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  <p:sldId id="262" r:id="rId6"/>
    <p:sldId id="265" r:id="rId7"/>
    <p:sldId id="266" r:id="rId8"/>
    <p:sldId id="263" r:id="rId9"/>
    <p:sldId id="267" r:id="rId10"/>
    <p:sldId id="26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83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9679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8312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350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49665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221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259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3146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8567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10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2774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4573D-8367-481E-B81F-9B20FE6733DD}" type="datetimeFigureOut">
              <a:rPr lang="en-US" smtClean="0"/>
              <a:t>6/20/2016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0ECBD9-E60C-4383-AF90-C8B3C3CD04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8156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ff.org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Nutrition and Cystic Fibrosis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2682082"/>
            <a:ext cx="9144000" cy="1655762"/>
          </a:xfrm>
        </p:spPr>
        <p:txBody>
          <a:bodyPr/>
          <a:lstStyle/>
          <a:p>
            <a:r>
              <a:rPr lang="en-US" sz="4400" b="1" dirty="0" smtClean="0"/>
              <a:t>Module 4: </a:t>
            </a:r>
            <a:r>
              <a:rPr lang="en-US" sz="4400" b="1" dirty="0"/>
              <a:t>Patient-centered </a:t>
            </a:r>
            <a:endParaRPr lang="en-US" sz="4400" b="1" dirty="0" smtClean="0"/>
          </a:p>
          <a:p>
            <a:r>
              <a:rPr lang="en-US" sz="4400" b="1" dirty="0" smtClean="0"/>
              <a:t>Behavior </a:t>
            </a:r>
            <a:r>
              <a:rPr lang="en-US" sz="4400" b="1" dirty="0"/>
              <a:t>Interventions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21846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i="1" dirty="0"/>
              <a:t>Nutrition in Cystic Fibrosis</a:t>
            </a:r>
            <a:r>
              <a:rPr lang="en-US" dirty="0"/>
              <a:t>, Yen and </a:t>
            </a:r>
            <a:r>
              <a:rPr lang="en-US" dirty="0" smtClean="0"/>
              <a:t>Radmer Leonard – Chapter 17</a:t>
            </a:r>
            <a:endParaRPr lang="en-US" dirty="0"/>
          </a:p>
          <a:p>
            <a:r>
              <a:rPr lang="en-US" dirty="0" smtClean="0"/>
              <a:t>Cystic </a:t>
            </a:r>
            <a:r>
              <a:rPr lang="en-US" dirty="0"/>
              <a:t>Fibrosis Foundation – </a:t>
            </a:r>
            <a:r>
              <a:rPr lang="en-US" dirty="0" smtClean="0">
                <a:hlinkClick r:id="rId2"/>
              </a:rPr>
              <a:t>www.cff.org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sz="2400" dirty="0" err="1" smtClean="0"/>
              <a:t>Borowitz</a:t>
            </a:r>
            <a:r>
              <a:rPr lang="en-US" sz="2400" dirty="0" smtClean="0"/>
              <a:t> </a:t>
            </a:r>
            <a:r>
              <a:rPr lang="en-US" sz="2400" dirty="0"/>
              <a:t>et al. </a:t>
            </a:r>
            <a:r>
              <a:rPr lang="en-US" sz="2400" dirty="0" smtClean="0"/>
              <a:t>- </a:t>
            </a:r>
            <a:r>
              <a:rPr lang="en-US" sz="2400" i="1" dirty="0" smtClean="0"/>
              <a:t>Using </a:t>
            </a:r>
            <a:r>
              <a:rPr lang="en-US" sz="2400" i="1" dirty="0"/>
              <a:t>Nutrition to Stay Healthy with CF </a:t>
            </a:r>
            <a:r>
              <a:rPr lang="en-US" sz="2400" dirty="0" smtClean="0"/>
              <a:t>presentation</a:t>
            </a:r>
          </a:p>
          <a:p>
            <a:r>
              <a:rPr lang="en-US" sz="2400" dirty="0" smtClean="0"/>
              <a:t>Terry RD. Needed: A new appreciation of culture and food behavior. J Am Diet Assoc.  1994;94(5):501-503.</a:t>
            </a:r>
          </a:p>
        </p:txBody>
      </p:sp>
    </p:spTree>
    <p:extLst>
      <p:ext uri="{BB962C8B-B14F-4D97-AF65-F5344CB8AC3E}">
        <p14:creationId xmlns:p14="http://schemas.microsoft.com/office/powerpoint/2010/main" val="20483034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Describe effective strategies for facilitating behavior change in patients.</a:t>
            </a:r>
          </a:p>
          <a:p>
            <a:pPr lvl="0"/>
            <a:r>
              <a:rPr lang="en-US" dirty="0"/>
              <a:t>Discuss the impact of parental/care-taker life course on disease management and overall health of the pediatric CF patient. </a:t>
            </a:r>
          </a:p>
          <a:p>
            <a:pPr lvl="0"/>
            <a:r>
              <a:rPr lang="en-US"/>
              <a:t>Describe appropriate culturally competent approaches to patient care.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39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Importance of Adherence to Nutrition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Strong link between weight-for-length/BMI and lung function</a:t>
            </a:r>
          </a:p>
          <a:p>
            <a:r>
              <a:rPr lang="en-US" dirty="0" smtClean="0"/>
              <a:t>Early intervention likely to provide best long-term outcomes for growth and survival</a:t>
            </a:r>
          </a:p>
          <a:p>
            <a:r>
              <a:rPr lang="en-US" dirty="0" smtClean="0"/>
              <a:t>Historically among CF pediatric population non-adherence to nutrition recommendations is high</a:t>
            </a:r>
          </a:p>
          <a:p>
            <a:r>
              <a:rPr lang="en-US" dirty="0" smtClean="0"/>
              <a:t>Dietary adherence closely related to</a:t>
            </a:r>
          </a:p>
          <a:p>
            <a:pPr lvl="1"/>
            <a:r>
              <a:rPr lang="en-US" dirty="0" smtClean="0"/>
              <a:t>Child mealtime behavior</a:t>
            </a:r>
          </a:p>
          <a:p>
            <a:pPr lvl="1"/>
            <a:r>
              <a:rPr lang="en-US" dirty="0" smtClean="0"/>
              <a:t>Parent-child mealtime interactions</a:t>
            </a:r>
          </a:p>
          <a:p>
            <a:pPr lvl="1"/>
            <a:r>
              <a:rPr lang="en-US" dirty="0" smtClean="0"/>
              <a:t>Knowledge level of nutrition and CF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9050" r="5563" b="5758"/>
          <a:stretch/>
        </p:blipFill>
        <p:spPr>
          <a:xfrm>
            <a:off x="6420112" y="4249883"/>
            <a:ext cx="5750626" cy="234834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556665" y="6598228"/>
            <a:ext cx="557251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www.cff.org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6150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Strategies to Promote Behavior Change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65118"/>
            <a:ext cx="10515600" cy="4711845"/>
          </a:xfrm>
        </p:spPr>
        <p:txBody>
          <a:bodyPr/>
          <a:lstStyle/>
          <a:p>
            <a:r>
              <a:rPr lang="en-US" dirty="0" smtClean="0"/>
              <a:t>Differential attention – parents/caregivers praise appropriate behavior, ignore inappropriate behavior</a:t>
            </a:r>
          </a:p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14829"/>
              </p:ext>
            </p:extLst>
          </p:nvPr>
        </p:nvGraphicFramePr>
        <p:xfrm>
          <a:off x="592284" y="2465339"/>
          <a:ext cx="11055926" cy="373387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08116"/>
                <a:gridCol w="3719551"/>
                <a:gridCol w="4728259"/>
              </a:tblGrid>
              <a:tr h="354229">
                <a:tc>
                  <a:txBody>
                    <a:bodyPr/>
                    <a:lstStyle/>
                    <a:p>
                      <a:r>
                        <a:rPr lang="en-US" dirty="0" smtClean="0"/>
                        <a:t>Child Behavior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Typical Parent Response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Behavioral</a:t>
                      </a:r>
                      <a:r>
                        <a:rPr lang="en-US" baseline="0" dirty="0" smtClean="0"/>
                        <a:t> Change</a:t>
                      </a:r>
                      <a:endParaRPr lang="en-US" dirty="0"/>
                    </a:p>
                  </a:txBody>
                  <a:tcPr/>
                </a:tc>
              </a:tr>
              <a:tr h="354229">
                <a:tc>
                  <a:txBody>
                    <a:bodyPr/>
                    <a:lstStyle/>
                    <a:p>
                      <a:r>
                        <a:rPr lang="en-US" dirty="0" smtClean="0"/>
                        <a:t>Taking </a:t>
                      </a:r>
                      <a:r>
                        <a:rPr lang="en-US" dirty="0" smtClean="0"/>
                        <a:t>bites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 Noticing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Compliment</a:t>
                      </a:r>
                      <a:r>
                        <a:rPr lang="en-US" baseline="0" dirty="0" smtClean="0"/>
                        <a:t> child on eating</a:t>
                      </a:r>
                      <a:endParaRPr lang="en-US" dirty="0"/>
                    </a:p>
                  </a:txBody>
                  <a:tcPr anchor="ctr"/>
                </a:tc>
              </a:tr>
              <a:tr h="699733">
                <a:tc>
                  <a:txBody>
                    <a:bodyPr/>
                    <a:lstStyle/>
                    <a:p>
                      <a:r>
                        <a:rPr lang="en-US" dirty="0" smtClean="0"/>
                        <a:t>Excess talking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Instructing</a:t>
                      </a:r>
                      <a:r>
                        <a:rPr lang="en-US" baseline="0" dirty="0" smtClean="0"/>
                        <a:t> child to eat</a:t>
                      </a:r>
                    </a:p>
                    <a:p>
                      <a:r>
                        <a:rPr lang="en-US" baseline="0" dirty="0" smtClean="0"/>
                        <a:t>Feeding child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Ignore</a:t>
                      </a:r>
                      <a:r>
                        <a:rPr lang="en-US" baseline="0" dirty="0" smtClean="0"/>
                        <a:t> child until they take a bite, then answer questions or engage in conversation</a:t>
                      </a:r>
                      <a:endParaRPr lang="en-US" dirty="0"/>
                    </a:p>
                  </a:txBody>
                  <a:tcPr anchor="ctr"/>
                </a:tc>
              </a:tr>
              <a:tr h="748145">
                <a:tc>
                  <a:txBody>
                    <a:bodyPr/>
                    <a:lstStyle/>
                    <a:p>
                      <a:r>
                        <a:rPr lang="en-US" dirty="0" smtClean="0"/>
                        <a:t>Complaints such as not liking food</a:t>
                      </a:r>
                      <a:r>
                        <a:rPr lang="en-US" baseline="0" dirty="0" smtClean="0"/>
                        <a:t> or negotiating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Coaxing,</a:t>
                      </a:r>
                      <a:r>
                        <a:rPr lang="en-US" baseline="0" dirty="0" smtClean="0"/>
                        <a:t> p</a:t>
                      </a:r>
                      <a:r>
                        <a:rPr lang="en-US" dirty="0" smtClean="0"/>
                        <a:t>rompting</a:t>
                      </a:r>
                    </a:p>
                    <a:p>
                      <a:r>
                        <a:rPr lang="en-US" dirty="0" smtClean="0"/>
                        <a:t>Making</a:t>
                      </a:r>
                      <a:r>
                        <a:rPr lang="en-US" baseline="0" dirty="0" smtClean="0"/>
                        <a:t> meal items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Ignore complaints and compliment</a:t>
                      </a:r>
                      <a:r>
                        <a:rPr lang="en-US" baseline="0" dirty="0" smtClean="0"/>
                        <a:t> child for eating foods</a:t>
                      </a:r>
                      <a:endParaRPr lang="en-US" dirty="0"/>
                    </a:p>
                  </a:txBody>
                  <a:tcPr anchor="ctr"/>
                </a:tc>
              </a:tr>
              <a:tr h="613064">
                <a:tc>
                  <a:txBody>
                    <a:bodyPr/>
                    <a:lstStyle/>
                    <a:p>
                      <a:r>
                        <a:rPr lang="en-US" dirty="0" smtClean="0"/>
                        <a:t>Leaving</a:t>
                      </a:r>
                      <a:r>
                        <a:rPr lang="en-US" baseline="0" dirty="0" smtClean="0"/>
                        <a:t> the table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Coax or instruct child to return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Set</a:t>
                      </a:r>
                      <a:r>
                        <a:rPr lang="en-US" baseline="0" dirty="0" smtClean="0"/>
                        <a:t> rules about staying at the table during meals</a:t>
                      </a:r>
                    </a:p>
                    <a:p>
                      <a:r>
                        <a:rPr lang="en-US" baseline="0" dirty="0" smtClean="0"/>
                        <a:t>Guide back to table with little discussion</a:t>
                      </a:r>
                    </a:p>
                  </a:txBody>
                  <a:tcPr anchor="ctr"/>
                </a:tc>
              </a:tr>
              <a:tr h="800838">
                <a:tc>
                  <a:txBody>
                    <a:bodyPr/>
                    <a:lstStyle/>
                    <a:p>
                      <a:r>
                        <a:rPr lang="en-US" dirty="0" smtClean="0"/>
                        <a:t>Complaints</a:t>
                      </a:r>
                      <a:r>
                        <a:rPr lang="en-US" baseline="0" dirty="0" smtClean="0"/>
                        <a:t> of being full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Coaxing,</a:t>
                      </a:r>
                      <a:r>
                        <a:rPr lang="en-US" baseline="0" dirty="0" smtClean="0"/>
                        <a:t> promoting, feeding</a:t>
                      </a:r>
                    </a:p>
                    <a:p>
                      <a:r>
                        <a:rPr lang="en-US" baseline="0" dirty="0" smtClean="0"/>
                        <a:t>Negotiate amount of food child will eat</a:t>
                      </a:r>
                      <a:endParaRPr lang="en-US" dirty="0" smtClean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Set appropriate food intake expectations and meal length, and set rewards</a:t>
                      </a: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92284" y="6276109"/>
            <a:ext cx="1105592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Adapted from </a:t>
            </a:r>
            <a:r>
              <a:rPr lang="en-US" sz="1200" dirty="0" err="1"/>
              <a:t>Borowitz</a:t>
            </a:r>
            <a:r>
              <a:rPr lang="en-US" sz="1200" dirty="0"/>
              <a:t> et al. </a:t>
            </a:r>
            <a:r>
              <a:rPr lang="en-US" sz="1200" i="1" dirty="0" smtClean="0"/>
              <a:t>Using </a:t>
            </a:r>
            <a:r>
              <a:rPr lang="en-US" sz="1200" i="1" dirty="0"/>
              <a:t>Nutrition to Stay Healthy with </a:t>
            </a:r>
            <a:r>
              <a:rPr lang="en-US" sz="1200" i="1" dirty="0" smtClean="0"/>
              <a:t>CF </a:t>
            </a:r>
            <a:r>
              <a:rPr lang="en-US" sz="1200" dirty="0" smtClean="0"/>
              <a:t>presentation</a:t>
            </a:r>
            <a:r>
              <a:rPr lang="en-US" sz="1200" b="1" dirty="0" smtClean="0"/>
              <a:t>.  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0486009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Strategies to Promote Behavior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Contingency management</a:t>
            </a:r>
            <a:r>
              <a:rPr lang="en-US" dirty="0"/>
              <a:t> </a:t>
            </a:r>
            <a:r>
              <a:rPr lang="en-US" dirty="0" smtClean="0"/>
              <a:t>– parents/caregivers establishing expectations along with positive and negative consequences</a:t>
            </a:r>
          </a:p>
          <a:p>
            <a:pPr lvl="1"/>
            <a:r>
              <a:rPr lang="en-US" dirty="0" smtClean="0"/>
              <a:t>Rewards – provide immediately after positive behavior</a:t>
            </a:r>
          </a:p>
          <a:p>
            <a:pPr lvl="1"/>
            <a:r>
              <a:rPr lang="en-US" dirty="0" smtClean="0"/>
              <a:t>Withhold reward for negative behavior</a:t>
            </a:r>
          </a:p>
          <a:p>
            <a:r>
              <a:rPr lang="en-US" dirty="0" smtClean="0"/>
              <a:t>Contracting – Written agreement between parents/caregivers and child outlining goals and consequences</a:t>
            </a:r>
          </a:p>
          <a:p>
            <a:r>
              <a:rPr lang="en-US" dirty="0" smtClean="0"/>
              <a:t>SMART goals – provide more accountability and measurability</a:t>
            </a:r>
          </a:p>
          <a:p>
            <a:pPr lvl="1"/>
            <a:r>
              <a:rPr lang="en-US" dirty="0" smtClean="0"/>
              <a:t>Specific</a:t>
            </a:r>
          </a:p>
          <a:p>
            <a:pPr lvl="1"/>
            <a:r>
              <a:rPr lang="en-US" dirty="0" smtClean="0"/>
              <a:t>Measurable</a:t>
            </a:r>
          </a:p>
          <a:p>
            <a:pPr lvl="1"/>
            <a:r>
              <a:rPr lang="en-US" dirty="0" smtClean="0"/>
              <a:t>Attainable</a:t>
            </a:r>
          </a:p>
          <a:p>
            <a:pPr lvl="1"/>
            <a:r>
              <a:rPr lang="en-US" dirty="0" smtClean="0"/>
              <a:t>Realistic</a:t>
            </a:r>
          </a:p>
          <a:p>
            <a:pPr lvl="1"/>
            <a:r>
              <a:rPr lang="en-US" dirty="0" smtClean="0"/>
              <a:t>Timely</a:t>
            </a:r>
          </a:p>
        </p:txBody>
      </p:sp>
    </p:spTree>
    <p:extLst>
      <p:ext uri="{BB962C8B-B14F-4D97-AF65-F5344CB8AC3E}">
        <p14:creationId xmlns:p14="http://schemas.microsoft.com/office/powerpoint/2010/main" val="11141541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to the Goal</a:t>
            </a:r>
            <a:endParaRPr lang="en-US" dirty="0"/>
          </a:p>
        </p:txBody>
      </p:sp>
      <p:graphicFrame>
        <p:nvGraphicFramePr>
          <p:cNvPr id="16425" name="Group 4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2088726"/>
              </p:ext>
            </p:extLst>
          </p:nvPr>
        </p:nvGraphicFramePr>
        <p:xfrm>
          <a:off x="1614055" y="1690688"/>
          <a:ext cx="8007927" cy="4843826"/>
        </p:xfrm>
        <a:graphic>
          <a:graphicData uri="http://schemas.openxmlformats.org/drawingml/2006/table">
            <a:tbl>
              <a:tblPr/>
              <a:tblGrid>
                <a:gridCol w="2554253"/>
                <a:gridCol w="2140049"/>
                <a:gridCol w="3313625"/>
              </a:tblGrid>
              <a:tr h="90103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Anticipated Results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Broad Goals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Specific Goals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959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Weight gain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↑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kcal and fat intake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Add 1 </a:t>
                      </a:r>
                      <a:r>
                        <a:rPr kumimoji="0" lang="en-US" sz="2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Tbs</a:t>
                      </a: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 of butter to your oatmeal every morning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Decreased malabsorption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Take enzymes as prescribed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Take enzymes before each meal or snack on 5 out of 7 days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638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Improve vitamin D status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Take vitamin D supplement as prescribed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Take vitamin D supplement each morning before your bowl of oatmeal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96366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</a:t>
            </a:r>
            <a:r>
              <a:rPr lang="en-US"/>
              <a:t>Setting </a:t>
            </a:r>
            <a:r>
              <a:rPr lang="en-US" smtClean="0"/>
              <a:t>Practice</a:t>
            </a:r>
            <a:endParaRPr lang="en-US" sz="280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Rewrite the following goals to be more </a:t>
            </a:r>
            <a:r>
              <a:rPr lang="en-US" dirty="0" smtClean="0"/>
              <a:t>specific:</a:t>
            </a:r>
            <a:endParaRPr lang="en-US" dirty="0"/>
          </a:p>
          <a:p>
            <a:pPr lvl="1"/>
            <a:r>
              <a:rPr lang="en-US" dirty="0" smtClean="0"/>
              <a:t>Remember to take your acid pill </a:t>
            </a:r>
            <a:endParaRPr lang="en-US" dirty="0"/>
          </a:p>
          <a:p>
            <a:pPr lvl="1"/>
            <a:r>
              <a:rPr lang="en-US" dirty="0"/>
              <a:t>Increase your </a:t>
            </a:r>
            <a:r>
              <a:rPr lang="en-US" dirty="0" smtClean="0"/>
              <a:t>activity over the next month</a:t>
            </a:r>
            <a:endParaRPr lang="en-US" dirty="0"/>
          </a:p>
          <a:p>
            <a:pPr lvl="1"/>
            <a:r>
              <a:rPr lang="en-US" dirty="0" smtClean="0"/>
              <a:t>Gain 2 pounds by the next clinic visit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91529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Strategies to Promote Behavior Change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See text Table 17.2 Behavioral strategies and application in CF nutrition.</a:t>
            </a:r>
          </a:p>
          <a:p>
            <a:r>
              <a:rPr lang="en-US" dirty="0" smtClean="0"/>
              <a:t>Consider…</a:t>
            </a:r>
            <a:endParaRPr lang="en-US" dirty="0"/>
          </a:p>
          <a:p>
            <a:pPr lvl="1"/>
            <a:r>
              <a:rPr lang="en-US" dirty="0"/>
              <a:t>Culture aspects of nutrition education and counseling</a:t>
            </a:r>
          </a:p>
          <a:p>
            <a:pPr lvl="1"/>
            <a:r>
              <a:rPr lang="en-US" dirty="0"/>
              <a:t>Life course of both child and </a:t>
            </a:r>
            <a:r>
              <a:rPr lang="en-US" dirty="0" smtClean="0"/>
              <a:t>parents/caregivers</a:t>
            </a:r>
          </a:p>
          <a:p>
            <a:pPr lvl="1"/>
            <a:r>
              <a:rPr lang="en-US" dirty="0" smtClean="0"/>
              <a:t>It can be difficult and may take a significant amount of time for parents/caregivers to reverse problem behaviors</a:t>
            </a:r>
          </a:p>
          <a:p>
            <a:pPr lvl="1"/>
            <a:r>
              <a:rPr lang="en-US" dirty="0" smtClean="0"/>
              <a:t>Parents/caregivers may need support themselves to help facilitate behavior change</a:t>
            </a:r>
            <a:endParaRPr lang="en-US" dirty="0"/>
          </a:p>
          <a:p>
            <a:r>
              <a:rPr lang="en-US" dirty="0" smtClean="0"/>
              <a:t>RDN provides education and assistance to parents/caregivers and child with these behavior change strategies</a:t>
            </a:r>
          </a:p>
          <a:p>
            <a:pPr lvl="1"/>
            <a:r>
              <a:rPr lang="en-US" dirty="0" smtClean="0"/>
              <a:t>May need referral to feeding program</a:t>
            </a:r>
          </a:p>
          <a:p>
            <a:pPr lvl="1"/>
            <a:r>
              <a:rPr lang="en-US" dirty="0" smtClean="0"/>
              <a:t>Work with other professionals on health care team, especially social worker</a:t>
            </a:r>
          </a:p>
          <a:p>
            <a:pPr lvl="1"/>
            <a:r>
              <a:rPr lang="en-US" dirty="0" smtClean="0"/>
              <a:t>Check in at each clinic visit and reinforce concepts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245322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Considerations </a:t>
            </a:r>
            <a:r>
              <a:rPr lang="en-US" dirty="0" smtClean="0"/>
              <a:t>When </a:t>
            </a:r>
            <a:r>
              <a:rPr lang="en-US" dirty="0"/>
              <a:t>W</a:t>
            </a:r>
            <a:r>
              <a:rPr lang="en-US" dirty="0" smtClean="0"/>
              <a:t>orking </a:t>
            </a:r>
            <a:br>
              <a:rPr lang="en-US" dirty="0" smtClean="0"/>
            </a:br>
            <a:r>
              <a:rPr lang="en-US" dirty="0" smtClean="0"/>
              <a:t>with </a:t>
            </a:r>
            <a:r>
              <a:rPr lang="en-US" dirty="0"/>
              <a:t>P</a:t>
            </a:r>
            <a:r>
              <a:rPr lang="en-US" dirty="0" smtClean="0"/>
              <a:t>atients </a:t>
            </a:r>
            <a:r>
              <a:rPr lang="en-US" dirty="0" smtClean="0"/>
              <a:t>and </a:t>
            </a:r>
            <a:r>
              <a:rPr lang="en-US" dirty="0" smtClean="0"/>
              <a:t>Families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2662225"/>
              </p:ext>
            </p:extLst>
          </p:nvPr>
        </p:nvGraphicFramePr>
        <p:xfrm>
          <a:off x="838200" y="1648978"/>
          <a:ext cx="10515600" cy="493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60864"/>
                <a:gridCol w="3345872"/>
                <a:gridCol w="510886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Aspects of food behavior</a:t>
                      </a:r>
                      <a:r>
                        <a:rPr lang="en-US" baseline="0" dirty="0" smtClean="0"/>
                        <a:t> and food environment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the RDN needs to know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Example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Availability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types of food are available</a:t>
                      </a:r>
                      <a:r>
                        <a:rPr lang="en-US" baseline="0" dirty="0" smtClean="0"/>
                        <a:t> both in the environment and economically?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 foods available from local food sources and their relative</a:t>
                      </a:r>
                      <a:r>
                        <a:rPr lang="en-US" baseline="0" dirty="0" smtClean="0"/>
                        <a:t> price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Acceptability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What items are accepted as food and under what conditions?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Differentiate those foods preferred from those available but not preferred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Selection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Which foods</a:t>
                      </a:r>
                      <a:r>
                        <a:rPr lang="en-US" baseline="0" dirty="0" smtClean="0"/>
                        <a:t> are most commonly chosen for consumption, and who makes the food selection decisions?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Differentiate</a:t>
                      </a:r>
                      <a:r>
                        <a:rPr lang="en-US" baseline="0" dirty="0" smtClean="0"/>
                        <a:t> those foods chosen consistently that make up a substantial part of overall intake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Procurement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</a:t>
                      </a:r>
                      <a:r>
                        <a:rPr lang="en-US" baseline="0" dirty="0" smtClean="0"/>
                        <a:t> and where are foods obtained by household?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Note foods obtained from grocery</a:t>
                      </a:r>
                      <a:r>
                        <a:rPr lang="en-US" baseline="0" dirty="0" smtClean="0"/>
                        <a:t> stores, home gardens, vending machines, restaurants, etc.</a:t>
                      </a:r>
                      <a:endParaRPr lang="en-US" dirty="0"/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Preparation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How is food</a:t>
                      </a:r>
                      <a:r>
                        <a:rPr lang="en-US" baseline="0" dirty="0" smtClean="0"/>
                        <a:t> prepared before eating?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Cooking and preparation</a:t>
                      </a:r>
                      <a:r>
                        <a:rPr lang="en-US" baseline="0" dirty="0" smtClean="0"/>
                        <a:t> methods for major foods consumed.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838200" y="6598227"/>
            <a:ext cx="10515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 smtClean="0"/>
              <a:t>Adapted from Table, Terry RD.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30388657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1022</TotalTime>
  <Words>669</Words>
  <Application>Microsoft Office PowerPoint</Application>
  <PresentationFormat>Widescreen</PresentationFormat>
  <Paragraphs>108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Nutrition and Cystic Fibrosis </vt:lpstr>
      <vt:lpstr>Learning Objectives</vt:lpstr>
      <vt:lpstr>Importance of Adherence to Nutrition Recommendations</vt:lpstr>
      <vt:lpstr>Strategies to Promote Behavior Change</vt:lpstr>
      <vt:lpstr>Strategies to Promote Behavior Change</vt:lpstr>
      <vt:lpstr>Getting to the Goal</vt:lpstr>
      <vt:lpstr>Goal Setting Practice</vt:lpstr>
      <vt:lpstr>Strategies to Promote Behavior Change</vt:lpstr>
      <vt:lpstr>Considerations When Working  with Patients and Families</vt:lpstr>
      <vt:lpstr>References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Nutrition and Cystic Fibrosis</dc:title>
  <dc:creator>Kelly Jackson</dc:creator>
  <cp:lastModifiedBy>Kelly Jackson</cp:lastModifiedBy>
  <cp:revision>35</cp:revision>
  <dcterms:created xsi:type="dcterms:W3CDTF">2016-05-24T20:35:42Z</dcterms:created>
  <dcterms:modified xsi:type="dcterms:W3CDTF">2016-06-20T16:24:08Z</dcterms:modified>
</cp:coreProperties>
</file>