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8" r:id="rId13"/>
    <p:sldId id="266" r:id="rId14"/>
    <p:sldId id="271" r:id="rId15"/>
    <p:sldId id="272" r:id="rId16"/>
    <p:sldId id="273" r:id="rId17"/>
    <p:sldId id="274" r:id="rId18"/>
    <p:sldId id="275" r:id="rId19"/>
    <p:sldId id="276" r:id="rId20"/>
    <p:sldId id="267" r:id="rId21"/>
    <p:sldId id="277" r:id="rId22"/>
    <p:sldId id="278" r:id="rId23"/>
    <p:sldId id="25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7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1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5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2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5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1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6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1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7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5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pkinscf.org/" TargetMode="External"/><Relationship Id="rId2" Type="http://schemas.openxmlformats.org/officeDocument/2006/relationships/hyperlink" Target="http://www.cff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utridesk.com.au/" TargetMode="External"/><Relationship Id="rId4" Type="http://schemas.openxmlformats.org/officeDocument/2006/relationships/hyperlink" Target="http://www.nhlbi.nih.gov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Nutrition and Cystic Fibrosis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82082"/>
            <a:ext cx="9144000" cy="1655762"/>
          </a:xfrm>
        </p:spPr>
        <p:txBody>
          <a:bodyPr/>
          <a:lstStyle/>
          <a:p>
            <a:r>
              <a:rPr lang="en-US" sz="4400" b="1" dirty="0" smtClean="0"/>
              <a:t>Module 3: </a:t>
            </a:r>
            <a:r>
              <a:rPr lang="en-US" sz="4400" b="1" dirty="0"/>
              <a:t>Nutrition-Related CF 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84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Hepatic Steatosis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nonalcoholic fatty liver disease (NAFLD)</a:t>
            </a:r>
          </a:p>
          <a:p>
            <a:r>
              <a:rPr lang="en-US" dirty="0" smtClean="0"/>
              <a:t>Present in up to 70% of children undergoing liver biopsy for suspected liver disease</a:t>
            </a:r>
          </a:p>
          <a:p>
            <a:r>
              <a:rPr lang="en-US" dirty="0" smtClean="0"/>
              <a:t>Cause is typically nutrition-related</a:t>
            </a:r>
          </a:p>
          <a:p>
            <a:pPr lvl="1"/>
            <a:r>
              <a:rPr lang="en-US" dirty="0" smtClean="0"/>
              <a:t>Protein calorie malnutrition</a:t>
            </a:r>
          </a:p>
          <a:p>
            <a:pPr lvl="1"/>
            <a:r>
              <a:rPr lang="en-US" dirty="0" smtClean="0"/>
              <a:t>Protein malnutrition</a:t>
            </a:r>
          </a:p>
          <a:p>
            <a:pPr lvl="1"/>
            <a:r>
              <a:rPr lang="en-US" dirty="0" smtClean="0"/>
              <a:t>Essential fatty acid (EFA) deficiency – related to fat malabsorption</a:t>
            </a:r>
          </a:p>
          <a:p>
            <a:pPr lvl="1"/>
            <a:r>
              <a:rPr lang="en-US" dirty="0" smtClean="0"/>
              <a:t>Obesity – less common in CF population</a:t>
            </a:r>
          </a:p>
          <a:p>
            <a:pPr lvl="1"/>
            <a:r>
              <a:rPr lang="en-US" dirty="0" smtClean="0"/>
              <a:t>Bile acid deficiency</a:t>
            </a:r>
          </a:p>
          <a:p>
            <a:pPr lvl="1"/>
            <a:r>
              <a:rPr lang="en-US" dirty="0" smtClean="0"/>
              <a:t>Carnitine deficiency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7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Hepatic Steatosis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Nutrition Management</a:t>
            </a:r>
          </a:p>
          <a:p>
            <a:pPr lvl="1"/>
            <a:r>
              <a:rPr lang="en-US" dirty="0" smtClean="0"/>
              <a:t>Malnutrition - address with nutrition interventions that increase energy, fat and protein intake</a:t>
            </a:r>
          </a:p>
          <a:p>
            <a:pPr lvl="1"/>
            <a:r>
              <a:rPr lang="en-US" dirty="0" smtClean="0"/>
              <a:t>EFA deficiency – target is increased linoleic acid intake </a:t>
            </a:r>
            <a:r>
              <a:rPr lang="en-US" dirty="0" smtClean="0">
                <a:sym typeface="Wingdings" panose="05000000000000000000" pitchFamily="2" charset="2"/>
              </a:rPr>
              <a:t> vegetable oils (corn, soybean, safflower), margarine; aim for &gt;10% of total kcals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Bile acid deficiency – may have higher requirement for linoleic acid as with EFA deficiency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Carnitine deficiency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F</a:t>
            </a:r>
            <a:r>
              <a:rPr lang="en-US" dirty="0" smtClean="0">
                <a:sym typeface="Wingdings" panose="05000000000000000000" pitchFamily="2" charset="2"/>
              </a:rPr>
              <a:t>ocus on high carnitine foods such as meats, dairy, enteral TF formulas, breastmilk, and formula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If deficiency confirmed through plasma carnitine testing, consider carnitine supplement of levocarnitine 50-100 mg/kg/d orally (broken into 3-4 doses over the course of a day)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8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7418" y="255760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GI Complications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3297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682345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GI involvement can occur in utero and in the neonate</a:t>
            </a:r>
          </a:p>
          <a:p>
            <a:r>
              <a:rPr lang="en-US" dirty="0" smtClean="0"/>
              <a:t>Often the first symptoms of CF to appear are GI-related</a:t>
            </a:r>
          </a:p>
          <a:p>
            <a:r>
              <a:rPr lang="en-US" dirty="0" smtClean="0"/>
              <a:t>Common complications</a:t>
            </a:r>
          </a:p>
          <a:p>
            <a:pPr lvl="1"/>
            <a:r>
              <a:rPr lang="en-US" dirty="0" smtClean="0"/>
              <a:t>Malabsorption related to pancreatic insufficiency and/or viscous secretions that interfere with nutrient absorption</a:t>
            </a:r>
          </a:p>
          <a:p>
            <a:pPr lvl="1"/>
            <a:r>
              <a:rPr lang="en-US" dirty="0"/>
              <a:t>Gastroesophageal reflux (GERD</a:t>
            </a:r>
            <a:r>
              <a:rPr lang="en-US" dirty="0" smtClean="0"/>
              <a:t>) - most common GI issue</a:t>
            </a:r>
            <a:endParaRPr lang="en-US" dirty="0"/>
          </a:p>
          <a:p>
            <a:pPr lvl="1"/>
            <a:r>
              <a:rPr lang="en-US" dirty="0" smtClean="0"/>
              <a:t>Small intestinal bacterial overgrowth (SIBO)</a:t>
            </a:r>
          </a:p>
          <a:p>
            <a:pPr lvl="1"/>
            <a:r>
              <a:rPr lang="en-US" dirty="0" smtClean="0"/>
              <a:t>Distal intestinal obstruction syndrome (DIOS)</a:t>
            </a:r>
          </a:p>
          <a:p>
            <a:pPr lvl="1"/>
            <a:r>
              <a:rPr lang="en-US" dirty="0" smtClean="0"/>
              <a:t>Constipation</a:t>
            </a:r>
          </a:p>
          <a:p>
            <a:pPr lvl="1"/>
            <a:r>
              <a:rPr lang="en-US" dirty="0" smtClean="0"/>
              <a:t>GI cancers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232"/>
          <a:stretch/>
        </p:blipFill>
        <p:spPr>
          <a:xfrm>
            <a:off x="8447809" y="889576"/>
            <a:ext cx="3470563" cy="52873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47809" y="6173400"/>
            <a:ext cx="3671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www.nhlbi.nih.gov/health/health-topics/topics/cf/signs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41033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Gastroesophageal Reflux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Leads to poor appetite and decreased energy and nutrient intake</a:t>
            </a:r>
          </a:p>
          <a:p>
            <a:r>
              <a:rPr lang="en-US" dirty="0" smtClean="0"/>
              <a:t>Initial therapy includes acid suppressor pill - PPI or H</a:t>
            </a:r>
            <a:r>
              <a:rPr lang="en-US" baseline="-25000" dirty="0" smtClean="0"/>
              <a:t>2</a:t>
            </a:r>
            <a:r>
              <a:rPr lang="en-US" dirty="0" smtClean="0"/>
              <a:t> blocker</a:t>
            </a:r>
          </a:p>
          <a:p>
            <a:pPr lvl="1"/>
            <a:r>
              <a:rPr lang="en-US" dirty="0" smtClean="0"/>
              <a:t>Specifically for GERD symptoms</a:t>
            </a:r>
          </a:p>
          <a:p>
            <a:pPr lvl="1"/>
            <a:r>
              <a:rPr lang="en-US" dirty="0" smtClean="0"/>
              <a:t>Recall that PPI or </a:t>
            </a:r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 blocker</a:t>
            </a:r>
            <a:r>
              <a:rPr lang="en-US" dirty="0" smtClean="0"/>
              <a:t> can also be prescribed to enhance action of PERT</a:t>
            </a:r>
          </a:p>
          <a:p>
            <a:r>
              <a:rPr lang="en-US" dirty="0" smtClean="0"/>
              <a:t>Surgery may be indicated for severe cases – laparoscopic fundoplication</a:t>
            </a:r>
          </a:p>
          <a:p>
            <a:r>
              <a:rPr lang="en-US" dirty="0" smtClean="0"/>
              <a:t>Nutrition management – continue with high kcal, high fat diet; discontinue foods that are not tolerated on a case-by-case basis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6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Intestinal Bacterial Overgrowth (SIBO)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80709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CF normal methods to control bacterial growth in the small intestine are disrupted</a:t>
            </a:r>
          </a:p>
          <a:p>
            <a:pPr lvl="1"/>
            <a:r>
              <a:rPr lang="en-US" dirty="0" smtClean="0"/>
              <a:t>Thick mucus secretions</a:t>
            </a:r>
          </a:p>
          <a:p>
            <a:pPr lvl="1"/>
            <a:r>
              <a:rPr lang="en-US" dirty="0" smtClean="0"/>
              <a:t>Intestinal dysmotility – decreased clearance of bacteria </a:t>
            </a:r>
          </a:p>
          <a:p>
            <a:pPr lvl="1"/>
            <a:r>
              <a:rPr lang="en-US" dirty="0" smtClean="0"/>
              <a:t>Chronic use of antibiotics in CF population – loss of “good” bacteria</a:t>
            </a:r>
          </a:p>
          <a:p>
            <a:pPr lvl="1"/>
            <a:r>
              <a:rPr lang="en-US" dirty="0" smtClean="0"/>
              <a:t>Acid suppressing medications – more bacteria make it to the small intestine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707" y="1922318"/>
            <a:ext cx="6237891" cy="334587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94706" y="5420492"/>
            <a:ext cx="6127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www.nutridesk.com.au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0229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SIBO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Broad spectrum antibiotics</a:t>
            </a:r>
          </a:p>
          <a:p>
            <a:pPr lvl="1"/>
            <a:r>
              <a:rPr lang="en-US" dirty="0" smtClean="0"/>
              <a:t>Bowel hydration with osmotic agent such as polyethylene glycol (</a:t>
            </a:r>
            <a:r>
              <a:rPr lang="en-US" dirty="0" err="1" smtClean="0"/>
              <a:t>Miralax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Consider probiotics which may compete with pathogenic bacteria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109" y="3751117"/>
            <a:ext cx="2951018" cy="295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9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Distal Intestinal Obstruction Syndrome (DIOS)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Complete or partial obstruction of the distal ileum with fecal material</a:t>
            </a:r>
          </a:p>
          <a:p>
            <a:r>
              <a:rPr lang="en-US" dirty="0" smtClean="0"/>
              <a:t>Can present in CF patients of any age</a:t>
            </a:r>
          </a:p>
          <a:p>
            <a:r>
              <a:rPr lang="en-US" dirty="0" smtClean="0"/>
              <a:t>Can be acute or chronic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Cramps</a:t>
            </a:r>
          </a:p>
          <a:p>
            <a:pPr lvl="1"/>
            <a:r>
              <a:rPr lang="en-US" dirty="0" smtClean="0"/>
              <a:t>Abdominal pain (right lower quadrant)</a:t>
            </a:r>
          </a:p>
          <a:p>
            <a:pPr lvl="1"/>
            <a:r>
              <a:rPr lang="en-US" dirty="0" smtClean="0"/>
              <a:t>Abdominal distension</a:t>
            </a:r>
          </a:p>
          <a:p>
            <a:pPr lvl="1"/>
            <a:r>
              <a:rPr lang="en-US" dirty="0" smtClean="0"/>
              <a:t>Anorexia – poor appetite</a:t>
            </a:r>
          </a:p>
          <a:p>
            <a:pPr lvl="1"/>
            <a:r>
              <a:rPr lang="en-US" dirty="0" smtClean="0"/>
              <a:t>Weight loss</a:t>
            </a:r>
          </a:p>
          <a:p>
            <a:r>
              <a:rPr lang="en-US" dirty="0" smtClean="0"/>
              <a:t>Connection between nutrition and DIOS development unclear</a:t>
            </a:r>
          </a:p>
          <a:p>
            <a:r>
              <a:rPr lang="en-US" dirty="0"/>
              <a:t>Treatment</a:t>
            </a:r>
          </a:p>
          <a:p>
            <a:pPr lvl="1"/>
            <a:r>
              <a:rPr lang="en-US" dirty="0"/>
              <a:t>Remove obstruction with medicals or surgery (rare)</a:t>
            </a:r>
          </a:p>
          <a:p>
            <a:pPr lvl="1"/>
            <a:r>
              <a:rPr lang="en-US" dirty="0"/>
              <a:t>Re-education regarding adherence to PERT </a:t>
            </a:r>
            <a:r>
              <a:rPr lang="en-US" dirty="0" smtClean="0"/>
              <a:t>regimen</a:t>
            </a:r>
          </a:p>
        </p:txBody>
      </p:sp>
    </p:spTree>
    <p:extLst>
      <p:ext uri="{BB962C8B-B14F-4D97-AF65-F5344CB8AC3E}">
        <p14:creationId xmlns:p14="http://schemas.microsoft.com/office/powerpoint/2010/main" val="761762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 similar to those seen with DIOS</a:t>
            </a:r>
          </a:p>
          <a:p>
            <a:r>
              <a:rPr lang="en-US" dirty="0" smtClean="0"/>
              <a:t>Most chronically constipated CF patients have bowel movements everyday</a:t>
            </a:r>
          </a:p>
          <a:p>
            <a:r>
              <a:rPr lang="en-US" dirty="0" smtClean="0"/>
              <a:t>Low fiber and inadequate hydration not associated with constipation in children with </a:t>
            </a:r>
            <a:r>
              <a:rPr lang="en-US" dirty="0" smtClean="0"/>
              <a:t>CF (see text </a:t>
            </a:r>
            <a:r>
              <a:rPr lang="en-US" dirty="0" err="1" smtClean="0"/>
              <a:t>pg</a:t>
            </a:r>
            <a:r>
              <a:rPr lang="en-US" dirty="0" smtClean="0"/>
              <a:t> 186 for discussion)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Laxatives - polyethylene glycol, lactulose, sorbitol</a:t>
            </a:r>
          </a:p>
          <a:p>
            <a:pPr lvl="1"/>
            <a:r>
              <a:rPr lang="en-US" dirty="0" smtClean="0"/>
              <a:t>Colonic stimulants – </a:t>
            </a:r>
            <a:r>
              <a:rPr lang="en-US" dirty="0" err="1" smtClean="0"/>
              <a:t>senna</a:t>
            </a:r>
            <a:r>
              <a:rPr lang="en-US" dirty="0" smtClean="0"/>
              <a:t>, </a:t>
            </a:r>
            <a:r>
              <a:rPr lang="en-US" dirty="0" err="1" smtClean="0"/>
              <a:t>bisacodyl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3104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Gastrointestinal Cancers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CF patients at risk for cancers of GI tract and accessory organs</a:t>
            </a:r>
          </a:p>
          <a:p>
            <a:r>
              <a:rPr lang="en-US" dirty="0" smtClean="0"/>
              <a:t>Nutritional impact and management similar to those without CF</a:t>
            </a:r>
          </a:p>
          <a:p>
            <a:pPr lvl="1"/>
            <a:r>
              <a:rPr lang="en-US" dirty="0" smtClean="0"/>
              <a:t>Maintain adequate energy and nutrient intake, if possible</a:t>
            </a:r>
          </a:p>
          <a:p>
            <a:pPr lvl="1"/>
            <a:r>
              <a:rPr lang="en-US" dirty="0" smtClean="0"/>
              <a:t>Consider enteral or parenteral nutrition support depending on tissue(s) affected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57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Describe the development and nutrition implications of CF-related liver disease, gastrointestinal complications, and </a:t>
            </a:r>
            <a:r>
              <a:rPr lang="en-US" dirty="0" smtClean="0"/>
              <a:t>CF related </a:t>
            </a:r>
            <a:r>
              <a:rPr lang="en-US" dirty="0"/>
              <a:t>diabetes in CF patients.</a:t>
            </a:r>
          </a:p>
          <a:p>
            <a:pPr lvl="0"/>
            <a:r>
              <a:rPr lang="en-US" dirty="0"/>
              <a:t>Discuss the nutrition management of CF-related liver disease, gastrointestinal complications, and </a:t>
            </a:r>
            <a:r>
              <a:rPr lang="en-US" dirty="0" smtClean="0"/>
              <a:t>CF related </a:t>
            </a:r>
            <a:r>
              <a:rPr lang="en-US" dirty="0"/>
              <a:t>diabetes in CF patients</a:t>
            </a:r>
          </a:p>
          <a:p>
            <a:pPr lvl="0"/>
            <a:r>
              <a:rPr lang="en-US" dirty="0"/>
              <a:t>Describe appropriate culturally competent approaches to patient care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7418" y="255760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CF Related Diabetes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6634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</a:t>
            </a:r>
            <a:r>
              <a:rPr lang="en-US" dirty="0"/>
              <a:t> </a:t>
            </a:r>
            <a:r>
              <a:rPr lang="en-US" dirty="0" smtClean="0"/>
              <a:t>Related Diabetes (CFRD)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Can occur in up to 20% of adolescents with CF, and can occur at any age</a:t>
            </a:r>
          </a:p>
          <a:p>
            <a:r>
              <a:rPr lang="en-US" dirty="0" smtClean="0"/>
              <a:t>Some residual insulin secretion present throughout life of CF patient</a:t>
            </a:r>
          </a:p>
          <a:p>
            <a:r>
              <a:rPr lang="en-US" dirty="0" smtClean="0"/>
              <a:t>MNT differs in many ways to Type 1 and Type 2 DM</a:t>
            </a:r>
          </a:p>
          <a:p>
            <a:pPr lvl="1"/>
            <a:r>
              <a:rPr lang="en-US" dirty="0" smtClean="0"/>
              <a:t>High kcal, high fat diet continued – CFRD </a:t>
            </a:r>
            <a:r>
              <a:rPr lang="en-US" u="sng" dirty="0" smtClean="0"/>
              <a:t>not</a:t>
            </a:r>
            <a:r>
              <a:rPr lang="en-US" dirty="0" smtClean="0"/>
              <a:t> associated with macrovascular complications</a:t>
            </a:r>
          </a:p>
          <a:p>
            <a:pPr lvl="1"/>
            <a:r>
              <a:rPr lang="en-US" dirty="0" smtClean="0"/>
              <a:t>Frequent use of oral supplements and/or enteral nutrition support necessitate individualized meal planning for euglycemia</a:t>
            </a:r>
            <a:endParaRPr lang="en-US" dirty="0"/>
          </a:p>
          <a:p>
            <a:pPr lvl="1"/>
            <a:r>
              <a:rPr lang="en-US" dirty="0" smtClean="0"/>
              <a:t>Primary treatment is insulin therapy</a:t>
            </a:r>
          </a:p>
          <a:p>
            <a:pPr lvl="1"/>
            <a:r>
              <a:rPr lang="en-US" dirty="0" smtClean="0"/>
              <a:t>Ketoacidosis </a:t>
            </a:r>
            <a:r>
              <a:rPr lang="en-US" dirty="0"/>
              <a:t>rare </a:t>
            </a:r>
          </a:p>
          <a:p>
            <a:pPr lvl="1"/>
            <a:r>
              <a:rPr lang="en-US" dirty="0" smtClean="0"/>
              <a:t>Microvascular complications are of concern</a:t>
            </a:r>
          </a:p>
          <a:p>
            <a:r>
              <a:rPr lang="en-US" dirty="0" smtClean="0"/>
              <a:t>Regular screening of CF patients for CFRD – yearly OGTT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797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49536" cy="4351338"/>
          </a:xfrm>
        </p:spPr>
        <p:txBody>
          <a:bodyPr/>
          <a:lstStyle/>
          <a:p>
            <a:r>
              <a:rPr lang="en-US" dirty="0" smtClean="0"/>
              <a:t>Nutrition management</a:t>
            </a:r>
          </a:p>
          <a:p>
            <a:pPr lvl="1"/>
            <a:r>
              <a:rPr lang="en-US" dirty="0" smtClean="0"/>
              <a:t>No diet restrictions – continue with high kcal, high fat diet</a:t>
            </a:r>
          </a:p>
          <a:p>
            <a:pPr lvl="1"/>
            <a:r>
              <a:rPr lang="en-US" dirty="0" smtClean="0"/>
              <a:t>CHO counting with insulin treatment for euglycemia</a:t>
            </a:r>
          </a:p>
          <a:p>
            <a:pPr lvl="1"/>
            <a:r>
              <a:rPr lang="en-US" dirty="0" smtClean="0"/>
              <a:t>See text, Table 13.3</a:t>
            </a:r>
          </a:p>
          <a:p>
            <a:r>
              <a:rPr lang="en-US" dirty="0" smtClean="0"/>
              <a:t>Insulin therapy</a:t>
            </a:r>
          </a:p>
          <a:p>
            <a:pPr lvl="1"/>
            <a:r>
              <a:rPr lang="en-US" dirty="0" smtClean="0"/>
              <a:t>Basal-bolus regimen</a:t>
            </a:r>
          </a:p>
          <a:p>
            <a:pPr lvl="1"/>
            <a:r>
              <a:rPr lang="en-US" dirty="0" smtClean="0"/>
              <a:t>Administered prior to meals and snacks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1303"/>
              </p:ext>
            </p:extLst>
          </p:nvPr>
        </p:nvGraphicFramePr>
        <p:xfrm>
          <a:off x="5787736" y="1192337"/>
          <a:ext cx="609946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220"/>
                <a:gridCol w="1371600"/>
                <a:gridCol w="1444336"/>
                <a:gridCol w="1018308"/>
              </a:tblGrid>
              <a:tr h="363142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Onset of 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 of action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Peak</a:t>
                      </a:r>
                      <a:endParaRPr lang="en-US" dirty="0"/>
                    </a:p>
                  </a:txBody>
                  <a:tcPr anchor="ctr"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1" dirty="0" smtClean="0"/>
                        <a:t>Rapid acting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Aspart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10-20</a:t>
                      </a:r>
                      <a:r>
                        <a:rPr lang="en-US" baseline="0" dirty="0" smtClean="0"/>
                        <a:t>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3-5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1-2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Lispro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10-20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3-5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Glulisine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10-20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3-5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1-2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1" dirty="0" smtClean="0"/>
                        <a:t>Short</a:t>
                      </a:r>
                      <a:r>
                        <a:rPr lang="en-US" i="1" baseline="0" dirty="0" smtClean="0"/>
                        <a:t> acting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0" dirty="0" smtClean="0"/>
                        <a:t>Regular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4-6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2-4 </a:t>
                      </a:r>
                      <a:r>
                        <a:rPr lang="en-US" dirty="0" err="1" smtClean="0"/>
                        <a:t>hr</a:t>
                      </a:r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Intermediate</a:t>
                      </a:r>
                      <a:r>
                        <a:rPr lang="en-US" i="1" baseline="0" dirty="0" smtClean="0"/>
                        <a:t> acting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0" dirty="0" smtClean="0"/>
                        <a:t>NPH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1-3 </a:t>
                      </a:r>
                      <a:r>
                        <a:rPr lang="en-US" i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8-12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0" baseline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4-6 </a:t>
                      </a:r>
                      <a:r>
                        <a:rPr lang="en-US" i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1" dirty="0" smtClean="0"/>
                        <a:t>Long acting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0" dirty="0" smtClean="0"/>
                        <a:t>Glargine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1-2 </a:t>
                      </a:r>
                      <a:r>
                        <a:rPr lang="en-US" i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18-26 </a:t>
                      </a:r>
                      <a:r>
                        <a:rPr lang="en-US" i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None</a:t>
                      </a:r>
                      <a:endParaRPr lang="en-US" i="0" dirty="0"/>
                    </a:p>
                  </a:txBody>
                  <a:tcPr/>
                </a:tc>
              </a:tr>
              <a:tr h="363142">
                <a:tc>
                  <a:txBody>
                    <a:bodyPr/>
                    <a:lstStyle/>
                    <a:p>
                      <a:r>
                        <a:rPr lang="en-US" i="0" dirty="0" err="1" smtClean="0"/>
                        <a:t>Determir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1-3 </a:t>
                      </a:r>
                      <a:r>
                        <a:rPr lang="en-US" i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12-20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0" baseline="0" dirty="0" err="1" smtClean="0"/>
                        <a:t>hr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/>
                        <a:t>None</a:t>
                      </a:r>
                      <a:endParaRPr lang="en-US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87736" y="831273"/>
            <a:ext cx="609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Types of Insulin and Their Action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246668" y="587787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Adapted from</a:t>
            </a:r>
            <a:r>
              <a:rPr lang="en-US" sz="1200" i="1" dirty="0"/>
              <a:t> Nutrition in Cystic Fibrosis</a:t>
            </a:r>
            <a:r>
              <a:rPr lang="en-US" sz="1200" dirty="0"/>
              <a:t>, Yen and </a:t>
            </a:r>
            <a:r>
              <a:rPr lang="en-US" sz="1200" dirty="0" smtClean="0"/>
              <a:t>Radmer Leonard, Table 13.2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76104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i="1" dirty="0"/>
              <a:t>Nutrition in Cystic Fibrosis</a:t>
            </a:r>
            <a:r>
              <a:rPr lang="en-US" dirty="0"/>
              <a:t>, Yen and </a:t>
            </a:r>
            <a:r>
              <a:rPr lang="en-US" dirty="0" smtClean="0"/>
              <a:t>Radmer Leonard </a:t>
            </a:r>
            <a:r>
              <a:rPr lang="en-US" dirty="0"/>
              <a:t>- Chapters </a:t>
            </a:r>
            <a:r>
              <a:rPr lang="en-US" dirty="0" smtClean="0"/>
              <a:t>11-13</a:t>
            </a:r>
            <a:endParaRPr lang="en-US" dirty="0"/>
          </a:p>
          <a:p>
            <a:r>
              <a:rPr lang="en-US" dirty="0" smtClean="0"/>
              <a:t>Sokol </a:t>
            </a:r>
            <a:r>
              <a:rPr lang="en-US" dirty="0"/>
              <a:t>et al.  Recommendations for management of liver and biliary tract disease in cystic fibrosis. J Ped Gastroentrology and Nutrition. 1999;28:S1-S13.</a:t>
            </a:r>
          </a:p>
          <a:p>
            <a:r>
              <a:rPr lang="en-US" dirty="0" smtClean="0"/>
              <a:t>Leeuwen et al.  Liver disease in cystic fibrosis. Paediatric Respiratory Reviews. 2014;15(1):69-74.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Cystic </a:t>
            </a:r>
            <a:r>
              <a:rPr lang="en-US" dirty="0"/>
              <a:t>Fibrosis Foundation – </a:t>
            </a:r>
            <a:r>
              <a:rPr lang="en-US" dirty="0" smtClean="0">
                <a:hlinkClick r:id="rId2"/>
              </a:rPr>
              <a:t>www.cff.org</a:t>
            </a:r>
            <a:endParaRPr lang="en-US" dirty="0" smtClean="0"/>
          </a:p>
          <a:p>
            <a:r>
              <a:rPr lang="en-US" dirty="0" smtClean="0"/>
              <a:t>Johns Hopkins </a:t>
            </a:r>
            <a:r>
              <a:rPr lang="en-US" dirty="0"/>
              <a:t>Cystic Fibrosis Center - </a:t>
            </a:r>
            <a:r>
              <a:rPr lang="en-US" dirty="0" smtClean="0">
                <a:hlinkClick r:id="rId3"/>
              </a:rPr>
              <a:t>www.hopkinscf.org</a:t>
            </a:r>
            <a:r>
              <a:rPr lang="en-US" dirty="0" smtClean="0"/>
              <a:t> </a:t>
            </a:r>
          </a:p>
          <a:p>
            <a:r>
              <a:rPr lang="en-US" dirty="0"/>
              <a:t>National Heart, Lung and Blood Institute - </a:t>
            </a:r>
            <a:r>
              <a:rPr lang="en-US" dirty="0">
                <a:hlinkClick r:id="rId4"/>
              </a:rPr>
              <a:t>www.nhlbi.nih.gov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Nutridesk</a:t>
            </a:r>
            <a:r>
              <a:rPr lang="en-US" dirty="0"/>
              <a:t> - </a:t>
            </a:r>
            <a:r>
              <a:rPr lang="en-US" dirty="0" smtClean="0">
                <a:hlinkClick r:id="rId5"/>
              </a:rPr>
              <a:t>www.nutridesk.com.au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156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Nutrition-Related CF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65073" cy="4351338"/>
          </a:xfrm>
        </p:spPr>
        <p:txBody>
          <a:bodyPr/>
          <a:lstStyle/>
          <a:p>
            <a:r>
              <a:rPr lang="en-US" dirty="0" smtClean="0"/>
              <a:t>CF-related liver disease</a:t>
            </a:r>
          </a:p>
          <a:p>
            <a:r>
              <a:rPr lang="en-US" dirty="0" smtClean="0"/>
              <a:t>GI complications</a:t>
            </a:r>
          </a:p>
          <a:p>
            <a:r>
              <a:rPr lang="en-US" dirty="0" smtClean="0"/>
              <a:t>CF related diabetes (CFRD)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0" y="1307620"/>
            <a:ext cx="4972050" cy="5553603"/>
            <a:chOff x="6883543" y="1300834"/>
            <a:chExt cx="4972050" cy="555360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62836" y="1666153"/>
              <a:ext cx="3813463" cy="496680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883543" y="1300834"/>
              <a:ext cx="49720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Proposed Mechanism of CF-related Liver </a:t>
              </a:r>
              <a:r>
                <a:rPr lang="en-US" dirty="0"/>
                <a:t>D</a:t>
              </a:r>
              <a:r>
                <a:rPr lang="en-US" dirty="0" smtClean="0"/>
                <a:t>isease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462836" y="6577438"/>
              <a:ext cx="43927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Sokol et al.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250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7418" y="255760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CF-Related Liver Disease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5421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CF-related Liver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Liver involvement common in CF patients, with 5-10% having significant disease</a:t>
            </a:r>
          </a:p>
          <a:p>
            <a:r>
              <a:rPr lang="en-US" dirty="0" smtClean="0"/>
              <a:t>Nutritional consequences primarily seen in neonatal cholestasis and cirrhosis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15564"/>
              </p:ext>
            </p:extLst>
          </p:nvPr>
        </p:nvGraphicFramePr>
        <p:xfrm>
          <a:off x="1761836" y="4086860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Hepatic</a:t>
                      </a:r>
                      <a:r>
                        <a:rPr lang="en-US" baseline="0" dirty="0" smtClean="0"/>
                        <a:t> Complication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Prevalence 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Neonatal cholestasis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Hepatic</a:t>
                      </a:r>
                      <a:r>
                        <a:rPr lang="en-US" baseline="0" dirty="0" smtClean="0"/>
                        <a:t> steatosis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23-67%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Focal</a:t>
                      </a:r>
                      <a:r>
                        <a:rPr lang="en-US" baseline="0" dirty="0" smtClean="0"/>
                        <a:t> biliary cirrhosis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11-72%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Multilobular cirrhosis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Synthetic</a:t>
                      </a:r>
                      <a:r>
                        <a:rPr lang="en-US" baseline="0" dirty="0" smtClean="0"/>
                        <a:t> liver failure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61836" y="3717528"/>
            <a:ext cx="812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Hepatic Complications in Cystic Fibrosis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61836" y="6332559"/>
            <a:ext cx="81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Leeuwen et al.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5303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Neonatal Cholestasis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Liver </a:t>
            </a:r>
            <a:r>
              <a:rPr lang="en-US" dirty="0"/>
              <a:t>disease with ↑</a:t>
            </a:r>
            <a:r>
              <a:rPr lang="en-US" dirty="0" smtClean="0"/>
              <a:t>’d </a:t>
            </a:r>
            <a:r>
              <a:rPr lang="en-US" dirty="0"/>
              <a:t>bilirubin &gt;2 mg/dl or &gt;20% of total </a:t>
            </a:r>
            <a:r>
              <a:rPr lang="en-US" dirty="0" smtClean="0"/>
              <a:t>bilirubin</a:t>
            </a:r>
          </a:p>
          <a:p>
            <a:r>
              <a:rPr lang="en-US" dirty="0" smtClean="0"/>
              <a:t>Meconium </a:t>
            </a:r>
            <a:r>
              <a:rPr lang="en-US" dirty="0"/>
              <a:t>ileus is </a:t>
            </a:r>
            <a:r>
              <a:rPr lang="en-US" dirty="0" smtClean="0"/>
              <a:t>a risk </a:t>
            </a:r>
            <a:r>
              <a:rPr lang="en-US" dirty="0"/>
              <a:t>factor</a:t>
            </a:r>
          </a:p>
          <a:p>
            <a:r>
              <a:rPr lang="en-US" dirty="0"/>
              <a:t>Normally resolves within 9 months</a:t>
            </a:r>
          </a:p>
          <a:p>
            <a:r>
              <a:rPr lang="en-US" dirty="0"/>
              <a:t>↑↑ in fat malabsorption, MCT provided for increased fat absorption</a:t>
            </a:r>
          </a:p>
          <a:p>
            <a:r>
              <a:rPr lang="en-US" dirty="0"/>
              <a:t>Breastmilk + fortification or formula with at least 40-50% of fat as MCT</a:t>
            </a:r>
          </a:p>
          <a:p>
            <a:pPr lvl="1">
              <a:buFont typeface="Calibri" panose="020F0502020204030204" pitchFamily="34" charset="0"/>
              <a:buChar char="*"/>
            </a:pPr>
            <a:r>
              <a:rPr lang="en-US" dirty="0"/>
              <a:t>See text Table 11.2 for breastmilk fortification options</a:t>
            </a:r>
          </a:p>
          <a:p>
            <a:r>
              <a:rPr lang="en-US" dirty="0"/>
              <a:t>Assess fat-soluble vitamin status</a:t>
            </a:r>
          </a:p>
          <a:p>
            <a:r>
              <a:rPr lang="en-US" dirty="0" smtClean="0"/>
              <a:t>Possible </a:t>
            </a:r>
            <a:r>
              <a:rPr lang="en-US" dirty="0"/>
              <a:t>enteral nutrition support with poor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6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Multilobular Cirrhosis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Median age of diagnosis = 10 </a:t>
            </a:r>
            <a:r>
              <a:rPr lang="en-US" dirty="0" err="1" smtClean="0"/>
              <a:t>yrs</a:t>
            </a:r>
            <a:endParaRPr lang="en-US" dirty="0" smtClean="0"/>
          </a:p>
          <a:p>
            <a:r>
              <a:rPr lang="en-US" dirty="0" smtClean="0"/>
              <a:t>Portal hypertension can lead to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splenomegaly, esophageal or gastric varices, and ascites</a:t>
            </a:r>
          </a:p>
          <a:p>
            <a:r>
              <a:rPr lang="en-US" dirty="0" smtClean="0"/>
              <a:t>Nutritional consequences</a:t>
            </a:r>
          </a:p>
          <a:p>
            <a:pPr lvl="1"/>
            <a:r>
              <a:rPr lang="en-US" dirty="0" smtClean="0"/>
              <a:t>Increased metabolic demand related </a:t>
            </a:r>
            <a:r>
              <a:rPr lang="en-US" dirty="0"/>
              <a:t>↑’d </a:t>
            </a:r>
            <a:r>
              <a:rPr lang="en-US" dirty="0" smtClean="0"/>
              <a:t> cardiac output</a:t>
            </a:r>
          </a:p>
          <a:p>
            <a:pPr lvl="1"/>
            <a:r>
              <a:rPr lang="en-US" dirty="0" smtClean="0"/>
              <a:t>Peripheral insulin resistance – less efficient use of CHO for energy</a:t>
            </a:r>
          </a:p>
          <a:p>
            <a:pPr lvl="1"/>
            <a:r>
              <a:rPr lang="en-US" dirty="0" smtClean="0"/>
              <a:t>Osteopenia commonly seen</a:t>
            </a:r>
          </a:p>
          <a:p>
            <a:pPr lvl="1"/>
            <a:r>
              <a:rPr lang="en-US" dirty="0" smtClean="0"/>
              <a:t>Small bowel edema with portal hypertension which can decrease absorption</a:t>
            </a:r>
          </a:p>
          <a:p>
            <a:pPr lvl="1"/>
            <a:r>
              <a:rPr lang="en-US" dirty="0" smtClean="0"/>
              <a:t>With ascites, early satiety can occur leading to decreased intake</a:t>
            </a:r>
          </a:p>
          <a:p>
            <a:pPr lvl="1"/>
            <a:r>
              <a:rPr lang="en-US" b="1" dirty="0" smtClean="0"/>
              <a:t>Malnutrition</a:t>
            </a:r>
            <a:r>
              <a:rPr lang="en-US" dirty="0" smtClean="0"/>
              <a:t> </a:t>
            </a:r>
            <a:r>
              <a:rPr lang="en-US" dirty="0"/>
              <a:t>– increased metabolic </a:t>
            </a:r>
            <a:r>
              <a:rPr lang="en-US" dirty="0" smtClean="0"/>
              <a:t>demand, decreased </a:t>
            </a:r>
            <a:r>
              <a:rPr lang="en-US" dirty="0"/>
              <a:t>nutrient </a:t>
            </a:r>
            <a:r>
              <a:rPr lang="en-US" dirty="0" smtClean="0"/>
              <a:t>absorption, </a:t>
            </a:r>
            <a:r>
              <a:rPr lang="en-US" dirty="0"/>
              <a:t>decreased caloric intake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9419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Cirrhosis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Weight is not a reliable indicator of nutrition status due to enlarged organs and/or ascites</a:t>
            </a:r>
          </a:p>
          <a:p>
            <a:r>
              <a:rPr lang="en-US" dirty="0" smtClean="0"/>
              <a:t>Additional anthropometrics to monitor body composition – mid-arm circumference, triceps skinfold, subscapular skinfold measures</a:t>
            </a:r>
          </a:p>
          <a:p>
            <a:r>
              <a:rPr lang="en-US" dirty="0" smtClean="0"/>
              <a:t>Nutrition management</a:t>
            </a:r>
          </a:p>
          <a:p>
            <a:pPr lvl="1"/>
            <a:r>
              <a:rPr lang="en-US" dirty="0" smtClean="0"/>
              <a:t>Energy needs based on individual nutrition status</a:t>
            </a:r>
          </a:p>
          <a:p>
            <a:pPr lvl="1"/>
            <a:r>
              <a:rPr lang="en-US" dirty="0" smtClean="0"/>
              <a:t>Protein – 3-4 g/kg/day (restriction only with encephalopathy, but not less than 2g/kg/d)</a:t>
            </a:r>
          </a:p>
          <a:p>
            <a:pPr lvl="1"/>
            <a:r>
              <a:rPr lang="en-US" dirty="0" smtClean="0"/>
              <a:t>Fat – 40-50% of total kcals to meet increased energy needs</a:t>
            </a:r>
          </a:p>
          <a:p>
            <a:pPr lvl="1"/>
            <a:r>
              <a:rPr lang="en-US" dirty="0" smtClean="0"/>
              <a:t>Carbohydrates – remaining kcals, normally about 45-50% of total kcals </a:t>
            </a:r>
          </a:p>
          <a:p>
            <a:pPr lvl="2"/>
            <a:r>
              <a:rPr lang="en-US" dirty="0" smtClean="0"/>
              <a:t>Monitor glucose levels</a:t>
            </a:r>
          </a:p>
          <a:p>
            <a:pPr lvl="2"/>
            <a:r>
              <a:rPr lang="en-US" dirty="0" smtClean="0"/>
              <a:t>Smaller, frequent meals may better promote euglycemia</a:t>
            </a:r>
          </a:p>
          <a:p>
            <a:pPr lvl="1"/>
            <a:r>
              <a:rPr lang="en-US" dirty="0" smtClean="0"/>
              <a:t>If diet not sufficient to meet needs, consider oral supplements or </a:t>
            </a:r>
            <a:r>
              <a:rPr lang="en-US" dirty="0" smtClean="0"/>
              <a:t>supplemental TF</a:t>
            </a: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416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20" t="2212" r="4299"/>
          <a:stretch/>
        </p:blipFill>
        <p:spPr>
          <a:xfrm>
            <a:off x="7284028" y="1413164"/>
            <a:ext cx="4790210" cy="37766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Cirrhosis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3286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Nutrition management, cont’d</a:t>
            </a:r>
          </a:p>
          <a:p>
            <a:pPr lvl="1"/>
            <a:r>
              <a:rPr lang="en-US" dirty="0" smtClean="0"/>
              <a:t>Fat-soluble vitamins – use standard CF supplementation</a:t>
            </a:r>
          </a:p>
          <a:p>
            <a:pPr lvl="1"/>
            <a:r>
              <a:rPr lang="en-US" dirty="0" smtClean="0"/>
              <a:t>Zinc – need more research; consider 5 mg/kg/day oral elemental zinc supplement if deficiency suspected in pediatric patient</a:t>
            </a:r>
          </a:p>
          <a:p>
            <a:pPr lvl="1"/>
            <a:r>
              <a:rPr lang="en-US" dirty="0" err="1" smtClean="0"/>
              <a:t>NaCl</a:t>
            </a:r>
            <a:r>
              <a:rPr lang="en-US" dirty="0" smtClean="0"/>
              <a:t> – consider 2000 mg/d restriction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478981" y="5278582"/>
            <a:ext cx="3304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www.hopkinscf.org/what-is-cf/effects-of-cf/liver</a:t>
            </a:r>
            <a:r>
              <a:rPr lang="en-US" sz="12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13513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1310</Words>
  <Application>Microsoft Office PowerPoint</Application>
  <PresentationFormat>Widescreen</PresentationFormat>
  <Paragraphs>206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Office Theme</vt:lpstr>
      <vt:lpstr>Nutrition and Cystic Fibrosis </vt:lpstr>
      <vt:lpstr>Learning Objectives</vt:lpstr>
      <vt:lpstr>Nutrition-Related CF Complications</vt:lpstr>
      <vt:lpstr>CF-Related Liver Disease</vt:lpstr>
      <vt:lpstr>CF-related Liver Disease</vt:lpstr>
      <vt:lpstr>Neonatal Cholestasis</vt:lpstr>
      <vt:lpstr>Multilobular Cirrhosis</vt:lpstr>
      <vt:lpstr>Cirrhosis</vt:lpstr>
      <vt:lpstr>Cirrhosis</vt:lpstr>
      <vt:lpstr>Hepatic Steatosis</vt:lpstr>
      <vt:lpstr>Hepatic Steatosis</vt:lpstr>
      <vt:lpstr>GI Complications</vt:lpstr>
      <vt:lpstr>GI Complications</vt:lpstr>
      <vt:lpstr>Gastroesophageal Reflux</vt:lpstr>
      <vt:lpstr>Small Intestinal Bacterial Overgrowth (SIBO)</vt:lpstr>
      <vt:lpstr>SIBO </vt:lpstr>
      <vt:lpstr>Distal Intestinal Obstruction Syndrome (DIOS)</vt:lpstr>
      <vt:lpstr>Constipation</vt:lpstr>
      <vt:lpstr>Gastrointestinal Cancers</vt:lpstr>
      <vt:lpstr>CF Related Diabetes</vt:lpstr>
      <vt:lpstr>CF Related Diabetes (CFRD)</vt:lpstr>
      <vt:lpstr>CFRD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and Cystic Fibrosis</dc:title>
  <dc:creator>Kelly Jackson</dc:creator>
  <cp:lastModifiedBy>Kelly Jackson</cp:lastModifiedBy>
  <cp:revision>74</cp:revision>
  <dcterms:created xsi:type="dcterms:W3CDTF">2016-05-24T20:35:42Z</dcterms:created>
  <dcterms:modified xsi:type="dcterms:W3CDTF">2016-06-20T16:21:11Z</dcterms:modified>
</cp:coreProperties>
</file>