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257" r:id="rId4"/>
    <p:sldId id="268" r:id="rId5"/>
    <p:sldId id="270" r:id="rId6"/>
    <p:sldId id="273" r:id="rId7"/>
    <p:sldId id="269" r:id="rId8"/>
    <p:sldId id="271" r:id="rId9"/>
    <p:sldId id="274" r:id="rId10"/>
    <p:sldId id="275" r:id="rId11"/>
    <p:sldId id="261" r:id="rId12"/>
    <p:sldId id="26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93179" autoAdjust="0"/>
  </p:normalViewPr>
  <p:slideViewPr>
    <p:cSldViewPr snapToGrid="0">
      <p:cViewPr varScale="1">
        <p:scale>
          <a:sx n="86" d="100"/>
          <a:sy n="86" d="100"/>
        </p:scale>
        <p:origin x="738" y="84"/>
      </p:cViewPr>
      <p:guideLst/>
    </p:cSldViewPr>
  </p:slideViewPr>
  <p:notesTextViewPr>
    <p:cViewPr>
      <p:scale>
        <a:sx n="300" d="100"/>
        <a:sy n="3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19FAE-395F-41A2-921A-82972BD73A5A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52846-BE9E-4FFE-91F1-5F773388C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10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52846-BE9E-4FFE-91F1-5F773388C3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66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52846-BE9E-4FFE-91F1-5F773388C3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818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52846-BE9E-4FFE-91F1-5F773388C3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7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52846-BE9E-4FFE-91F1-5F773388C38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568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6/16/2015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6/16/2015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6/16/2015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6/16/2015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6/16/2015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6/16/2015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6/16/2015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6/16/2015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6/16/2015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6/16/2015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6/16/2015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6/16/2015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6/16/2015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uk.elevateeducation.com/" TargetMode="External"/><Relationship Id="rId13" Type="http://schemas.openxmlformats.org/officeDocument/2006/relationships/hyperlink" Target="http://www.sciencekids.co.nz/experiments/lungvolume.html" TargetMode="External"/><Relationship Id="rId3" Type="http://schemas.openxmlformats.org/officeDocument/2006/relationships/hyperlink" Target="http://www.cdc.gov/excite/ScienceAmbassador/ambassador_pgm/lessonplans/high_school/Am%20I%20a%20Carrier%20for%20Cystic%20Fibrosis/Cystic_Fibrosis_Fact_Sheet.pdf" TargetMode="External"/><Relationship Id="rId7" Type="http://schemas.openxmlformats.org/officeDocument/2006/relationships/hyperlink" Target="http://www.edupics.com/" TargetMode="External"/><Relationship Id="rId12" Type="http://schemas.openxmlformats.org/officeDocument/2006/relationships/hyperlink" Target="http://www.lovemyscience.com/balloonlung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ducation.com/" TargetMode="External"/><Relationship Id="rId11" Type="http://schemas.openxmlformats.org/officeDocument/2006/relationships/hyperlink" Target="http://kidshealth.org/kid/" TargetMode="External"/><Relationship Id="rId5" Type="http://schemas.openxmlformats.org/officeDocument/2006/relationships/hyperlink" Target="http://www.cfri.org/educate.shtml" TargetMode="External"/><Relationship Id="rId10" Type="http://schemas.openxmlformats.org/officeDocument/2006/relationships/hyperlink" Target="http://www.hopkinscf.org/" TargetMode="External"/><Relationship Id="rId4" Type="http://schemas.openxmlformats.org/officeDocument/2006/relationships/hyperlink" Target="http://www.cff.org/" TargetMode="External"/><Relationship Id="rId9" Type="http://schemas.openxmlformats.org/officeDocument/2006/relationships/hyperlink" Target="http://www.hometrainingtools.com/lung-volume-kit" TargetMode="External"/><Relationship Id="rId14" Type="http://schemas.openxmlformats.org/officeDocument/2006/relationships/hyperlink" Target="http://www.theteacherscorner.ne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UAPPC%20Needs%20Assessment%20with%20logo%20(1)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UAPPC%20Cystic%20Fibrosis%20Educational%20Curriculum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CFParent%20Survey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Cystic Fibrosis Educational Curriculum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9132" y="5284773"/>
            <a:ext cx="9144000" cy="1339051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Sofhia</a:t>
            </a:r>
            <a:r>
              <a:rPr lang="en-US" dirty="0" smtClean="0"/>
              <a:t> </a:t>
            </a:r>
            <a:r>
              <a:rPr lang="en-US" dirty="0" err="1" smtClean="0"/>
              <a:t>Ytuarte</a:t>
            </a:r>
            <a:endParaRPr lang="en-US" dirty="0" smtClean="0"/>
          </a:p>
          <a:p>
            <a:r>
              <a:rPr lang="en-US" dirty="0" smtClean="0"/>
              <a:t>University of Arizona Pediatric Pulmonary Center</a:t>
            </a:r>
          </a:p>
          <a:p>
            <a:r>
              <a:rPr lang="en-US" dirty="0" smtClean="0"/>
              <a:t>Nursing Trainee</a:t>
            </a:r>
          </a:p>
          <a:p>
            <a:r>
              <a:rPr lang="en-US" dirty="0" smtClean="0"/>
              <a:t>June,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48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 Survey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parents do not want included in curriculum</a:t>
            </a:r>
          </a:p>
          <a:p>
            <a:pPr lvl="1"/>
            <a:r>
              <a:rPr lang="en-US" dirty="0" smtClean="0"/>
              <a:t>Discussion about death</a:t>
            </a:r>
          </a:p>
        </p:txBody>
      </p:sp>
    </p:spTree>
    <p:extLst>
      <p:ext uri="{BB962C8B-B14F-4D97-AF65-F5344CB8AC3E}">
        <p14:creationId xmlns:p14="http://schemas.microsoft.com/office/powerpoint/2010/main" val="280115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dirty="0" smtClean="0"/>
              <a:t>CF newsletter: If </a:t>
            </a:r>
            <a:r>
              <a:rPr lang="en-US" dirty="0"/>
              <a:t>you have a child or children with CF, what is the most important </a:t>
            </a:r>
            <a:r>
              <a:rPr lang="en-US" dirty="0" smtClean="0"/>
              <a:t>thing(s</a:t>
            </a:r>
            <a:r>
              <a:rPr lang="en-US" dirty="0"/>
              <a:t>) that you would want to see in a curriculum presented to students and teachers? </a:t>
            </a:r>
            <a:endParaRPr lang="en-US" dirty="0" smtClean="0"/>
          </a:p>
          <a:p>
            <a:r>
              <a:rPr lang="en-US" dirty="0" smtClean="0"/>
              <a:t>Distribution of survey to school nurses.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15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406" y="1255594"/>
            <a:ext cx="11655187" cy="56024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Center for Disease Control and Prevention. (1995). Facts about cystic fibrosis. (NIH Publication No. 95-3650).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Retrieved from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www.cdc.gov/excite/ScienceAmbassador/ambassador_pgm/lessonplans/high_school/Am%20I%20a%20Carrier%20for%20Cystic%20Fibrosis/Cystic_Fibrosis_Fact_Sheet.pdf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Chilman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-Blair, K., &amp;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deLoache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S. (2011). </a:t>
            </a:r>
            <a:r>
              <a:rPr lang="en-US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What’s up with </a:t>
            </a:r>
            <a:r>
              <a:rPr lang="en-US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beth</a:t>
            </a:r>
            <a:r>
              <a:rPr lang="en-US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Medikidz</a:t>
            </a:r>
            <a:r>
              <a:rPr lang="en-US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explain cystic fibrosis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Medikidz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London, UK.</a:t>
            </a: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Chilman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-Blair, K., &amp;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deLoache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S. (2011). </a:t>
            </a: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What’s up with </a:t>
            </a:r>
            <a:r>
              <a:rPr lang="en-US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justin</a:t>
            </a:r>
            <a:r>
              <a:rPr lang="en-US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Medikidz</a:t>
            </a: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 explain </a:t>
            </a:r>
            <a:r>
              <a:rPr lang="en-US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nutrition in kids with cystic fibrosis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Medikidz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London, UK.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Cystic Fibrosis Foundation. (2015). Retrieved from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://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www.cff.org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Cystic Fibrosis Research Inc. (2015).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Retrieved from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www.cfri.org/educate.shtml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Education.com. (2015).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Retrieved from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http://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www.education.com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Edupics.com. (2015).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Retrieved from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http://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www.edupics.com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Elevate education. (2015).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Retrieved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://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uk.elevateeducation.com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Home Science Tools. (2015).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Retrieved from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http://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www.hometrainingtools.com/lung-volume-kit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Johns Hopkins Cystic Fibrosis Center. (2015). Retrieved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http://www.hopkinscf.org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/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Kids Health. (2015).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Retrieved from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http://kidshealth.org/kid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/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Kids Science Experiments. (2015).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Retrieved from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http://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www.lovemyscience.com/balloonlung.html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Science Kids. (2015).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Retrieved from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http://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www.sciencekids.co.nz/experiments/lungvolume.html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 teachers corner. (2015).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Retrieved from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http://www.theteacherscorner.net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/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83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 </a:t>
            </a:r>
            <a:r>
              <a:rPr lang="en-US" dirty="0"/>
              <a:t>from a parent to provide education during the spirit </a:t>
            </a:r>
            <a:r>
              <a:rPr lang="en-US" dirty="0" smtClean="0"/>
              <a:t>week</a:t>
            </a:r>
          </a:p>
          <a:p>
            <a:r>
              <a:rPr lang="en-US" dirty="0" smtClean="0"/>
              <a:t>CF Education given at </a:t>
            </a:r>
            <a:r>
              <a:rPr lang="en-US" dirty="0" err="1" smtClean="0"/>
              <a:t>Pomerene</a:t>
            </a:r>
            <a:r>
              <a:rPr lang="en-US" dirty="0" smtClean="0"/>
              <a:t> Elementary School </a:t>
            </a:r>
          </a:p>
          <a:p>
            <a:pPr lvl="1"/>
            <a:r>
              <a:rPr lang="en-US" dirty="0" smtClean="0"/>
              <a:t>Power Point Presentation with visual aids </a:t>
            </a:r>
            <a:r>
              <a:rPr lang="en-US" smtClean="0"/>
              <a:t>&amp; demonstrations</a:t>
            </a:r>
            <a:endParaRPr lang="en-US" dirty="0" smtClean="0"/>
          </a:p>
          <a:p>
            <a:pPr lvl="1"/>
            <a:r>
              <a:rPr lang="en-US" dirty="0" smtClean="0"/>
              <a:t>Handouts &amp; videos for bell work</a:t>
            </a:r>
          </a:p>
          <a:p>
            <a:r>
              <a:rPr lang="en-US" dirty="0" smtClean="0"/>
              <a:t>Needs assessment and presentation evaluation developed after the presentation was delivered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69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Needs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UAPPC Needs Assessment with logo (1).docx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 Assessment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Unsure who provides care for student with CF</a:t>
            </a:r>
            <a:endParaRPr lang="en-US" dirty="0"/>
          </a:p>
          <a:p>
            <a:r>
              <a:rPr lang="en-US" dirty="0" smtClean="0"/>
              <a:t>Requested method of education for faculty</a:t>
            </a:r>
          </a:p>
          <a:p>
            <a:pPr lvl="1"/>
            <a:r>
              <a:rPr lang="en-US" dirty="0" smtClean="0"/>
              <a:t>power point </a:t>
            </a:r>
          </a:p>
          <a:p>
            <a:r>
              <a:rPr lang="en-US" dirty="0" smtClean="0"/>
              <a:t>Requested method of  education for students</a:t>
            </a:r>
          </a:p>
          <a:p>
            <a:pPr lvl="1"/>
            <a:r>
              <a:rPr lang="en-US" dirty="0" smtClean="0"/>
              <a:t>power point, presentation, games, materials</a:t>
            </a:r>
          </a:p>
          <a:p>
            <a:r>
              <a:rPr lang="en-US" dirty="0" smtClean="0"/>
              <a:t>How to provide education</a:t>
            </a:r>
          </a:p>
          <a:p>
            <a:pPr lvl="1"/>
            <a:r>
              <a:rPr lang="en-US" dirty="0" smtClean="0"/>
              <a:t>entire school and address the particular grade</a:t>
            </a:r>
          </a:p>
        </p:txBody>
      </p:sp>
    </p:spTree>
    <p:extLst>
      <p:ext uri="{BB962C8B-B14F-4D97-AF65-F5344CB8AC3E}">
        <p14:creationId xmlns:p14="http://schemas.microsoft.com/office/powerpoint/2010/main" val="306496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Presentation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Overall presentation was helpful, beneficial for school, students, and faculty</a:t>
            </a:r>
          </a:p>
          <a:p>
            <a:r>
              <a:rPr lang="en-US" dirty="0" smtClean="0"/>
              <a:t>Faculty did not know what CF was prior to presentation</a:t>
            </a:r>
          </a:p>
          <a:p>
            <a:r>
              <a:rPr lang="en-US" dirty="0" smtClean="0"/>
              <a:t>Gained an understanding of what CF is after presentation, learned something new about CF</a:t>
            </a:r>
          </a:p>
          <a:p>
            <a:r>
              <a:rPr lang="en-US" dirty="0" smtClean="0"/>
              <a:t>Educational tools were appropriate</a:t>
            </a:r>
          </a:p>
          <a:p>
            <a:r>
              <a:rPr lang="en-US" dirty="0" smtClean="0"/>
              <a:t>Students gained an understanding of what CF is after presentation</a:t>
            </a:r>
          </a:p>
          <a:p>
            <a:r>
              <a:rPr lang="en-US" dirty="0" smtClean="0"/>
              <a:t>Most beneficial results of the presentation</a:t>
            </a:r>
          </a:p>
          <a:p>
            <a:pPr lvl="1"/>
            <a:r>
              <a:rPr lang="en-US" dirty="0" smtClean="0"/>
              <a:t>Better understanding of CF and long term effects</a:t>
            </a:r>
          </a:p>
          <a:p>
            <a:pPr lvl="1"/>
            <a:r>
              <a:rPr lang="en-US" dirty="0" smtClean="0"/>
              <a:t>Compassion and patience for the student with CF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947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Cystic Fibrosis Educational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UAPPC Cystic Fibrosis Educational Curriculum.docx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33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 Survey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hlinkClick r:id="rId2" action="ppaction://hlinkfile"/>
              </a:rPr>
              <a:t>CFParent</a:t>
            </a:r>
            <a:r>
              <a:rPr lang="en-US" dirty="0" smtClean="0">
                <a:hlinkClick r:id="rId2" action="ppaction://hlinkfile"/>
              </a:rPr>
              <a:t> Survey.docx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58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 Survey Results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404469"/>
              </p:ext>
            </p:extLst>
          </p:nvPr>
        </p:nvGraphicFramePr>
        <p:xfrm>
          <a:off x="1120775" y="1825625"/>
          <a:ext cx="10149837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722"/>
                <a:gridCol w="619392"/>
                <a:gridCol w="658671"/>
                <a:gridCol w="658671"/>
                <a:gridCol w="658671"/>
                <a:gridCol w="658671"/>
                <a:gridCol w="658671"/>
                <a:gridCol w="658671"/>
                <a:gridCol w="658671"/>
                <a:gridCol w="658671"/>
                <a:gridCol w="658671"/>
                <a:gridCol w="658671"/>
                <a:gridCol w="658671"/>
                <a:gridCol w="658671"/>
                <a:gridCol w="65867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PreK</a:t>
                      </a:r>
                      <a:r>
                        <a:rPr lang="en-US" sz="1600" dirty="0" smtClean="0"/>
                        <a:t>/K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r>
                        <a:rPr lang="en-US" baseline="30000" dirty="0" smtClean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r>
                        <a:rPr lang="en-US" baseline="30000" dirty="0" smtClean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r>
                        <a:rPr lang="en-US" baseline="30000" dirty="0" smtClean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r>
                        <a:rPr lang="en-US" baseline="30000" dirty="0" smtClean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r>
                        <a:rPr lang="en-US" baseline="30000" dirty="0" smtClean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Public/</a:t>
                      </a:r>
                      <a:r>
                        <a:rPr lang="en-US" sz="1400" b="1" baseline="0" dirty="0" smtClean="0"/>
                        <a:t> Charter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Private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Want education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Do not want education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Unsure on education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27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 Survey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parents want included in curriculum</a:t>
            </a:r>
          </a:p>
          <a:p>
            <a:pPr lvl="1"/>
            <a:r>
              <a:rPr lang="en-US" dirty="0" smtClean="0"/>
              <a:t>Educating teachers about CF </a:t>
            </a:r>
          </a:p>
          <a:p>
            <a:pPr lvl="2"/>
            <a:r>
              <a:rPr lang="en-US" dirty="0" smtClean="0"/>
              <a:t>Do not confuse CF with asthma</a:t>
            </a:r>
          </a:p>
          <a:p>
            <a:pPr lvl="2"/>
            <a:r>
              <a:rPr lang="en-US" dirty="0" smtClean="0"/>
              <a:t>Life long disease</a:t>
            </a:r>
          </a:p>
          <a:p>
            <a:pPr lvl="2"/>
            <a:r>
              <a:rPr lang="en-US" dirty="0"/>
              <a:t>H</a:t>
            </a:r>
            <a:r>
              <a:rPr lang="en-US" dirty="0" smtClean="0"/>
              <a:t>ow to handle/react to students with CF</a:t>
            </a:r>
          </a:p>
          <a:p>
            <a:pPr lvl="2"/>
            <a:r>
              <a:rPr lang="en-US" dirty="0" smtClean="0"/>
              <a:t>Infection control for the classroom</a:t>
            </a:r>
          </a:p>
          <a:p>
            <a:pPr lvl="1"/>
            <a:r>
              <a:rPr lang="en-US" dirty="0" smtClean="0"/>
              <a:t>Educating students about CF (What it is)</a:t>
            </a:r>
          </a:p>
          <a:p>
            <a:pPr lvl="1"/>
            <a:r>
              <a:rPr lang="en-US" dirty="0" smtClean="0"/>
              <a:t>Importance of medications &amp; the need to leave the classroom</a:t>
            </a:r>
          </a:p>
          <a:p>
            <a:pPr lvl="1"/>
            <a:r>
              <a:rPr lang="en-US" dirty="0" smtClean="0"/>
              <a:t>CF and cough are not contagious/they are not sick</a:t>
            </a:r>
          </a:p>
          <a:p>
            <a:pPr lvl="1"/>
            <a:r>
              <a:rPr lang="en-US" dirty="0" smtClean="0"/>
              <a:t>How kids with CF stay healthy</a:t>
            </a:r>
          </a:p>
          <a:p>
            <a:pPr lvl="1"/>
            <a:r>
              <a:rPr lang="en-US" dirty="0" smtClean="0"/>
              <a:t>Children with CF are not different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23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6292</TotalTime>
  <Words>579</Words>
  <Application>Microsoft Office PowerPoint</Application>
  <PresentationFormat>Widescreen</PresentationFormat>
  <Paragraphs>120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Corbel</vt:lpstr>
      <vt:lpstr>Depth</vt:lpstr>
      <vt:lpstr>Cystic Fibrosis Educational Curriculum</vt:lpstr>
      <vt:lpstr>About the Project</vt:lpstr>
      <vt:lpstr>Needs Assessment</vt:lpstr>
      <vt:lpstr>Needs Assessment Results</vt:lpstr>
      <vt:lpstr>Results of Presentation Assessment</vt:lpstr>
      <vt:lpstr>Cystic Fibrosis Educational Curriculum</vt:lpstr>
      <vt:lpstr>Parent Survey </vt:lpstr>
      <vt:lpstr>Parent Survey Results </vt:lpstr>
      <vt:lpstr>Parent Survey Results</vt:lpstr>
      <vt:lpstr>Parent Survey Results</vt:lpstr>
      <vt:lpstr>Moving Forward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Cystic Fibrosis Educational Curriculum</dc:title>
  <dc:creator>Gilbert Moncada</dc:creator>
  <cp:lastModifiedBy>Nonnie Ytuarte</cp:lastModifiedBy>
  <cp:revision>44</cp:revision>
  <dcterms:created xsi:type="dcterms:W3CDTF">2015-05-15T04:28:17Z</dcterms:created>
  <dcterms:modified xsi:type="dcterms:W3CDTF">2015-06-16T15:31:31Z</dcterms:modified>
</cp:coreProperties>
</file>