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1"/>
  </p:sldMasterIdLst>
  <p:notesMasterIdLst>
    <p:notesMasterId r:id="rId32"/>
  </p:notesMasterIdLst>
  <p:sldIdLst>
    <p:sldId id="256" r:id="rId2"/>
    <p:sldId id="284" r:id="rId3"/>
    <p:sldId id="257" r:id="rId4"/>
    <p:sldId id="269" r:id="rId5"/>
    <p:sldId id="258" r:id="rId6"/>
    <p:sldId id="288" r:id="rId7"/>
    <p:sldId id="289" r:id="rId8"/>
    <p:sldId id="290" r:id="rId9"/>
    <p:sldId id="261" r:id="rId10"/>
    <p:sldId id="265" r:id="rId11"/>
    <p:sldId id="259" r:id="rId12"/>
    <p:sldId id="260" r:id="rId13"/>
    <p:sldId id="279" r:id="rId14"/>
    <p:sldId id="282" r:id="rId15"/>
    <p:sldId id="270" r:id="rId16"/>
    <p:sldId id="280" r:id="rId17"/>
    <p:sldId id="299" r:id="rId18"/>
    <p:sldId id="300" r:id="rId19"/>
    <p:sldId id="268" r:id="rId20"/>
    <p:sldId id="271" r:id="rId21"/>
    <p:sldId id="283" r:id="rId22"/>
    <p:sldId id="292" r:id="rId23"/>
    <p:sldId id="293" r:id="rId24"/>
    <p:sldId id="295" r:id="rId25"/>
    <p:sldId id="296" r:id="rId26"/>
    <p:sldId id="297" r:id="rId27"/>
    <p:sldId id="298" r:id="rId28"/>
    <p:sldId id="263" r:id="rId29"/>
    <p:sldId id="287"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3" autoAdjust="0"/>
    <p:restoredTop sz="80443" autoAdjust="0"/>
  </p:normalViewPr>
  <p:slideViewPr>
    <p:cSldViewPr snapToGrid="0" snapToObjects="1">
      <p:cViewPr>
        <p:scale>
          <a:sx n="40" d="100"/>
          <a:sy n="40" d="100"/>
        </p:scale>
        <p:origin x="-2056" y="-26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779E9-5062-8746-9DF2-28A044A90891}" type="datetimeFigureOut">
              <a:rPr lang="en-US" smtClean="0"/>
              <a:t>5/9/17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DB7FE-66C3-C14E-9FA6-D88AC3146B18}" type="slidenum">
              <a:rPr lang="en-US" smtClean="0"/>
              <a:t>‹#›</a:t>
            </a:fld>
            <a:endParaRPr lang="en-US"/>
          </a:p>
        </p:txBody>
      </p:sp>
    </p:spTree>
    <p:extLst>
      <p:ext uri="{BB962C8B-B14F-4D97-AF65-F5344CB8AC3E}">
        <p14:creationId xmlns:p14="http://schemas.microsoft.com/office/powerpoint/2010/main" val="174865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1</a:t>
            </a:fld>
            <a:endParaRPr lang="en-US"/>
          </a:p>
        </p:txBody>
      </p:sp>
    </p:spTree>
    <p:extLst>
      <p:ext uri="{BB962C8B-B14F-4D97-AF65-F5344CB8AC3E}">
        <p14:creationId xmlns:p14="http://schemas.microsoft.com/office/powerpoint/2010/main" val="135484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15</a:t>
            </a:fld>
            <a:endParaRPr lang="en-US"/>
          </a:p>
        </p:txBody>
      </p:sp>
    </p:spTree>
    <p:extLst>
      <p:ext uri="{BB962C8B-B14F-4D97-AF65-F5344CB8AC3E}">
        <p14:creationId xmlns:p14="http://schemas.microsoft.com/office/powerpoint/2010/main" val="149487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16</a:t>
            </a:fld>
            <a:endParaRPr lang="en-US"/>
          </a:p>
        </p:txBody>
      </p:sp>
    </p:spTree>
    <p:extLst>
      <p:ext uri="{BB962C8B-B14F-4D97-AF65-F5344CB8AC3E}">
        <p14:creationId xmlns:p14="http://schemas.microsoft.com/office/powerpoint/2010/main" val="163821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19</a:t>
            </a:fld>
            <a:endParaRPr lang="en-US"/>
          </a:p>
        </p:txBody>
      </p:sp>
    </p:spTree>
    <p:extLst>
      <p:ext uri="{BB962C8B-B14F-4D97-AF65-F5344CB8AC3E}">
        <p14:creationId xmlns:p14="http://schemas.microsoft.com/office/powerpoint/2010/main" val="133122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4DB7FE-66C3-C14E-9FA6-D88AC3146B18}" type="slidenum">
              <a:rPr lang="en-US" smtClean="0"/>
              <a:t>20</a:t>
            </a:fld>
            <a:endParaRPr lang="en-US"/>
          </a:p>
        </p:txBody>
      </p:sp>
    </p:spTree>
    <p:extLst>
      <p:ext uri="{BB962C8B-B14F-4D97-AF65-F5344CB8AC3E}">
        <p14:creationId xmlns:p14="http://schemas.microsoft.com/office/powerpoint/2010/main" val="60114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22</a:t>
            </a:fld>
            <a:endParaRPr lang="en-US"/>
          </a:p>
        </p:txBody>
      </p:sp>
    </p:spTree>
    <p:extLst>
      <p:ext uri="{BB962C8B-B14F-4D97-AF65-F5344CB8AC3E}">
        <p14:creationId xmlns:p14="http://schemas.microsoft.com/office/powerpoint/2010/main" val="158808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23</a:t>
            </a:fld>
            <a:endParaRPr lang="en-US"/>
          </a:p>
        </p:txBody>
      </p:sp>
    </p:spTree>
    <p:extLst>
      <p:ext uri="{BB962C8B-B14F-4D97-AF65-F5344CB8AC3E}">
        <p14:creationId xmlns:p14="http://schemas.microsoft.com/office/powerpoint/2010/main" val="4041547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28</a:t>
            </a:fld>
            <a:endParaRPr lang="en-US"/>
          </a:p>
        </p:txBody>
      </p:sp>
    </p:spTree>
    <p:extLst>
      <p:ext uri="{BB962C8B-B14F-4D97-AF65-F5344CB8AC3E}">
        <p14:creationId xmlns:p14="http://schemas.microsoft.com/office/powerpoint/2010/main" val="182411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29</a:t>
            </a:fld>
            <a:endParaRPr lang="en-US"/>
          </a:p>
        </p:txBody>
      </p:sp>
    </p:spTree>
    <p:extLst>
      <p:ext uri="{BB962C8B-B14F-4D97-AF65-F5344CB8AC3E}">
        <p14:creationId xmlns:p14="http://schemas.microsoft.com/office/powerpoint/2010/main" val="1407672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30</a:t>
            </a:fld>
            <a:endParaRPr lang="en-US"/>
          </a:p>
        </p:txBody>
      </p:sp>
    </p:spTree>
    <p:extLst>
      <p:ext uri="{BB962C8B-B14F-4D97-AF65-F5344CB8AC3E}">
        <p14:creationId xmlns:p14="http://schemas.microsoft.com/office/powerpoint/2010/main" val="151317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4DB7FE-66C3-C14E-9FA6-D88AC3146B18}" type="slidenum">
              <a:rPr lang="en-US" smtClean="0"/>
              <a:t>3</a:t>
            </a:fld>
            <a:endParaRPr lang="en-US"/>
          </a:p>
        </p:txBody>
      </p:sp>
    </p:spTree>
    <p:extLst>
      <p:ext uri="{BB962C8B-B14F-4D97-AF65-F5344CB8AC3E}">
        <p14:creationId xmlns:p14="http://schemas.microsoft.com/office/powerpoint/2010/main" val="45722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4</a:t>
            </a:fld>
            <a:endParaRPr lang="en-US"/>
          </a:p>
        </p:txBody>
      </p:sp>
    </p:spTree>
    <p:extLst>
      <p:ext uri="{BB962C8B-B14F-4D97-AF65-F5344CB8AC3E}">
        <p14:creationId xmlns:p14="http://schemas.microsoft.com/office/powerpoint/2010/main" val="47082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4DB7FE-66C3-C14E-9FA6-D88AC3146B18}" type="slidenum">
              <a:rPr lang="en-US" smtClean="0"/>
              <a:t>5</a:t>
            </a:fld>
            <a:endParaRPr lang="en-US"/>
          </a:p>
        </p:txBody>
      </p:sp>
    </p:spTree>
    <p:extLst>
      <p:ext uri="{BB962C8B-B14F-4D97-AF65-F5344CB8AC3E}">
        <p14:creationId xmlns:p14="http://schemas.microsoft.com/office/powerpoint/2010/main" val="25394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9</a:t>
            </a:fld>
            <a:endParaRPr lang="en-US"/>
          </a:p>
        </p:txBody>
      </p:sp>
    </p:spTree>
    <p:extLst>
      <p:ext uri="{BB962C8B-B14F-4D97-AF65-F5344CB8AC3E}">
        <p14:creationId xmlns:p14="http://schemas.microsoft.com/office/powerpoint/2010/main" val="92705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10</a:t>
            </a:fld>
            <a:endParaRPr lang="en-US"/>
          </a:p>
        </p:txBody>
      </p:sp>
    </p:spTree>
    <p:extLst>
      <p:ext uri="{BB962C8B-B14F-4D97-AF65-F5344CB8AC3E}">
        <p14:creationId xmlns:p14="http://schemas.microsoft.com/office/powerpoint/2010/main" val="7796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4DB7FE-66C3-C14E-9FA6-D88AC3146B18}" type="slidenum">
              <a:rPr lang="en-US" smtClean="0"/>
              <a:t>11</a:t>
            </a:fld>
            <a:endParaRPr lang="en-US"/>
          </a:p>
        </p:txBody>
      </p:sp>
    </p:spTree>
    <p:extLst>
      <p:ext uri="{BB962C8B-B14F-4D97-AF65-F5344CB8AC3E}">
        <p14:creationId xmlns:p14="http://schemas.microsoft.com/office/powerpoint/2010/main" val="108386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12</a:t>
            </a:fld>
            <a:endParaRPr lang="en-US"/>
          </a:p>
        </p:txBody>
      </p:sp>
    </p:spTree>
    <p:extLst>
      <p:ext uri="{BB962C8B-B14F-4D97-AF65-F5344CB8AC3E}">
        <p14:creationId xmlns:p14="http://schemas.microsoft.com/office/powerpoint/2010/main" val="63730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B7FE-66C3-C14E-9FA6-D88AC3146B18}" type="slidenum">
              <a:rPr lang="en-US" smtClean="0"/>
              <a:t>14</a:t>
            </a:fld>
            <a:endParaRPr lang="en-US"/>
          </a:p>
        </p:txBody>
      </p:sp>
    </p:spTree>
    <p:extLst>
      <p:ext uri="{BB962C8B-B14F-4D97-AF65-F5344CB8AC3E}">
        <p14:creationId xmlns:p14="http://schemas.microsoft.com/office/powerpoint/2010/main" val="20849489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7566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5/9/17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2261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9011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6719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7DE6118-2437-4B30-8E3C-4D2BE6020583}" type="datetimeFigureOut">
              <a:rPr lang="en-US" smtClean="0"/>
              <a:pPr/>
              <a:t>5/9/17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8588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0903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750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smtClean="0"/>
              <a:t>5/9/17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722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033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5/9/17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6597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5/9/17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542777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5/9/17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8293615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mailto:ssularz@asu.edu" TargetMode="External"/><Relationship Id="rId4" Type="http://schemas.openxmlformats.org/officeDocument/2006/relationships/hyperlink" Target="http://uappc.peds.arizona.edu/"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1850799"/>
            <a:ext cx="9871363" cy="2098226"/>
          </a:xfrm>
        </p:spPr>
        <p:txBody>
          <a:bodyPr>
            <a:normAutofit fontScale="90000"/>
          </a:bodyPr>
          <a:lstStyle/>
          <a:p>
            <a:pPr algn="ctr"/>
            <a:r>
              <a:rPr lang="en-US" sz="6600" dirty="0"/>
              <a:t>ARIZONA TRANSITION GUIDE FOR CYSHCN</a:t>
            </a:r>
          </a:p>
        </p:txBody>
      </p:sp>
      <p:sp>
        <p:nvSpPr>
          <p:cNvPr id="3" name="Subtitle 2"/>
          <p:cNvSpPr>
            <a:spLocks noGrp="1"/>
          </p:cNvSpPr>
          <p:nvPr>
            <p:ph type="subTitle" idx="1"/>
          </p:nvPr>
        </p:nvSpPr>
        <p:spPr>
          <a:xfrm>
            <a:off x="1122218" y="4488872"/>
            <a:ext cx="4229575" cy="2057401"/>
          </a:xfrm>
        </p:spPr>
        <p:txBody>
          <a:bodyPr>
            <a:normAutofit fontScale="25000" lnSpcReduction="20000"/>
          </a:bodyPr>
          <a:lstStyle/>
          <a:p>
            <a:r>
              <a:rPr lang="en-US" sz="8000" dirty="0"/>
              <a:t>Skylar </a:t>
            </a:r>
            <a:r>
              <a:rPr lang="en-US" sz="8000" dirty="0" err="1"/>
              <a:t>Sularz</a:t>
            </a:r>
            <a:r>
              <a:rPr lang="en-US" sz="8000" dirty="0"/>
              <a:t>, MSW Intern</a:t>
            </a:r>
          </a:p>
          <a:p>
            <a:r>
              <a:rPr lang="en-US" sz="8000" dirty="0"/>
              <a:t>PPC Social Work Trainee</a:t>
            </a:r>
            <a:endParaRPr lang="en-US" sz="400000" dirty="0"/>
          </a:p>
          <a:p>
            <a:endParaRPr lang="en-US" sz="8000" dirty="0"/>
          </a:p>
          <a:p>
            <a:r>
              <a:rPr lang="en-US" sz="8000" dirty="0"/>
              <a:t>University of Arizona</a:t>
            </a:r>
          </a:p>
          <a:p>
            <a:r>
              <a:rPr lang="en-US" sz="8000" dirty="0"/>
              <a:t>Pediatric Pulmonary Center</a:t>
            </a:r>
          </a:p>
          <a:p>
            <a:r>
              <a:rPr lang="en-US" sz="8000" dirty="0"/>
              <a:t>May 2, 2017</a:t>
            </a:r>
          </a:p>
          <a:p>
            <a:pPr algn="r"/>
            <a:endParaRPr lang="en-US" dirty="0"/>
          </a:p>
          <a:p>
            <a:pPr algn="r"/>
            <a:endParaRPr lang="en-US" dirty="0"/>
          </a:p>
        </p:txBody>
      </p:sp>
    </p:spTree>
    <p:extLst>
      <p:ext uri="{BB962C8B-B14F-4D97-AF65-F5344CB8AC3E}">
        <p14:creationId xmlns:p14="http://schemas.microsoft.com/office/powerpoint/2010/main" val="172560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PPC</a:t>
            </a:r>
          </a:p>
        </p:txBody>
      </p:sp>
      <p:sp>
        <p:nvSpPr>
          <p:cNvPr id="3" name="Content Placeholder 2"/>
          <p:cNvSpPr>
            <a:spLocks noGrp="1"/>
          </p:cNvSpPr>
          <p:nvPr>
            <p:ph idx="1"/>
          </p:nvPr>
        </p:nvSpPr>
        <p:spPr/>
        <p:txBody>
          <a:bodyPr>
            <a:normAutofit/>
          </a:bodyPr>
          <a:lstStyle/>
          <a:p>
            <a:r>
              <a:rPr lang="en-US" sz="2800" dirty="0"/>
              <a:t>The University of Arizona Pediatric Pulmonary Center (PPC)</a:t>
            </a:r>
          </a:p>
          <a:p>
            <a:r>
              <a:rPr lang="en-US" sz="2800" dirty="0"/>
              <a:t>Cystic Fibrosis Transition Passport Program</a:t>
            </a:r>
          </a:p>
          <a:p>
            <a:r>
              <a:rPr lang="en-US" sz="2800" dirty="0" err="1"/>
              <a:t>ArizonaLEND</a:t>
            </a:r>
            <a:endParaRPr lang="en-US" sz="2800" dirty="0"/>
          </a:p>
        </p:txBody>
      </p:sp>
    </p:spTree>
    <p:extLst>
      <p:ext uri="{BB962C8B-B14F-4D97-AF65-F5344CB8AC3E}">
        <p14:creationId xmlns:p14="http://schemas.microsoft.com/office/powerpoint/2010/main" val="109741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lstStyle/>
          <a:p>
            <a:r>
              <a:rPr lang="en-US" sz="2800" dirty="0"/>
              <a:t>To improve the successful transition from pediatric to adult care of children and youth with special health care needs by providing comprehensive educational information to patients, parents, and caregivers</a:t>
            </a:r>
          </a:p>
          <a:p>
            <a:endParaRPr lang="en-US" dirty="0"/>
          </a:p>
        </p:txBody>
      </p:sp>
    </p:spTree>
    <p:extLst>
      <p:ext uri="{BB962C8B-B14F-4D97-AF65-F5344CB8AC3E}">
        <p14:creationId xmlns:p14="http://schemas.microsoft.com/office/powerpoint/2010/main" val="210501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Create a transition flowchart with state specific resources for patients and parents/caregivers</a:t>
            </a:r>
            <a:br>
              <a:rPr lang="en-US" sz="2800" dirty="0"/>
            </a:br>
            <a:endParaRPr lang="en-US" sz="2800" dirty="0"/>
          </a:p>
          <a:p>
            <a:pPr marL="457200" indent="-457200">
              <a:buFont typeface="+mj-lt"/>
              <a:buAutoNum type="arabicPeriod"/>
            </a:pPr>
            <a:r>
              <a:rPr lang="en-US" sz="2800" dirty="0"/>
              <a:t>Send flowchart to be reviewed by selected sample consisting of patients, parents/caregivers, providers, and MCHB professionals</a:t>
            </a:r>
            <a:br>
              <a:rPr lang="en-US" sz="2800" dirty="0"/>
            </a:br>
            <a:endParaRPr lang="en-US" sz="2800" dirty="0"/>
          </a:p>
          <a:p>
            <a:pPr marL="457200" indent="-457200">
              <a:buFont typeface="+mj-lt"/>
              <a:buAutoNum type="arabicPeriod"/>
            </a:pPr>
            <a:r>
              <a:rPr lang="en-US" sz="2800" dirty="0"/>
              <a:t>Post flowchart with applicable links on the PPC and LEND websites for patients and parents/caregivers</a:t>
            </a:r>
          </a:p>
        </p:txBody>
      </p:sp>
    </p:spTree>
    <p:extLst>
      <p:ext uri="{BB962C8B-B14F-4D97-AF65-F5344CB8AC3E}">
        <p14:creationId xmlns:p14="http://schemas.microsoft.com/office/powerpoint/2010/main" val="109384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pPr marL="457200" indent="-457200">
              <a:buFont typeface="+mj-lt"/>
              <a:buAutoNum type="arabicPeriod" startAt="4"/>
            </a:pPr>
            <a:r>
              <a:rPr lang="en-US" sz="2800" dirty="0"/>
              <a:t>Create and post a needs assessment survey within the PPC and LEND transition links so patients and parents/caregivers can provide feedback as to which areas they would like further information</a:t>
            </a:r>
            <a:br>
              <a:rPr lang="en-US" sz="2800" dirty="0"/>
            </a:br>
            <a:endParaRPr lang="en-US" sz="2800" dirty="0"/>
          </a:p>
          <a:p>
            <a:pPr marL="457200" indent="-457200">
              <a:buFont typeface="+mj-lt"/>
              <a:buAutoNum type="arabicPeriod" startAt="4"/>
            </a:pPr>
            <a:r>
              <a:rPr lang="en-US" sz="2800" dirty="0"/>
              <a:t>Execute online or in-person transition fair and/or online modules to address CYSHCN transition needs based upon needs assessment results</a:t>
            </a:r>
          </a:p>
          <a:p>
            <a:endParaRPr lang="en-US" dirty="0"/>
          </a:p>
        </p:txBody>
      </p:sp>
    </p:spTree>
    <p:extLst>
      <p:ext uri="{BB962C8B-B14F-4D97-AF65-F5344CB8AC3E}">
        <p14:creationId xmlns:p14="http://schemas.microsoft.com/office/powerpoint/2010/main" val="99981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Population</a:t>
            </a:r>
          </a:p>
        </p:txBody>
      </p:sp>
      <p:sp>
        <p:nvSpPr>
          <p:cNvPr id="3" name="Content Placeholder 2"/>
          <p:cNvSpPr>
            <a:spLocks noGrp="1"/>
          </p:cNvSpPr>
          <p:nvPr>
            <p:ph idx="1"/>
          </p:nvPr>
        </p:nvSpPr>
        <p:spPr/>
        <p:txBody>
          <a:bodyPr/>
          <a:lstStyle/>
          <a:p>
            <a:r>
              <a:rPr lang="en-US" sz="2800" dirty="0"/>
              <a:t>CYSHCN</a:t>
            </a:r>
          </a:p>
          <a:p>
            <a:pPr lvl="1"/>
            <a:r>
              <a:rPr lang="en-US" sz="2800" dirty="0"/>
              <a:t>Chronic pulmonary disorders</a:t>
            </a:r>
          </a:p>
          <a:p>
            <a:pPr lvl="1"/>
            <a:r>
              <a:rPr lang="en-US" sz="2800" dirty="0"/>
              <a:t>Neurodevelopmental and related disabilities</a:t>
            </a:r>
          </a:p>
          <a:p>
            <a:pPr marL="274320" lvl="1" indent="0">
              <a:buNone/>
            </a:pPr>
            <a:endParaRPr lang="en-US" dirty="0"/>
          </a:p>
        </p:txBody>
      </p:sp>
      <p:pic>
        <p:nvPicPr>
          <p:cNvPr id="5" name="Picture 4"/>
          <p:cNvPicPr>
            <a:picLocks noChangeAspect="1"/>
          </p:cNvPicPr>
          <p:nvPr/>
        </p:nvPicPr>
        <p:blipFill>
          <a:blip r:embed="rId3"/>
          <a:stretch>
            <a:fillRect/>
          </a:stretch>
        </p:blipFill>
        <p:spPr>
          <a:xfrm>
            <a:off x="663357" y="2406316"/>
            <a:ext cx="2994778" cy="4235115"/>
          </a:xfrm>
          <a:prstGeom prst="rect">
            <a:avLst/>
          </a:prstGeom>
        </p:spPr>
      </p:pic>
    </p:spTree>
    <p:extLst>
      <p:ext uri="{BB962C8B-B14F-4D97-AF65-F5344CB8AC3E}">
        <p14:creationId xmlns:p14="http://schemas.microsoft.com/office/powerpoint/2010/main" val="26323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377612"/>
            <a:ext cx="10439399" cy="6275206"/>
          </a:xfrm>
          <a:prstGeom prst="rect">
            <a:avLst/>
          </a:prstGeom>
        </p:spPr>
      </p:pic>
    </p:spTree>
    <p:extLst>
      <p:ext uri="{BB962C8B-B14F-4D97-AF65-F5344CB8AC3E}">
        <p14:creationId xmlns:p14="http://schemas.microsoft.com/office/powerpoint/2010/main" val="46799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72389" y="454404"/>
            <a:ext cx="4845969" cy="5987069"/>
          </a:xfrm>
          <a:prstGeom prst="rect">
            <a:avLst/>
          </a:prstGeom>
        </p:spPr>
      </p:pic>
    </p:spTree>
    <p:extLst>
      <p:ext uri="{BB962C8B-B14F-4D97-AF65-F5344CB8AC3E}">
        <p14:creationId xmlns:p14="http://schemas.microsoft.com/office/powerpoint/2010/main" val="210020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9297" y="234865"/>
            <a:ext cx="4236871" cy="6139747"/>
          </a:xfrm>
          <a:prstGeom prst="rect">
            <a:avLst/>
          </a:prstGeom>
        </p:spPr>
      </p:pic>
    </p:spTree>
    <p:extLst>
      <p:ext uri="{BB962C8B-B14F-4D97-AF65-F5344CB8AC3E}">
        <p14:creationId xmlns:p14="http://schemas.microsoft.com/office/powerpoint/2010/main" val="204204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8150" y="393532"/>
            <a:ext cx="4068754" cy="6247900"/>
          </a:xfrm>
          <a:prstGeom prst="rect">
            <a:avLst/>
          </a:prstGeom>
        </p:spPr>
      </p:pic>
    </p:spTree>
    <p:extLst>
      <p:ext uri="{BB962C8B-B14F-4D97-AF65-F5344CB8AC3E}">
        <p14:creationId xmlns:p14="http://schemas.microsoft.com/office/powerpoint/2010/main" val="224153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4" name="Content Placeholder 3"/>
          <p:cNvSpPr>
            <a:spLocks noGrp="1"/>
          </p:cNvSpPr>
          <p:nvPr>
            <p:ph sz="half" idx="1"/>
          </p:nvPr>
        </p:nvSpPr>
        <p:spPr/>
        <p:txBody>
          <a:bodyPr/>
          <a:lstStyle/>
          <a:p>
            <a:r>
              <a:rPr lang="en-US" sz="2800" dirty="0"/>
              <a:t>Sample</a:t>
            </a:r>
          </a:p>
          <a:p>
            <a:pPr lvl="1"/>
            <a:r>
              <a:rPr lang="en-US" sz="2800" dirty="0"/>
              <a:t>Patients, parents/caregivers, health care providers, MCHB professionals</a:t>
            </a:r>
          </a:p>
          <a:p>
            <a:r>
              <a:rPr lang="en-US" sz="2800" dirty="0"/>
              <a:t>Questions</a:t>
            </a:r>
          </a:p>
          <a:p>
            <a:pPr lvl="1"/>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2436" y="2193925"/>
            <a:ext cx="4638265" cy="3978275"/>
          </a:xfrm>
        </p:spPr>
      </p:pic>
    </p:spTree>
    <p:extLst>
      <p:ext uri="{BB962C8B-B14F-4D97-AF65-F5344CB8AC3E}">
        <p14:creationId xmlns:p14="http://schemas.microsoft.com/office/powerpoint/2010/main" val="140352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457200" indent="-457200">
              <a:buFont typeface="+mj-lt"/>
              <a:buAutoNum type="arabicPeriod"/>
            </a:pPr>
            <a:r>
              <a:rPr lang="en-US" sz="2800" dirty="0"/>
              <a:t>Transition</a:t>
            </a:r>
          </a:p>
          <a:p>
            <a:pPr marL="457200" indent="-457200">
              <a:buFont typeface="+mj-lt"/>
              <a:buAutoNum type="arabicPeriod"/>
            </a:pPr>
            <a:r>
              <a:rPr lang="en-US" sz="2800" dirty="0"/>
              <a:t>Children and Youth with Special Health Care Needs</a:t>
            </a:r>
          </a:p>
          <a:p>
            <a:pPr marL="457200" indent="-457200">
              <a:buFont typeface="+mj-lt"/>
              <a:buAutoNum type="arabicPeriod"/>
            </a:pPr>
            <a:r>
              <a:rPr lang="en-US" sz="2800" dirty="0"/>
              <a:t>Background</a:t>
            </a:r>
          </a:p>
          <a:p>
            <a:pPr marL="457200" indent="-457200">
              <a:buFont typeface="+mj-lt"/>
              <a:buAutoNum type="arabicPeriod"/>
            </a:pPr>
            <a:r>
              <a:rPr lang="en-US" sz="2800" dirty="0"/>
              <a:t>Project</a:t>
            </a:r>
          </a:p>
          <a:p>
            <a:endParaRPr lang="en-US" dirty="0"/>
          </a:p>
          <a:p>
            <a:endParaRPr lang="en-US" dirty="0"/>
          </a:p>
        </p:txBody>
      </p:sp>
    </p:spTree>
    <p:extLst>
      <p:ext uri="{BB962C8B-B14F-4D97-AF65-F5344CB8AC3E}">
        <p14:creationId xmlns:p14="http://schemas.microsoft.com/office/powerpoint/2010/main" val="106304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76200"/>
            <a:ext cx="2918460" cy="651510"/>
          </a:xfrm>
        </p:spPr>
        <p:txBody>
          <a:bodyPr/>
          <a:lstStyle/>
          <a:p>
            <a:r>
              <a:rPr lang="en-US" dirty="0"/>
              <a:t>Questions</a:t>
            </a:r>
          </a:p>
        </p:txBody>
      </p:sp>
      <p:sp>
        <p:nvSpPr>
          <p:cNvPr id="3" name="Content Placeholder 2"/>
          <p:cNvSpPr>
            <a:spLocks noGrp="1"/>
          </p:cNvSpPr>
          <p:nvPr>
            <p:ph idx="1"/>
          </p:nvPr>
        </p:nvSpPr>
        <p:spPr>
          <a:xfrm>
            <a:off x="838200" y="685799"/>
            <a:ext cx="6711696" cy="5690937"/>
          </a:xfrm>
        </p:spPr>
        <p:txBody>
          <a:bodyPr>
            <a:normAutofit fontScale="92500" lnSpcReduction="10000"/>
          </a:bodyPr>
          <a:lstStyle/>
          <a:p>
            <a:pPr marL="457200" indent="-457200">
              <a:buFont typeface="+mj-lt"/>
              <a:buAutoNum type="arabicPeriod"/>
            </a:pPr>
            <a:r>
              <a:rPr lang="en-US" sz="3000" dirty="0"/>
              <a:t>Do you feel that the information provided in this step is age/developmentally appropriate?</a:t>
            </a:r>
            <a:br>
              <a:rPr lang="en-US" sz="3000" dirty="0"/>
            </a:br>
            <a:endParaRPr lang="en-US" sz="3000" dirty="0"/>
          </a:p>
          <a:p>
            <a:pPr marL="457200" indent="-457200">
              <a:buFont typeface="+mj-lt"/>
              <a:buAutoNum type="arabicPeriod"/>
            </a:pPr>
            <a:r>
              <a:rPr lang="en-US" sz="3000" dirty="0"/>
              <a:t>If no, what information would be more helpful to include?</a:t>
            </a:r>
            <a:br>
              <a:rPr lang="en-US" sz="3000" dirty="0"/>
            </a:br>
            <a:endParaRPr lang="en-US" sz="3000" dirty="0"/>
          </a:p>
          <a:p>
            <a:pPr marL="457200" indent="-457200">
              <a:buFont typeface="+mj-lt"/>
              <a:buAutoNum type="arabicPeriod"/>
            </a:pPr>
            <a:r>
              <a:rPr lang="en-US" sz="3000" dirty="0"/>
              <a:t>Do you feel that the resources provided on IEP and 504 plans, IEP Tips, and Advocacy Tips are useful to prepare patients/families for transition?</a:t>
            </a:r>
            <a:br>
              <a:rPr lang="en-US" sz="3000" dirty="0"/>
            </a:br>
            <a:endParaRPr lang="en-US" sz="3000" dirty="0"/>
          </a:p>
          <a:p>
            <a:pPr marL="457200" indent="-457200">
              <a:buFont typeface="+mj-lt"/>
              <a:buAutoNum type="arabicPeriod"/>
            </a:pPr>
            <a:r>
              <a:rPr lang="en-US" sz="3000" dirty="0"/>
              <a:t>If no, what information or resources would be helpful to include?</a:t>
            </a:r>
          </a:p>
          <a:p>
            <a:pPr marL="457200" indent="-457200">
              <a:buFont typeface="+mj-lt"/>
              <a:buAutoNum type="arabicPeriod"/>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973" y="1162050"/>
            <a:ext cx="3643489" cy="4933950"/>
          </a:xfrm>
          <a:prstGeom prst="rect">
            <a:avLst/>
          </a:prstGeom>
        </p:spPr>
      </p:pic>
    </p:spTree>
    <p:extLst>
      <p:ext uri="{BB962C8B-B14F-4D97-AF65-F5344CB8AC3E}">
        <p14:creationId xmlns:p14="http://schemas.microsoft.com/office/powerpoint/2010/main" val="130328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buFont typeface="+mj-lt"/>
              <a:buAutoNum type="arabicPeriod" startAt="5"/>
            </a:pPr>
            <a:endParaRPr lang="en-US" sz="2400" dirty="0"/>
          </a:p>
          <a:p>
            <a:pPr marL="457200" indent="-457200">
              <a:buFont typeface="+mj-lt"/>
              <a:buAutoNum type="arabicPeriod" startAt="5"/>
            </a:pPr>
            <a:r>
              <a:rPr lang="en-US" sz="2800" dirty="0"/>
              <a:t>Are there other resources or topics you believe should be addressed in this step? If yes, please provide feedback and comments below.</a:t>
            </a:r>
            <a:br>
              <a:rPr lang="en-US" sz="2800" dirty="0"/>
            </a:br>
            <a:endParaRPr lang="en-US" sz="2800" dirty="0"/>
          </a:p>
          <a:p>
            <a:pPr marL="457200" indent="-457200">
              <a:buFont typeface="+mj-lt"/>
              <a:buAutoNum type="arabicPeriod" startAt="5"/>
            </a:pPr>
            <a:r>
              <a:rPr lang="en-US" sz="2800" dirty="0"/>
              <a:t>Do you believe the tasks listed in this section are appropriate for this age group?</a:t>
            </a:r>
            <a:br>
              <a:rPr lang="en-US" sz="2800" dirty="0"/>
            </a:br>
            <a:endParaRPr lang="en-US" sz="2800" dirty="0"/>
          </a:p>
          <a:p>
            <a:pPr marL="457200" indent="-457200">
              <a:buFont typeface="+mj-lt"/>
              <a:buAutoNum type="arabicPeriod" startAt="5"/>
            </a:pPr>
            <a:r>
              <a:rPr lang="en-US" sz="2800" dirty="0"/>
              <a:t>If no, what tasks would be helpful to include or change?</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973" y="1162050"/>
            <a:ext cx="3643489" cy="4933950"/>
          </a:xfrm>
          <a:prstGeom prst="rect">
            <a:avLst/>
          </a:prstGeom>
        </p:spPr>
      </p:pic>
      <p:sp>
        <p:nvSpPr>
          <p:cNvPr id="8" name="Title 1"/>
          <p:cNvSpPr>
            <a:spLocks noGrp="1"/>
          </p:cNvSpPr>
          <p:nvPr>
            <p:ph type="title"/>
          </p:nvPr>
        </p:nvSpPr>
        <p:spPr>
          <a:xfrm>
            <a:off x="8549640" y="76200"/>
            <a:ext cx="2918460" cy="651510"/>
          </a:xfrm>
        </p:spPr>
        <p:txBody>
          <a:bodyPr/>
          <a:lstStyle/>
          <a:p>
            <a:r>
              <a:rPr lang="en-US" dirty="0"/>
              <a:t>Questions</a:t>
            </a:r>
          </a:p>
        </p:txBody>
      </p:sp>
    </p:spTree>
    <p:extLst>
      <p:ext uri="{BB962C8B-B14F-4D97-AF65-F5344CB8AC3E}">
        <p14:creationId xmlns:p14="http://schemas.microsoft.com/office/powerpoint/2010/main" val="145057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pPr lvl="0"/>
            <a:r>
              <a:rPr lang="en-US" sz="2800" dirty="0"/>
              <a:t>Age/developmentally appropriate</a:t>
            </a:r>
          </a:p>
          <a:p>
            <a:pPr lvl="0"/>
            <a:r>
              <a:rPr lang="en-US" sz="2800" dirty="0"/>
              <a:t>Resources</a:t>
            </a:r>
          </a:p>
          <a:p>
            <a:pPr lvl="0"/>
            <a:r>
              <a:rPr lang="en-US" sz="2800" dirty="0"/>
              <a:t>Tasks</a:t>
            </a:r>
          </a:p>
          <a:p>
            <a:pPr lvl="0"/>
            <a:r>
              <a:rPr lang="en-US" sz="2800" dirty="0"/>
              <a:t>Formatting</a:t>
            </a:r>
          </a:p>
          <a:p>
            <a:pPr lvl="0"/>
            <a:r>
              <a:rPr lang="en-US" sz="2800" dirty="0"/>
              <a:t>Grammar/ phrasing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498" y="2388108"/>
            <a:ext cx="3657600" cy="2222500"/>
          </a:xfrm>
          <a:prstGeom prst="rect">
            <a:avLst/>
          </a:prstGeom>
        </p:spPr>
      </p:pic>
    </p:spTree>
    <p:extLst>
      <p:ext uri="{BB962C8B-B14F-4D97-AF65-F5344CB8AC3E}">
        <p14:creationId xmlns:p14="http://schemas.microsoft.com/office/powerpoint/2010/main" val="425424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800" dirty="0"/>
              <a:t>Revisions</a:t>
            </a:r>
          </a:p>
          <a:p>
            <a:pPr lvl="1"/>
            <a:r>
              <a:rPr lang="en-US" sz="2800" dirty="0"/>
              <a:t>Insurance</a:t>
            </a:r>
          </a:p>
          <a:p>
            <a:pPr lvl="1"/>
            <a:r>
              <a:rPr lang="en-US" sz="2800" dirty="0"/>
              <a:t>Medications</a:t>
            </a:r>
          </a:p>
          <a:p>
            <a:pPr lvl="1"/>
            <a:r>
              <a:rPr lang="en-US" sz="2800" dirty="0"/>
              <a:t>Grammar/phrasing </a:t>
            </a:r>
          </a:p>
        </p:txBody>
      </p:sp>
    </p:spTree>
    <p:extLst>
      <p:ext uri="{BB962C8B-B14F-4D97-AF65-F5344CB8AC3E}">
        <p14:creationId xmlns:p14="http://schemas.microsoft.com/office/powerpoint/2010/main" val="157424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lstStyle/>
          <a:p>
            <a:r>
              <a:rPr lang="en-US" dirty="0"/>
              <a:t>Transition Links- Parents/Providers</a:t>
            </a:r>
          </a:p>
        </p:txBody>
      </p:sp>
      <p:sp>
        <p:nvSpPr>
          <p:cNvPr id="3" name="Content Placeholder 2"/>
          <p:cNvSpPr>
            <a:spLocks noGrp="1"/>
          </p:cNvSpPr>
          <p:nvPr>
            <p:ph idx="1"/>
          </p:nvPr>
        </p:nvSpPr>
        <p:spPr>
          <a:xfrm>
            <a:off x="1069848" y="2121408"/>
            <a:ext cx="10058400" cy="4050792"/>
          </a:xfrm>
        </p:spPr>
        <p:txBody>
          <a:bodyPr>
            <a:normAutofit/>
          </a:bodyPr>
          <a:lstStyle/>
          <a:p>
            <a:r>
              <a:rPr lang="en-US" sz="2800"/>
              <a:t>Transition Planning</a:t>
            </a:r>
          </a:p>
          <a:p>
            <a:r>
              <a:rPr lang="en-US" sz="2800"/>
              <a:t>Healthcare and Social Security</a:t>
            </a:r>
          </a:p>
          <a:p>
            <a:r>
              <a:rPr lang="en-US" sz="2800"/>
              <a:t>Decision-Making</a:t>
            </a:r>
          </a:p>
          <a:p>
            <a:r>
              <a:rPr lang="en-US" sz="2800"/>
              <a:t>School Resources</a:t>
            </a:r>
          </a:p>
          <a:p>
            <a:r>
              <a:rPr lang="en-US" sz="2800"/>
              <a:t>Mental Health</a:t>
            </a:r>
          </a:p>
          <a:p>
            <a:r>
              <a:rPr lang="en-US" sz="2800"/>
              <a:t>Supportive Organizations</a:t>
            </a:r>
            <a:endParaRPr lang="en-US" sz="2800" dirty="0"/>
          </a:p>
        </p:txBody>
      </p:sp>
      <p:pic>
        <p:nvPicPr>
          <p:cNvPr id="5" name="Picture 4"/>
          <p:cNvPicPr>
            <a:picLocks noChangeAspect="1"/>
          </p:cNvPicPr>
          <p:nvPr/>
        </p:nvPicPr>
        <p:blipFill>
          <a:blip r:embed="rId2"/>
          <a:stretch>
            <a:fillRect/>
          </a:stretch>
        </p:blipFill>
        <p:spPr>
          <a:xfrm>
            <a:off x="8561721" y="4146804"/>
            <a:ext cx="2143125" cy="2143125"/>
          </a:xfrm>
          <a:prstGeom prst="rect">
            <a:avLst/>
          </a:prstGeom>
        </p:spPr>
      </p:pic>
    </p:spTree>
    <p:extLst>
      <p:ext uri="{BB962C8B-B14F-4D97-AF65-F5344CB8AC3E}">
        <p14:creationId xmlns:p14="http://schemas.microsoft.com/office/powerpoint/2010/main" val="16362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Links- </a:t>
            </a:r>
            <a:br>
              <a:rPr lang="en-US" dirty="0"/>
            </a:br>
            <a:r>
              <a:rPr lang="en-US" dirty="0"/>
              <a:t>Patient 12-14</a:t>
            </a:r>
          </a:p>
        </p:txBody>
      </p:sp>
      <p:sp>
        <p:nvSpPr>
          <p:cNvPr id="3" name="Content Placeholder 2"/>
          <p:cNvSpPr>
            <a:spLocks noGrp="1"/>
          </p:cNvSpPr>
          <p:nvPr>
            <p:ph idx="1"/>
          </p:nvPr>
        </p:nvSpPr>
        <p:spPr/>
        <p:txBody>
          <a:bodyPr>
            <a:normAutofit/>
          </a:bodyPr>
          <a:lstStyle/>
          <a:p>
            <a:r>
              <a:rPr lang="en-US" sz="2800" dirty="0"/>
              <a:t>Workbook</a:t>
            </a:r>
          </a:p>
          <a:p>
            <a:r>
              <a:rPr lang="en-US" sz="2800" dirty="0"/>
              <a:t>Transition Videos</a:t>
            </a:r>
          </a:p>
          <a:p>
            <a:r>
              <a:rPr lang="en-US" sz="2800" dirty="0"/>
              <a:t>Describe Medical Conditions</a:t>
            </a:r>
          </a:p>
          <a:p>
            <a:r>
              <a:rPr lang="en-US" sz="2800" dirty="0"/>
              <a:t>Managing Medications</a:t>
            </a:r>
          </a:p>
          <a:p>
            <a:r>
              <a:rPr lang="en-US" sz="2800" dirty="0"/>
              <a:t>Advocate for Yourself</a:t>
            </a:r>
          </a:p>
          <a:p>
            <a:r>
              <a:rPr lang="en-US" sz="2800" dirty="0"/>
              <a:t>Setting Health Goals</a:t>
            </a:r>
          </a:p>
        </p:txBody>
      </p:sp>
    </p:spTree>
    <p:extLst>
      <p:ext uri="{BB962C8B-B14F-4D97-AF65-F5344CB8AC3E}">
        <p14:creationId xmlns:p14="http://schemas.microsoft.com/office/powerpoint/2010/main" val="143147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Links-</a:t>
            </a:r>
            <a:br>
              <a:rPr lang="en-US" dirty="0"/>
            </a:br>
            <a:r>
              <a:rPr lang="en-US" dirty="0"/>
              <a:t>Patient 15-17</a:t>
            </a:r>
          </a:p>
        </p:txBody>
      </p:sp>
      <p:sp>
        <p:nvSpPr>
          <p:cNvPr id="3" name="Content Placeholder 2"/>
          <p:cNvSpPr>
            <a:spLocks noGrp="1"/>
          </p:cNvSpPr>
          <p:nvPr>
            <p:ph sz="half" idx="1"/>
          </p:nvPr>
        </p:nvSpPr>
        <p:spPr/>
        <p:txBody>
          <a:bodyPr>
            <a:noAutofit/>
          </a:bodyPr>
          <a:lstStyle/>
          <a:p>
            <a:r>
              <a:rPr lang="en-US" sz="2800" dirty="0"/>
              <a:t>Workbook</a:t>
            </a:r>
          </a:p>
          <a:p>
            <a:r>
              <a:rPr lang="en-US" sz="2800" dirty="0"/>
              <a:t>Vocational Training</a:t>
            </a:r>
          </a:p>
          <a:p>
            <a:r>
              <a:rPr lang="en-US" sz="2800" dirty="0"/>
              <a:t>Making Your Own Appointments</a:t>
            </a:r>
          </a:p>
          <a:p>
            <a:r>
              <a:rPr lang="en-US" sz="2800" dirty="0"/>
              <a:t>Guardianship</a:t>
            </a:r>
          </a:p>
          <a:p>
            <a:r>
              <a:rPr lang="en-US" sz="2800" dirty="0"/>
              <a:t>Medical Self-Management</a:t>
            </a:r>
          </a:p>
          <a:p>
            <a:endParaRPr lang="en-US" sz="2800" dirty="0"/>
          </a:p>
        </p:txBody>
      </p:sp>
      <p:sp>
        <p:nvSpPr>
          <p:cNvPr id="4" name="Content Placeholder 3"/>
          <p:cNvSpPr>
            <a:spLocks noGrp="1"/>
          </p:cNvSpPr>
          <p:nvPr>
            <p:ph sz="half" idx="2"/>
          </p:nvPr>
        </p:nvSpPr>
        <p:spPr/>
        <p:txBody>
          <a:bodyPr/>
          <a:lstStyle/>
          <a:p>
            <a:r>
              <a:rPr lang="en-US" sz="2800" dirty="0"/>
              <a:t>Advance Directive</a:t>
            </a:r>
          </a:p>
          <a:p>
            <a:r>
              <a:rPr lang="en-US" sz="2800" dirty="0"/>
              <a:t>Legal and Financial Planning</a:t>
            </a:r>
          </a:p>
          <a:p>
            <a:r>
              <a:rPr lang="en-US" sz="2800" dirty="0"/>
              <a:t>Effective Communication with Health Care Providers</a:t>
            </a:r>
          </a:p>
          <a:p>
            <a:r>
              <a:rPr lang="en-US" sz="2800" dirty="0"/>
              <a:t>Adolescent Health Topics</a:t>
            </a:r>
          </a:p>
          <a:p>
            <a:endParaRPr lang="en-US" dirty="0"/>
          </a:p>
        </p:txBody>
      </p:sp>
    </p:spTree>
    <p:extLst>
      <p:ext uri="{BB962C8B-B14F-4D97-AF65-F5344CB8AC3E}">
        <p14:creationId xmlns:p14="http://schemas.microsoft.com/office/powerpoint/2010/main" val="288228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Links-</a:t>
            </a:r>
            <a:br>
              <a:rPr lang="en-US" dirty="0"/>
            </a:br>
            <a:r>
              <a:rPr lang="en-US" dirty="0"/>
              <a:t>Patient 18-21</a:t>
            </a:r>
          </a:p>
        </p:txBody>
      </p:sp>
      <p:sp>
        <p:nvSpPr>
          <p:cNvPr id="3" name="Content Placeholder 2"/>
          <p:cNvSpPr>
            <a:spLocks noGrp="1"/>
          </p:cNvSpPr>
          <p:nvPr>
            <p:ph idx="1"/>
          </p:nvPr>
        </p:nvSpPr>
        <p:spPr/>
        <p:txBody>
          <a:bodyPr>
            <a:normAutofit/>
          </a:bodyPr>
          <a:lstStyle/>
          <a:p>
            <a:r>
              <a:rPr lang="en-US" sz="2800" dirty="0"/>
              <a:t>Workbook</a:t>
            </a:r>
          </a:p>
          <a:p>
            <a:r>
              <a:rPr lang="en-US" sz="2800" dirty="0"/>
              <a:t>Getting Health Insurance</a:t>
            </a:r>
          </a:p>
          <a:p>
            <a:r>
              <a:rPr lang="en-US" sz="2800" dirty="0"/>
              <a:t>Health Summary</a:t>
            </a:r>
          </a:p>
          <a:p>
            <a:r>
              <a:rPr lang="en-US" sz="2800" dirty="0"/>
              <a:t>Residential Planning</a:t>
            </a:r>
          </a:p>
          <a:p>
            <a:r>
              <a:rPr lang="en-US" sz="2800" dirty="0"/>
              <a:t>Future Planning</a:t>
            </a:r>
          </a:p>
        </p:txBody>
      </p:sp>
    </p:spTree>
    <p:extLst>
      <p:ext uri="{BB962C8B-B14F-4D97-AF65-F5344CB8AC3E}">
        <p14:creationId xmlns:p14="http://schemas.microsoft.com/office/powerpoint/2010/main" val="1657652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p:txBody>
          <a:bodyPr>
            <a:normAutofit/>
          </a:bodyPr>
          <a:lstStyle/>
          <a:p>
            <a:r>
              <a:rPr lang="en-US" sz="2800" dirty="0"/>
              <a:t>Post flowchart and applicable transition links on the PPC and LEND websites</a:t>
            </a:r>
          </a:p>
          <a:p>
            <a:r>
              <a:rPr lang="en-US" sz="2800" dirty="0"/>
              <a:t>Needs assessment survey</a:t>
            </a:r>
          </a:p>
          <a:p>
            <a:r>
              <a:rPr lang="en-US" sz="2800" dirty="0"/>
              <a:t>Online or in-person transition fair and/or online modules to address CYSHCN transition needs</a:t>
            </a:r>
          </a:p>
        </p:txBody>
      </p:sp>
      <p:pic>
        <p:nvPicPr>
          <p:cNvPr id="5" name="Picture 4"/>
          <p:cNvPicPr>
            <a:picLocks noChangeAspect="1"/>
          </p:cNvPicPr>
          <p:nvPr/>
        </p:nvPicPr>
        <p:blipFill>
          <a:blip r:embed="rId3"/>
          <a:stretch>
            <a:fillRect/>
          </a:stretch>
        </p:blipFill>
        <p:spPr>
          <a:xfrm>
            <a:off x="8658727" y="4523875"/>
            <a:ext cx="2003824" cy="2003824"/>
          </a:xfrm>
          <a:prstGeom prst="rect">
            <a:avLst/>
          </a:prstGeom>
        </p:spPr>
      </p:pic>
    </p:spTree>
    <p:extLst>
      <p:ext uri="{BB962C8B-B14F-4D97-AF65-F5344CB8AC3E}">
        <p14:creationId xmlns:p14="http://schemas.microsoft.com/office/powerpoint/2010/main" val="139283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Children with special health care needs. (2016). Health Resources &amp; Services Administration.	Retrieved from https://mchb.hrsa.gov/maternal-child-healthtopics/children-and-youth-special	health-needs#</a:t>
            </a:r>
            <a:br>
              <a:rPr lang="en-US" dirty="0"/>
            </a:br>
            <a:r>
              <a:rPr lang="en-US" dirty="0"/>
              <a:t>Clinical report: Supporting the health care transition from adolescence to adulthood in the medical	home. (2011). American Academy of Pediatrics. 182-200.</a:t>
            </a:r>
            <a:br>
              <a:rPr lang="en-US" dirty="0"/>
            </a:br>
            <a:r>
              <a:rPr lang="en-US" dirty="0"/>
              <a:t>For youth &amp; families. (</a:t>
            </a:r>
            <a:r>
              <a:rPr lang="en-US" dirty="0" err="1"/>
              <a:t>n.d.</a:t>
            </a:r>
            <a:r>
              <a:rPr lang="en-US" dirty="0"/>
              <a:t>) </a:t>
            </a:r>
            <a:r>
              <a:rPr lang="en-US" dirty="0" err="1"/>
              <a:t>FloridaHATS</a:t>
            </a:r>
            <a:r>
              <a:rPr lang="en-US" dirty="0"/>
              <a:t>. Retrieved from http://www.floridahats.org/for-youth-families/</a:t>
            </a:r>
          </a:p>
          <a:p>
            <a:pPr marL="0" indent="0">
              <a:buNone/>
            </a:pPr>
            <a:r>
              <a:rPr lang="en-US" dirty="0"/>
              <a:t>Lorenzo, S. B. (2014). Transition to adulthood. National Center for Education in Maternal and Child 	Health.  Retrieved from https://www.ncemch.org/evidence/NPM-12-transition.php</a:t>
            </a:r>
          </a:p>
          <a:p>
            <a:pPr marL="0" indent="0">
              <a:buNone/>
            </a:pPr>
            <a:r>
              <a:rPr lang="en-US" dirty="0"/>
              <a:t>McManus et al. (2013). Current status of transition preparation among youth with special needs in the	United States. American Academy of Pediatrics, 13(6), 1091-1097.</a:t>
            </a:r>
          </a:p>
          <a:p>
            <a:pPr marL="0" indent="0">
              <a:buNone/>
            </a:pPr>
            <a:r>
              <a:rPr lang="en-US" dirty="0"/>
              <a:t>McPherson et al. (1998). A new definition of children with special health care needs.  American 	Academy of Pediatrics; 137-140.</a:t>
            </a:r>
          </a:p>
          <a:p>
            <a:pPr marL="0" indent="0">
              <a:buNone/>
            </a:pPr>
            <a:r>
              <a:rPr lang="en-US" dirty="0"/>
              <a:t>The 2020 federal youth transition plan: A federal interagency strategy. (2015). Federal	Partners in 	Transition Workgroup.</a:t>
            </a:r>
          </a:p>
          <a:p>
            <a:pPr marL="0" indent="0">
              <a:buNone/>
            </a:pPr>
            <a:r>
              <a:rPr lang="en-US" dirty="0"/>
              <a:t>Youth &amp; families. (2017). Got Transition. Retrieved from	</a:t>
            </a:r>
            <a:r>
              <a:rPr lang="en-US" dirty="0">
                <a:sym typeface="Wingdings"/>
              </a:rPr>
              <a:t>http://www.gottransition.org/youthfamilies/index.cfm</a:t>
            </a:r>
          </a:p>
          <a:p>
            <a:pPr marL="0" indent="0">
              <a:buNone/>
            </a:pPr>
            <a:endParaRPr lang="en-US" dirty="0">
              <a:sym typeface="Wingdings"/>
            </a:endParaRP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49324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t>
            </a:r>
          </a:p>
        </p:txBody>
      </p:sp>
      <p:sp>
        <p:nvSpPr>
          <p:cNvPr id="3" name="Content Placeholder 2"/>
          <p:cNvSpPr>
            <a:spLocks noGrp="1"/>
          </p:cNvSpPr>
          <p:nvPr>
            <p:ph idx="1"/>
          </p:nvPr>
        </p:nvSpPr>
        <p:spPr/>
        <p:txBody>
          <a:bodyPr>
            <a:normAutofit/>
          </a:bodyPr>
          <a:lstStyle/>
          <a:p>
            <a:r>
              <a:rPr lang="en-US" sz="2800" dirty="0">
                <a:sym typeface="Wingdings"/>
              </a:rPr>
              <a:t>What is health care transition?</a:t>
            </a:r>
          </a:p>
          <a:p>
            <a:r>
              <a:rPr lang="en-US" sz="2800" dirty="0">
                <a:sym typeface="Wingdings"/>
              </a:rPr>
              <a:t>What is the goal of transition?</a:t>
            </a:r>
          </a:p>
          <a:p>
            <a:pPr marL="0" indent="0">
              <a:buNone/>
            </a:pPr>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pPr marL="0" indent="0">
              <a:buNone/>
            </a:pPr>
            <a:endParaRPr lang="en-US" dirty="0">
              <a:sym typeface="Wingding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348" y="3467100"/>
            <a:ext cx="3009900" cy="2705100"/>
          </a:xfrm>
          <a:prstGeom prst="rect">
            <a:avLst/>
          </a:prstGeom>
        </p:spPr>
      </p:pic>
    </p:spTree>
    <p:extLst>
      <p:ext uri="{BB962C8B-B14F-4D97-AF65-F5344CB8AC3E}">
        <p14:creationId xmlns:p14="http://schemas.microsoft.com/office/powerpoint/2010/main" val="36414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endParaRPr lang="en-US" sz="2400" dirty="0"/>
          </a:p>
          <a:p>
            <a:pPr marL="0" indent="0" algn="ctr">
              <a:buNone/>
            </a:pPr>
            <a:endParaRPr lang="en-US" sz="2400" dirty="0"/>
          </a:p>
          <a:p>
            <a:pPr marL="0" indent="0" algn="ctr">
              <a:buNone/>
            </a:pPr>
            <a:r>
              <a:rPr lang="en-US" sz="2400" b="1" dirty="0"/>
              <a:t>Skylar </a:t>
            </a:r>
            <a:r>
              <a:rPr lang="en-US" sz="2400" b="1" dirty="0" err="1"/>
              <a:t>Sularz</a:t>
            </a:r>
            <a:endParaRPr lang="en-US" sz="2400" b="1" dirty="0"/>
          </a:p>
          <a:p>
            <a:pPr marL="0" indent="0" algn="ctr">
              <a:buNone/>
            </a:pPr>
            <a:r>
              <a:rPr lang="en-US" sz="2400" dirty="0"/>
              <a:t>Email: </a:t>
            </a:r>
            <a:r>
              <a:rPr lang="en-US" sz="2400" dirty="0">
                <a:hlinkClick r:id="rId3"/>
              </a:rPr>
              <a:t>ssularz@asu.edu</a:t>
            </a:r>
            <a:endParaRPr lang="en-US" sz="2400" dirty="0"/>
          </a:p>
          <a:p>
            <a:pPr marL="0" indent="0" algn="ctr">
              <a:buNone/>
            </a:pPr>
            <a:endParaRPr lang="en-US" sz="2400" dirty="0"/>
          </a:p>
          <a:p>
            <a:pPr marL="0" indent="0" algn="ctr">
              <a:buNone/>
            </a:pPr>
            <a:r>
              <a:rPr lang="en-US" sz="2400" dirty="0">
                <a:hlinkClick r:id="rId4"/>
              </a:rPr>
              <a:t>http://uappc.peds.arizona.edu</a:t>
            </a:r>
            <a:endParaRPr lang="en-US" sz="2400" dirty="0"/>
          </a:p>
          <a:p>
            <a:pPr marL="0" indent="0" algn="ctr">
              <a:buNone/>
            </a:pPr>
            <a:endParaRPr lang="en-US" sz="2400" dirty="0"/>
          </a:p>
          <a:p>
            <a:pPr marL="0" indent="0" algn="ctr">
              <a:buNone/>
            </a:pPr>
            <a:r>
              <a:rPr lang="en-US" sz="1800" dirty="0"/>
              <a:t>Developed by Skylar </a:t>
            </a:r>
            <a:r>
              <a:rPr lang="en-US" sz="1800" dirty="0" err="1"/>
              <a:t>Sularz</a:t>
            </a:r>
            <a:r>
              <a:rPr lang="en-US" sz="1800" dirty="0"/>
              <a:t>, BA, MSW intern, UA PPC Social Work Trainee under the supervision of Mary McGuire, MSW, Pediatric Pulmonary Center Social Work Faculty. Support (in part) by the Maternal and Child Health Bureau, HRSA, Grant #T72MC00012</a:t>
            </a:r>
          </a:p>
        </p:txBody>
      </p:sp>
      <p:sp>
        <p:nvSpPr>
          <p:cNvPr id="8" name="Rectangle 7"/>
          <p:cNvSpPr/>
          <p:nvPr/>
        </p:nvSpPr>
        <p:spPr>
          <a:xfrm>
            <a:off x="3688891" y="1415534"/>
            <a:ext cx="4820314" cy="923330"/>
          </a:xfrm>
          <a:prstGeom prst="rect">
            <a:avLst/>
          </a:prstGeom>
        </p:spPr>
        <p:txBody>
          <a:bodyPr wrap="square">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THANK YOU!</a:t>
            </a:r>
          </a:p>
        </p:txBody>
      </p:sp>
    </p:spTree>
    <p:extLst>
      <p:ext uri="{BB962C8B-B14F-4D97-AF65-F5344CB8AC3E}">
        <p14:creationId xmlns:p14="http://schemas.microsoft.com/office/powerpoint/2010/main" val="195105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Children and Youth with Special Health Care Needs (CYSHCN)</a:t>
            </a:r>
          </a:p>
        </p:txBody>
      </p:sp>
      <p:sp>
        <p:nvSpPr>
          <p:cNvPr id="3" name="Content Placeholder 2"/>
          <p:cNvSpPr>
            <a:spLocks noGrp="1"/>
          </p:cNvSpPr>
          <p:nvPr>
            <p:ph idx="1"/>
          </p:nvPr>
        </p:nvSpPr>
        <p:spPr/>
        <p:txBody>
          <a:bodyPr>
            <a:normAutofit/>
          </a:bodyPr>
          <a:lstStyle/>
          <a:p>
            <a:r>
              <a:rPr lang="en-US" sz="2800" dirty="0"/>
              <a:t>20% of children 18 and under have a health care need</a:t>
            </a:r>
          </a:p>
          <a:p>
            <a:r>
              <a:rPr lang="en-US" sz="2800" dirty="0"/>
              <a:t>90% of CYSHCN live to adulthood</a:t>
            </a:r>
          </a:p>
          <a:p>
            <a:r>
              <a:rPr lang="en-US" sz="2800" dirty="0"/>
              <a:t>Multiple systems</a:t>
            </a:r>
          </a:p>
          <a:p>
            <a:r>
              <a:rPr lang="en-US" sz="2800" dirty="0"/>
              <a:t>Maternal and Child Health (MCH) Transition to Adulthood</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064" y="4829318"/>
            <a:ext cx="3797968" cy="1691797"/>
          </a:xfrm>
          <a:prstGeom prst="rect">
            <a:avLst/>
          </a:prstGeom>
        </p:spPr>
      </p:pic>
    </p:spTree>
    <p:extLst>
      <p:ext uri="{BB962C8B-B14F-4D97-AF65-F5344CB8AC3E}">
        <p14:creationId xmlns:p14="http://schemas.microsoft.com/office/powerpoint/2010/main" val="148865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r>
              <a:rPr lang="en-US" sz="2800" dirty="0"/>
              <a:t>What is known?</a:t>
            </a:r>
          </a:p>
        </p:txBody>
      </p:sp>
      <p:pic>
        <p:nvPicPr>
          <p:cNvPr id="5" name="Picture 4"/>
          <p:cNvPicPr>
            <a:picLocks noChangeAspect="1"/>
          </p:cNvPicPr>
          <p:nvPr/>
        </p:nvPicPr>
        <p:blipFill>
          <a:blip r:embed="rId3"/>
          <a:stretch>
            <a:fillRect/>
          </a:stretch>
        </p:blipFill>
        <p:spPr>
          <a:xfrm>
            <a:off x="7932113" y="4713010"/>
            <a:ext cx="2992561" cy="1459190"/>
          </a:xfrm>
          <a:prstGeom prst="rect">
            <a:avLst/>
          </a:prstGeom>
        </p:spPr>
      </p:pic>
    </p:spTree>
    <p:extLst>
      <p:ext uri="{BB962C8B-B14F-4D97-AF65-F5344CB8AC3E}">
        <p14:creationId xmlns:p14="http://schemas.microsoft.com/office/powerpoint/2010/main" val="59267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1360" y="1118936"/>
            <a:ext cx="9385195" cy="4656221"/>
          </a:xfrm>
          <a:prstGeom prst="rect">
            <a:avLst/>
          </a:prstGeom>
        </p:spPr>
      </p:pic>
    </p:spTree>
    <p:extLst>
      <p:ext uri="{BB962C8B-B14F-4D97-AF65-F5344CB8AC3E}">
        <p14:creationId xmlns:p14="http://schemas.microsoft.com/office/powerpoint/2010/main" val="101971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31595" y="1183606"/>
            <a:ext cx="7543800" cy="3143250"/>
          </a:xfrm>
          <a:prstGeom prst="rect">
            <a:avLst/>
          </a:prstGeom>
        </p:spPr>
      </p:pic>
      <p:pic>
        <p:nvPicPr>
          <p:cNvPr id="7" name="Picture 6"/>
          <p:cNvPicPr>
            <a:picLocks noChangeAspect="1"/>
          </p:cNvPicPr>
          <p:nvPr/>
        </p:nvPicPr>
        <p:blipFill>
          <a:blip r:embed="rId3"/>
          <a:stretch>
            <a:fillRect/>
          </a:stretch>
        </p:blipFill>
        <p:spPr>
          <a:xfrm>
            <a:off x="2131595" y="4326856"/>
            <a:ext cx="7324725" cy="1971675"/>
          </a:xfrm>
          <a:prstGeom prst="rect">
            <a:avLst/>
          </a:prstGeom>
        </p:spPr>
      </p:pic>
    </p:spTree>
    <p:extLst>
      <p:ext uri="{BB962C8B-B14F-4D97-AF65-F5344CB8AC3E}">
        <p14:creationId xmlns:p14="http://schemas.microsoft.com/office/powerpoint/2010/main" val="320643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86927" y="923674"/>
            <a:ext cx="8347409" cy="4705105"/>
          </a:xfrm>
          <a:prstGeom prst="rect">
            <a:avLst/>
          </a:prstGeom>
        </p:spPr>
      </p:pic>
    </p:spTree>
    <p:extLst>
      <p:ext uri="{BB962C8B-B14F-4D97-AF65-F5344CB8AC3E}">
        <p14:creationId xmlns:p14="http://schemas.microsoft.com/office/powerpoint/2010/main" val="108236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FloridaHATS</a:t>
            </a:r>
            <a:endParaRPr lang="en-US" dirty="0"/>
          </a:p>
        </p:txBody>
      </p:sp>
      <p:sp>
        <p:nvSpPr>
          <p:cNvPr id="3" name="Content Placeholder 2"/>
          <p:cNvSpPr>
            <a:spLocks noGrp="1"/>
          </p:cNvSpPr>
          <p:nvPr>
            <p:ph idx="1"/>
          </p:nvPr>
        </p:nvSpPr>
        <p:spPr/>
        <p:txBody>
          <a:bodyPr>
            <a:normAutofit/>
          </a:bodyPr>
          <a:lstStyle/>
          <a:p>
            <a:r>
              <a:rPr lang="en-US" sz="2800" dirty="0"/>
              <a:t>Florida Health and Transition Services</a:t>
            </a:r>
          </a:p>
          <a:p>
            <a:r>
              <a:rPr lang="en-US" sz="2800" dirty="0"/>
              <a:t>Tool Box</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048" y="4495800"/>
            <a:ext cx="2743200" cy="1676400"/>
          </a:xfrm>
          <a:prstGeom prst="rect">
            <a:avLst/>
          </a:prstGeom>
        </p:spPr>
      </p:pic>
    </p:spTree>
    <p:extLst>
      <p:ext uri="{BB962C8B-B14F-4D97-AF65-F5344CB8AC3E}">
        <p14:creationId xmlns:p14="http://schemas.microsoft.com/office/powerpoint/2010/main" val="1340911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1308</TotalTime>
  <Words>504</Words>
  <Application>Microsoft Macintosh PowerPoint</Application>
  <PresentationFormat>Custom</PresentationFormat>
  <Paragraphs>148</Paragraphs>
  <Slides>30</Slides>
  <Notes>18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Wood Type</vt:lpstr>
      <vt:lpstr>ARIZONA TRANSITION GUIDE FOR CYSHCN</vt:lpstr>
      <vt:lpstr>Outline</vt:lpstr>
      <vt:lpstr>Transition</vt:lpstr>
      <vt:lpstr>Children and Youth with Special Health Care Needs (CYSHCN)</vt:lpstr>
      <vt:lpstr>Background</vt:lpstr>
      <vt:lpstr>PowerPoint Presentation</vt:lpstr>
      <vt:lpstr>PowerPoint Presentation</vt:lpstr>
      <vt:lpstr>PowerPoint Presentation</vt:lpstr>
      <vt:lpstr>FloridaHATS</vt:lpstr>
      <vt:lpstr>UA PPC</vt:lpstr>
      <vt:lpstr>Objective</vt:lpstr>
      <vt:lpstr>Methods</vt:lpstr>
      <vt:lpstr>Methods</vt:lpstr>
      <vt:lpstr>Target Population</vt:lpstr>
      <vt:lpstr>PowerPoint Presentation</vt:lpstr>
      <vt:lpstr>PowerPoint Presentation</vt:lpstr>
      <vt:lpstr>PowerPoint Presentation</vt:lpstr>
      <vt:lpstr>PowerPoint Presentation</vt:lpstr>
      <vt:lpstr>Survey</vt:lpstr>
      <vt:lpstr>Questions</vt:lpstr>
      <vt:lpstr>Questions</vt:lpstr>
      <vt:lpstr>Results</vt:lpstr>
      <vt:lpstr>Conclusion</vt:lpstr>
      <vt:lpstr>Transition Links- Parents/Providers</vt:lpstr>
      <vt:lpstr>Transition Links-  Patient 12-14</vt:lpstr>
      <vt:lpstr>Transition Links- Patient 15-17</vt:lpstr>
      <vt:lpstr>Transition Links- Patient 18-21</vt:lpstr>
      <vt:lpstr>Future Directions</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transition guide for cyshcn</dc:title>
  <dc:creator>Microsoft Office User</dc:creator>
  <cp:lastModifiedBy>Lisa Rascon</cp:lastModifiedBy>
  <cp:revision>137</cp:revision>
  <dcterms:created xsi:type="dcterms:W3CDTF">2017-03-20T16:44:21Z</dcterms:created>
  <dcterms:modified xsi:type="dcterms:W3CDTF">2017-05-09T17:01:54Z</dcterms:modified>
</cp:coreProperties>
</file>