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
  </p:notesMasterIdLst>
  <p:handoutMasterIdLst>
    <p:handoutMasterId r:id="rId4"/>
  </p:handoutMasterIdLst>
  <p:sldIdLst>
    <p:sldId id="259" r:id="rId2"/>
  </p:sldIdLst>
  <p:sldSz cx="27432000" cy="19202400"/>
  <p:notesSz cx="6858000" cy="9144000"/>
  <p:defaultTextStyle>
    <a:defPPr>
      <a:defRPr lang="en-US"/>
    </a:defPPr>
    <a:lvl1pPr marL="0" algn="l" defTabSz="277566" rtl="0" eaLnBrk="1" latinLnBrk="0" hangingPunct="1">
      <a:defRPr sz="1093" kern="1200">
        <a:solidFill>
          <a:schemeClr val="tx1"/>
        </a:solidFill>
        <a:latin typeface="+mn-lt"/>
        <a:ea typeface="+mn-ea"/>
        <a:cs typeface="+mn-cs"/>
      </a:defRPr>
    </a:lvl1pPr>
    <a:lvl2pPr marL="277566" algn="l" defTabSz="277566" rtl="0" eaLnBrk="1" latinLnBrk="0" hangingPunct="1">
      <a:defRPr sz="1093" kern="1200">
        <a:solidFill>
          <a:schemeClr val="tx1"/>
        </a:solidFill>
        <a:latin typeface="+mn-lt"/>
        <a:ea typeface="+mn-ea"/>
        <a:cs typeface="+mn-cs"/>
      </a:defRPr>
    </a:lvl2pPr>
    <a:lvl3pPr marL="555132" algn="l" defTabSz="277566" rtl="0" eaLnBrk="1" latinLnBrk="0" hangingPunct="1">
      <a:defRPr sz="1093" kern="1200">
        <a:solidFill>
          <a:schemeClr val="tx1"/>
        </a:solidFill>
        <a:latin typeface="+mn-lt"/>
        <a:ea typeface="+mn-ea"/>
        <a:cs typeface="+mn-cs"/>
      </a:defRPr>
    </a:lvl3pPr>
    <a:lvl4pPr marL="832698" algn="l" defTabSz="277566" rtl="0" eaLnBrk="1" latinLnBrk="0" hangingPunct="1">
      <a:defRPr sz="1093" kern="1200">
        <a:solidFill>
          <a:schemeClr val="tx1"/>
        </a:solidFill>
        <a:latin typeface="+mn-lt"/>
        <a:ea typeface="+mn-ea"/>
        <a:cs typeface="+mn-cs"/>
      </a:defRPr>
    </a:lvl4pPr>
    <a:lvl5pPr marL="1110264" algn="l" defTabSz="277566" rtl="0" eaLnBrk="1" latinLnBrk="0" hangingPunct="1">
      <a:defRPr sz="1093" kern="1200">
        <a:solidFill>
          <a:schemeClr val="tx1"/>
        </a:solidFill>
        <a:latin typeface="+mn-lt"/>
        <a:ea typeface="+mn-ea"/>
        <a:cs typeface="+mn-cs"/>
      </a:defRPr>
    </a:lvl5pPr>
    <a:lvl6pPr marL="1387831" algn="l" defTabSz="277566" rtl="0" eaLnBrk="1" latinLnBrk="0" hangingPunct="1">
      <a:defRPr sz="1093" kern="1200">
        <a:solidFill>
          <a:schemeClr val="tx1"/>
        </a:solidFill>
        <a:latin typeface="+mn-lt"/>
        <a:ea typeface="+mn-ea"/>
        <a:cs typeface="+mn-cs"/>
      </a:defRPr>
    </a:lvl6pPr>
    <a:lvl7pPr marL="1665397" algn="l" defTabSz="277566" rtl="0" eaLnBrk="1" latinLnBrk="0" hangingPunct="1">
      <a:defRPr sz="1093" kern="1200">
        <a:solidFill>
          <a:schemeClr val="tx1"/>
        </a:solidFill>
        <a:latin typeface="+mn-lt"/>
        <a:ea typeface="+mn-ea"/>
        <a:cs typeface="+mn-cs"/>
      </a:defRPr>
    </a:lvl7pPr>
    <a:lvl8pPr marL="1942963" algn="l" defTabSz="277566" rtl="0" eaLnBrk="1" latinLnBrk="0" hangingPunct="1">
      <a:defRPr sz="1093" kern="1200">
        <a:solidFill>
          <a:schemeClr val="tx1"/>
        </a:solidFill>
        <a:latin typeface="+mn-lt"/>
        <a:ea typeface="+mn-ea"/>
        <a:cs typeface="+mn-cs"/>
      </a:defRPr>
    </a:lvl8pPr>
    <a:lvl9pPr marL="2220529" algn="l" defTabSz="277566" rtl="0" eaLnBrk="1" latinLnBrk="0" hangingPunct="1">
      <a:defRPr sz="109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Hanna - (hphan)" initials="PH-(" lastIdx="13" clrIdx="0">
    <p:extLst>
      <p:ext uri="{19B8F6BF-5375-455C-9EA6-DF929625EA0E}">
        <p15:presenceInfo xmlns:p15="http://schemas.microsoft.com/office/powerpoint/2012/main" userId="S::hphan@email.arizona.edu::32509466-1fb9-4686-a902-370d1fcc45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4"/>
    <a:srgbClr val="AB0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3981" autoAdjust="0"/>
  </p:normalViewPr>
  <p:slideViewPr>
    <p:cSldViewPr snapToGrid="0">
      <p:cViewPr varScale="1">
        <p:scale>
          <a:sx n="37" d="100"/>
          <a:sy n="37" d="100"/>
        </p:scale>
        <p:origin x="1584" y="256"/>
      </p:cViewPr>
      <p:guideLst/>
    </p:cSldViewPr>
  </p:slideViewPr>
  <p:notesTextViewPr>
    <p:cViewPr>
      <p:scale>
        <a:sx n="1" d="1"/>
        <a:sy n="1" d="1"/>
      </p:scale>
      <p:origin x="0" y="0"/>
    </p:cViewPr>
  </p:notesTextViewPr>
  <p:notesViewPr>
    <p:cSldViewPr snapToGrid="0">
      <p:cViewPr varScale="1">
        <p:scale>
          <a:sx n="66" d="100"/>
          <a:sy n="66" d="100"/>
        </p:scale>
        <p:origin x="313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B3F6A5-680A-44D2-A67D-1D2B3993FAF8}" type="datetimeFigureOut">
              <a:rPr lang="en-US" smtClean="0"/>
              <a:t>6/27/22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34A8C6-4608-4FF9-9B7F-DA3158850777}" type="slidenum">
              <a:rPr lang="en-US" smtClean="0"/>
              <a:t>‹#›</a:t>
            </a:fld>
            <a:endParaRPr lang="en-US"/>
          </a:p>
        </p:txBody>
      </p:sp>
    </p:spTree>
    <p:extLst>
      <p:ext uri="{BB962C8B-B14F-4D97-AF65-F5344CB8AC3E}">
        <p14:creationId xmlns:p14="http://schemas.microsoft.com/office/powerpoint/2010/main" val="1026962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D7E6D-5AA3-F14C-BDB3-36AA178AB44A}" type="datetimeFigureOut">
              <a:rPr lang="en-US" smtClean="0"/>
              <a:t>6/27/22</a:t>
            </a:fld>
            <a:endParaRPr lang="en-US"/>
          </a:p>
        </p:txBody>
      </p:sp>
      <p:sp>
        <p:nvSpPr>
          <p:cNvPr id="4" name="Slide Image Placeholder 3"/>
          <p:cNvSpPr>
            <a:spLocks noGrp="1" noRot="1" noChangeAspect="1"/>
          </p:cNvSpPr>
          <p:nvPr>
            <p:ph type="sldImg" idx="2"/>
          </p:nvPr>
        </p:nvSpPr>
        <p:spPr>
          <a:xfrm>
            <a:off x="1225550" y="1143000"/>
            <a:ext cx="44069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75DAE-9935-094A-8773-B89657CE34A2}" type="slidenum">
              <a:rPr lang="en-US" smtClean="0"/>
              <a:t>‹#›</a:t>
            </a:fld>
            <a:endParaRPr lang="en-US"/>
          </a:p>
        </p:txBody>
      </p:sp>
    </p:spTree>
    <p:extLst>
      <p:ext uri="{BB962C8B-B14F-4D97-AF65-F5344CB8AC3E}">
        <p14:creationId xmlns:p14="http://schemas.microsoft.com/office/powerpoint/2010/main" val="2280933039"/>
      </p:ext>
    </p:extLst>
  </p:cSld>
  <p:clrMap bg1="lt1" tx1="dk1" bg2="lt2" tx2="dk2" accent1="accent1" accent2="accent2" accent3="accent3" accent4="accent4" accent5="accent5" accent6="accent6" hlink="hlink" folHlink="folHlink"/>
  <p:notesStyle>
    <a:lvl1pPr marL="0" algn="l" defTabSz="555132" rtl="0" eaLnBrk="1" latinLnBrk="0" hangingPunct="1">
      <a:defRPr sz="729" kern="1200">
        <a:solidFill>
          <a:schemeClr val="tx1"/>
        </a:solidFill>
        <a:latin typeface="+mn-lt"/>
        <a:ea typeface="+mn-ea"/>
        <a:cs typeface="+mn-cs"/>
      </a:defRPr>
    </a:lvl1pPr>
    <a:lvl2pPr marL="277566" algn="l" defTabSz="555132" rtl="0" eaLnBrk="1" latinLnBrk="0" hangingPunct="1">
      <a:defRPr sz="729" kern="1200">
        <a:solidFill>
          <a:schemeClr val="tx1"/>
        </a:solidFill>
        <a:latin typeface="+mn-lt"/>
        <a:ea typeface="+mn-ea"/>
        <a:cs typeface="+mn-cs"/>
      </a:defRPr>
    </a:lvl2pPr>
    <a:lvl3pPr marL="555132" algn="l" defTabSz="555132" rtl="0" eaLnBrk="1" latinLnBrk="0" hangingPunct="1">
      <a:defRPr sz="729" kern="1200">
        <a:solidFill>
          <a:schemeClr val="tx1"/>
        </a:solidFill>
        <a:latin typeface="+mn-lt"/>
        <a:ea typeface="+mn-ea"/>
        <a:cs typeface="+mn-cs"/>
      </a:defRPr>
    </a:lvl3pPr>
    <a:lvl4pPr marL="832698" algn="l" defTabSz="555132" rtl="0" eaLnBrk="1" latinLnBrk="0" hangingPunct="1">
      <a:defRPr sz="729" kern="1200">
        <a:solidFill>
          <a:schemeClr val="tx1"/>
        </a:solidFill>
        <a:latin typeface="+mn-lt"/>
        <a:ea typeface="+mn-ea"/>
        <a:cs typeface="+mn-cs"/>
      </a:defRPr>
    </a:lvl4pPr>
    <a:lvl5pPr marL="1110264" algn="l" defTabSz="555132" rtl="0" eaLnBrk="1" latinLnBrk="0" hangingPunct="1">
      <a:defRPr sz="729" kern="1200">
        <a:solidFill>
          <a:schemeClr val="tx1"/>
        </a:solidFill>
        <a:latin typeface="+mn-lt"/>
        <a:ea typeface="+mn-ea"/>
        <a:cs typeface="+mn-cs"/>
      </a:defRPr>
    </a:lvl5pPr>
    <a:lvl6pPr marL="1387831" algn="l" defTabSz="555132" rtl="0" eaLnBrk="1" latinLnBrk="0" hangingPunct="1">
      <a:defRPr sz="729" kern="1200">
        <a:solidFill>
          <a:schemeClr val="tx1"/>
        </a:solidFill>
        <a:latin typeface="+mn-lt"/>
        <a:ea typeface="+mn-ea"/>
        <a:cs typeface="+mn-cs"/>
      </a:defRPr>
    </a:lvl6pPr>
    <a:lvl7pPr marL="1665397" algn="l" defTabSz="555132" rtl="0" eaLnBrk="1" latinLnBrk="0" hangingPunct="1">
      <a:defRPr sz="729" kern="1200">
        <a:solidFill>
          <a:schemeClr val="tx1"/>
        </a:solidFill>
        <a:latin typeface="+mn-lt"/>
        <a:ea typeface="+mn-ea"/>
        <a:cs typeface="+mn-cs"/>
      </a:defRPr>
    </a:lvl7pPr>
    <a:lvl8pPr marL="1942963" algn="l" defTabSz="555132" rtl="0" eaLnBrk="1" latinLnBrk="0" hangingPunct="1">
      <a:defRPr sz="729" kern="1200">
        <a:solidFill>
          <a:schemeClr val="tx1"/>
        </a:solidFill>
        <a:latin typeface="+mn-lt"/>
        <a:ea typeface="+mn-ea"/>
        <a:cs typeface="+mn-cs"/>
      </a:defRPr>
    </a:lvl8pPr>
    <a:lvl9pPr marL="2220529" algn="l" defTabSz="555132" rtl="0" eaLnBrk="1" latinLnBrk="0" hangingPunct="1">
      <a:defRPr sz="7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75DAE-9935-094A-8773-B89657CE34A2}" type="slidenum">
              <a:rPr lang="en-US" smtClean="0"/>
              <a:t>1</a:t>
            </a:fld>
            <a:endParaRPr lang="en-US"/>
          </a:p>
        </p:txBody>
      </p:sp>
    </p:spTree>
    <p:extLst>
      <p:ext uri="{BB962C8B-B14F-4D97-AF65-F5344CB8AC3E}">
        <p14:creationId xmlns:p14="http://schemas.microsoft.com/office/powerpoint/2010/main" val="278851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0"/>
            <a:ext cx="27432000" cy="2278989"/>
          </a:xfrm>
          <a:prstGeom prst="rect">
            <a:avLst/>
          </a:prstGeom>
          <a:solidFill>
            <a:srgbClr val="002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8"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 Placeholder 17"/>
          <p:cNvSpPr>
            <a:spLocks noGrp="1"/>
          </p:cNvSpPr>
          <p:nvPr>
            <p:ph type="body" sz="quarter" idx="10" hasCustomPrompt="1"/>
          </p:nvPr>
        </p:nvSpPr>
        <p:spPr>
          <a:xfrm>
            <a:off x="686594" y="517657"/>
            <a:ext cx="21247696" cy="803143"/>
          </a:xfrm>
          <a:prstGeom prst="rect">
            <a:avLst/>
          </a:prstGeom>
        </p:spPr>
        <p:txBody>
          <a:bodyPr anchor="ctr"/>
          <a:lstStyle>
            <a:lvl1pPr marL="0" indent="0">
              <a:buNone/>
              <a:defRPr sz="5133"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3pPr marL="2560174" indent="0">
              <a:buNone/>
              <a:defRPr/>
            </a:lvl3pPr>
          </a:lstStyle>
          <a:p>
            <a:pPr lvl="0"/>
            <a:r>
              <a:rPr lang="en-US" dirty="0"/>
              <a:t>Academic Research Poster Template</a:t>
            </a:r>
          </a:p>
        </p:txBody>
      </p:sp>
      <p:sp>
        <p:nvSpPr>
          <p:cNvPr id="4" name="Content Placeholder 3">
            <a:extLst>
              <a:ext uri="{FF2B5EF4-FFF2-40B4-BE49-F238E27FC236}">
                <a16:creationId xmlns:a16="http://schemas.microsoft.com/office/drawing/2014/main" id="{83B92F0C-8556-0542-A460-343DC91DBA41}"/>
              </a:ext>
            </a:extLst>
          </p:cNvPr>
          <p:cNvSpPr>
            <a:spLocks noGrp="1"/>
          </p:cNvSpPr>
          <p:nvPr>
            <p:ph sz="quarter" idx="11" hasCustomPrompt="1"/>
          </p:nvPr>
        </p:nvSpPr>
        <p:spPr>
          <a:xfrm>
            <a:off x="686594" y="1519635"/>
            <a:ext cx="21247696" cy="581638"/>
          </a:xfrm>
          <a:prstGeom prst="rect">
            <a:avLst/>
          </a:prstGeom>
        </p:spPr>
        <p:txBody>
          <a:bodyPr anchor="ctr"/>
          <a:lstStyle>
            <a:lvl1pPr marL="0" indent="0">
              <a:buNone/>
              <a:defRPr sz="31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add authors</a:t>
            </a:r>
          </a:p>
        </p:txBody>
      </p:sp>
      <p:sp>
        <p:nvSpPr>
          <p:cNvPr id="6" name="Content Placeholder 5">
            <a:extLst>
              <a:ext uri="{FF2B5EF4-FFF2-40B4-BE49-F238E27FC236}">
                <a16:creationId xmlns:a16="http://schemas.microsoft.com/office/drawing/2014/main" id="{8AFAF324-CCC6-AD41-842E-6A48D88949FD}"/>
              </a:ext>
            </a:extLst>
          </p:cNvPr>
          <p:cNvSpPr>
            <a:spLocks noGrp="1"/>
          </p:cNvSpPr>
          <p:nvPr>
            <p:ph sz="quarter" idx="12" hasCustomPrompt="1"/>
          </p:nvPr>
        </p:nvSpPr>
        <p:spPr>
          <a:xfrm>
            <a:off x="686594" y="2387626"/>
            <a:ext cx="21247696" cy="549648"/>
          </a:xfrm>
          <a:prstGeom prst="rect">
            <a:avLst/>
          </a:prstGeom>
        </p:spPr>
        <p:txBody>
          <a:bodyPr anchor="ctr"/>
          <a:lstStyle>
            <a:lvl1pPr marL="0" indent="0" algn="l">
              <a:buNone/>
              <a:defRPr sz="21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add affiliations</a:t>
            </a:r>
          </a:p>
        </p:txBody>
      </p:sp>
      <p:sp>
        <p:nvSpPr>
          <p:cNvPr id="48" name="Freeform 47">
            <a:extLst>
              <a:ext uri="{FF2B5EF4-FFF2-40B4-BE49-F238E27FC236}">
                <a16:creationId xmlns:a16="http://schemas.microsoft.com/office/drawing/2014/main" id="{A019AA82-DF3B-D74C-9C8E-525984D549C1}"/>
              </a:ext>
            </a:extLst>
          </p:cNvPr>
          <p:cNvSpPr/>
          <p:nvPr userDrawn="1"/>
        </p:nvSpPr>
        <p:spPr bwMode="auto">
          <a:xfrm>
            <a:off x="23033998" y="0"/>
            <a:ext cx="3664330" cy="4320394"/>
          </a:xfrm>
          <a:custGeom>
            <a:avLst/>
            <a:gdLst>
              <a:gd name="connsiteX0" fmla="*/ 41563 w 6400800"/>
              <a:gd name="connsiteY0" fmla="*/ 124691 h 8728363"/>
              <a:gd name="connsiteX1" fmla="*/ 41563 w 6400800"/>
              <a:gd name="connsiteY1" fmla="*/ 6691745 h 8728363"/>
              <a:gd name="connsiteX2" fmla="*/ 3158836 w 6400800"/>
              <a:gd name="connsiteY2" fmla="*/ 8728363 h 8728363"/>
              <a:gd name="connsiteX3" fmla="*/ 6400800 w 6400800"/>
              <a:gd name="connsiteY3" fmla="*/ 6650181 h 8728363"/>
              <a:gd name="connsiteX4" fmla="*/ 6359236 w 6400800"/>
              <a:gd name="connsiteY4" fmla="*/ 0 h 8728363"/>
              <a:gd name="connsiteX5" fmla="*/ 0 w 6400800"/>
              <a:gd name="connsiteY5" fmla="*/ 83127 h 8728363"/>
              <a:gd name="connsiteX6" fmla="*/ 0 w 6400800"/>
              <a:gd name="connsiteY6" fmla="*/ 83127 h 8728363"/>
              <a:gd name="connsiteX7" fmla="*/ 41563 w 6400800"/>
              <a:gd name="connsiteY7" fmla="*/ 706581 h 8728363"/>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623454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0" fmla="*/ 41563 w 6400800"/>
              <a:gd name="connsiteY0" fmla="*/ 41564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41563 w 6400800"/>
              <a:gd name="connsiteY7" fmla="*/ 41564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0 w 6400800"/>
              <a:gd name="connsiteY6" fmla="*/ 0 h 8645236"/>
              <a:gd name="connsiteX7" fmla="*/ 83127 w 6400800"/>
              <a:gd name="connsiteY7" fmla="*/ 872837 h 8645236"/>
              <a:gd name="connsiteX0" fmla="*/ 83127 w 6400800"/>
              <a:gd name="connsiteY0" fmla="*/ 872837 h 8645236"/>
              <a:gd name="connsiteX1" fmla="*/ 41563 w 6400800"/>
              <a:gd name="connsiteY1" fmla="*/ 6608618 h 8645236"/>
              <a:gd name="connsiteX2" fmla="*/ 3158836 w 6400800"/>
              <a:gd name="connsiteY2" fmla="*/ 8645236 h 8645236"/>
              <a:gd name="connsiteX3" fmla="*/ 6400800 w 6400800"/>
              <a:gd name="connsiteY3" fmla="*/ 6567054 h 8645236"/>
              <a:gd name="connsiteX4" fmla="*/ 6359236 w 6400800"/>
              <a:gd name="connsiteY4" fmla="*/ 789710 h 8645236"/>
              <a:gd name="connsiteX5" fmla="*/ 0 w 6400800"/>
              <a:gd name="connsiteY5" fmla="*/ 0 h 8645236"/>
              <a:gd name="connsiteX6" fmla="*/ 83127 w 6400800"/>
              <a:gd name="connsiteY6" fmla="*/ 872837 h 864523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4156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41563 h 7855526"/>
              <a:gd name="connsiteX0" fmla="*/ 41564 w 6359237"/>
              <a:gd name="connsiteY0" fmla="*/ 0 h 7897090"/>
              <a:gd name="connsiteX1" fmla="*/ 0 w 6359237"/>
              <a:gd name="connsiteY1" fmla="*/ 5860472 h 7897090"/>
              <a:gd name="connsiteX2" fmla="*/ 3117273 w 6359237"/>
              <a:gd name="connsiteY2" fmla="*/ 7897090 h 7897090"/>
              <a:gd name="connsiteX3" fmla="*/ 6359237 w 6359237"/>
              <a:gd name="connsiteY3" fmla="*/ 5818908 h 7897090"/>
              <a:gd name="connsiteX4" fmla="*/ 6317673 w 6359237"/>
              <a:gd name="connsiteY4" fmla="*/ 41564 h 7897090"/>
              <a:gd name="connsiteX5" fmla="*/ 41564 w 6359237"/>
              <a:gd name="connsiteY5" fmla="*/ 0 h 7897090"/>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41564 w 6359237"/>
              <a:gd name="connsiteY0" fmla="*/ 0 h 7855527"/>
              <a:gd name="connsiteX1" fmla="*/ 0 w 6359237"/>
              <a:gd name="connsiteY1" fmla="*/ 5818909 h 7855527"/>
              <a:gd name="connsiteX2" fmla="*/ 3117273 w 6359237"/>
              <a:gd name="connsiteY2" fmla="*/ 7855527 h 7855527"/>
              <a:gd name="connsiteX3" fmla="*/ 6359237 w 6359237"/>
              <a:gd name="connsiteY3" fmla="*/ 5777345 h 7855527"/>
              <a:gd name="connsiteX4" fmla="*/ 6317673 w 6359237"/>
              <a:gd name="connsiteY4" fmla="*/ 1 h 7855527"/>
              <a:gd name="connsiteX5" fmla="*/ 41564 w 6359237"/>
              <a:gd name="connsiteY5" fmla="*/ 0 h 7855527"/>
              <a:gd name="connsiteX0" fmla="*/ 0 w 6400800"/>
              <a:gd name="connsiteY0" fmla="*/ 41563 h 7855526"/>
              <a:gd name="connsiteX1" fmla="*/ 41563 w 6400800"/>
              <a:gd name="connsiteY1" fmla="*/ 5818908 h 7855526"/>
              <a:gd name="connsiteX2" fmla="*/ 3158836 w 6400800"/>
              <a:gd name="connsiteY2" fmla="*/ 7855526 h 7855526"/>
              <a:gd name="connsiteX3" fmla="*/ 6400800 w 6400800"/>
              <a:gd name="connsiteY3" fmla="*/ 5777344 h 7855526"/>
              <a:gd name="connsiteX4" fmla="*/ 6359236 w 6400800"/>
              <a:gd name="connsiteY4" fmla="*/ 0 h 7855526"/>
              <a:gd name="connsiteX5" fmla="*/ 0 w 6400800"/>
              <a:gd name="connsiteY5" fmla="*/ 41563 h 7855526"/>
              <a:gd name="connsiteX0" fmla="*/ 41564 w 6359237"/>
              <a:gd name="connsiteY0" fmla="*/ 83127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41564 w 6359237"/>
              <a:gd name="connsiteY5" fmla="*/ 83127 h 7855526"/>
              <a:gd name="connsiteX0" fmla="*/ 20049 w 6359237"/>
              <a:gd name="connsiteY0" fmla="*/ 7823 h 7855526"/>
              <a:gd name="connsiteX1" fmla="*/ 0 w 6359237"/>
              <a:gd name="connsiteY1" fmla="*/ 5818908 h 7855526"/>
              <a:gd name="connsiteX2" fmla="*/ 3117273 w 6359237"/>
              <a:gd name="connsiteY2" fmla="*/ 7855526 h 7855526"/>
              <a:gd name="connsiteX3" fmla="*/ 6359237 w 6359237"/>
              <a:gd name="connsiteY3" fmla="*/ 5777344 h 7855526"/>
              <a:gd name="connsiteX4" fmla="*/ 6317673 w 6359237"/>
              <a:gd name="connsiteY4" fmla="*/ 0 h 7855526"/>
              <a:gd name="connsiteX5" fmla="*/ 20049 w 6359237"/>
              <a:gd name="connsiteY5" fmla="*/ 7823 h 7855526"/>
              <a:gd name="connsiteX0" fmla="*/ 20049 w 6371461"/>
              <a:gd name="connsiteY0" fmla="*/ 0 h 7847703"/>
              <a:gd name="connsiteX1" fmla="*/ 0 w 6371461"/>
              <a:gd name="connsiteY1" fmla="*/ 5811085 h 7847703"/>
              <a:gd name="connsiteX2" fmla="*/ 3117273 w 6371461"/>
              <a:gd name="connsiteY2" fmla="*/ 7847703 h 7847703"/>
              <a:gd name="connsiteX3" fmla="*/ 6359237 w 6371461"/>
              <a:gd name="connsiteY3" fmla="*/ 5769521 h 7847703"/>
              <a:gd name="connsiteX4" fmla="*/ 6371461 w 6371461"/>
              <a:gd name="connsiteY4" fmla="*/ 2935 h 7847703"/>
              <a:gd name="connsiteX5" fmla="*/ 20049 w 6371461"/>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769521 h 7847703"/>
              <a:gd name="connsiteX4" fmla="*/ 6349946 w 6359858"/>
              <a:gd name="connsiteY4" fmla="*/ 13693 h 7847703"/>
              <a:gd name="connsiteX5" fmla="*/ 20049 w 6359858"/>
              <a:gd name="connsiteY5" fmla="*/ 0 h 7847703"/>
              <a:gd name="connsiteX0" fmla="*/ 20049 w 6359858"/>
              <a:gd name="connsiteY0" fmla="*/ 0 h 7847703"/>
              <a:gd name="connsiteX1" fmla="*/ 0 w 6359858"/>
              <a:gd name="connsiteY1" fmla="*/ 5811085 h 7847703"/>
              <a:gd name="connsiteX2" fmla="*/ 3117273 w 6359858"/>
              <a:gd name="connsiteY2" fmla="*/ 7847703 h 7847703"/>
              <a:gd name="connsiteX3" fmla="*/ 6359237 w 6359858"/>
              <a:gd name="connsiteY3" fmla="*/ 5823309 h 7847703"/>
              <a:gd name="connsiteX4" fmla="*/ 6349946 w 6359858"/>
              <a:gd name="connsiteY4" fmla="*/ 13693 h 7847703"/>
              <a:gd name="connsiteX5" fmla="*/ 20049 w 6359858"/>
              <a:gd name="connsiteY5" fmla="*/ 0 h 7847703"/>
              <a:gd name="connsiteX0" fmla="*/ 20049 w 6359858"/>
              <a:gd name="connsiteY0" fmla="*/ 0 h 7869218"/>
              <a:gd name="connsiteX1" fmla="*/ 0 w 6359858"/>
              <a:gd name="connsiteY1" fmla="*/ 5811085 h 7869218"/>
              <a:gd name="connsiteX2" fmla="*/ 3138788 w 6359858"/>
              <a:gd name="connsiteY2" fmla="*/ 7869218 h 7869218"/>
              <a:gd name="connsiteX3" fmla="*/ 6359237 w 6359858"/>
              <a:gd name="connsiteY3" fmla="*/ 5823309 h 7869218"/>
              <a:gd name="connsiteX4" fmla="*/ 6349946 w 6359858"/>
              <a:gd name="connsiteY4" fmla="*/ 13693 h 7869218"/>
              <a:gd name="connsiteX5" fmla="*/ 20049 w 6359858"/>
              <a:gd name="connsiteY5" fmla="*/ 0 h 7869218"/>
              <a:gd name="connsiteX0" fmla="*/ 0 w 6361324"/>
              <a:gd name="connsiteY0" fmla="*/ 0 h 7858461"/>
              <a:gd name="connsiteX1" fmla="*/ 1466 w 6361324"/>
              <a:gd name="connsiteY1" fmla="*/ 5800328 h 7858461"/>
              <a:gd name="connsiteX2" fmla="*/ 3140254 w 6361324"/>
              <a:gd name="connsiteY2" fmla="*/ 7858461 h 7858461"/>
              <a:gd name="connsiteX3" fmla="*/ 6360703 w 6361324"/>
              <a:gd name="connsiteY3" fmla="*/ 5812552 h 7858461"/>
              <a:gd name="connsiteX4" fmla="*/ 6351412 w 6361324"/>
              <a:gd name="connsiteY4" fmla="*/ 2936 h 7858461"/>
              <a:gd name="connsiteX5" fmla="*/ 0 w 6361324"/>
              <a:gd name="connsiteY5" fmla="*/ 0 h 7858461"/>
              <a:gd name="connsiteX0" fmla="*/ 0 w 6372928"/>
              <a:gd name="connsiteY0" fmla="*/ 0 h 7858461"/>
              <a:gd name="connsiteX1" fmla="*/ 1466 w 6372928"/>
              <a:gd name="connsiteY1" fmla="*/ 5800328 h 7858461"/>
              <a:gd name="connsiteX2" fmla="*/ 3140254 w 6372928"/>
              <a:gd name="connsiteY2" fmla="*/ 7858461 h 7858461"/>
              <a:gd name="connsiteX3" fmla="*/ 6360703 w 6372928"/>
              <a:gd name="connsiteY3" fmla="*/ 5812552 h 7858461"/>
              <a:gd name="connsiteX4" fmla="*/ 6372928 w 6372928"/>
              <a:gd name="connsiteY4" fmla="*/ 13694 h 7858461"/>
              <a:gd name="connsiteX5" fmla="*/ 0 w 6372928"/>
              <a:gd name="connsiteY5" fmla="*/ 0 h 7858461"/>
              <a:gd name="connsiteX0" fmla="*/ 0 w 6372928"/>
              <a:gd name="connsiteY0" fmla="*/ 299879 h 8158340"/>
              <a:gd name="connsiteX1" fmla="*/ 1466 w 6372928"/>
              <a:gd name="connsiteY1" fmla="*/ 6100207 h 8158340"/>
              <a:gd name="connsiteX2" fmla="*/ 3140254 w 6372928"/>
              <a:gd name="connsiteY2" fmla="*/ 8158340 h 8158340"/>
              <a:gd name="connsiteX3" fmla="*/ 6360703 w 6372928"/>
              <a:gd name="connsiteY3" fmla="*/ 6112431 h 8158340"/>
              <a:gd name="connsiteX4" fmla="*/ 6372928 w 6372928"/>
              <a:gd name="connsiteY4" fmla="*/ 50 h 8158340"/>
              <a:gd name="connsiteX5" fmla="*/ 0 w 6372928"/>
              <a:gd name="connsiteY5" fmla="*/ 299879 h 8158340"/>
              <a:gd name="connsiteX0" fmla="*/ 54192 w 6371466"/>
              <a:gd name="connsiteY0" fmla="*/ 12434 h 8158290"/>
              <a:gd name="connsiteX1" fmla="*/ 4 w 6371466"/>
              <a:gd name="connsiteY1" fmla="*/ 6100157 h 8158290"/>
              <a:gd name="connsiteX2" fmla="*/ 3138792 w 6371466"/>
              <a:gd name="connsiteY2" fmla="*/ 8158290 h 8158290"/>
              <a:gd name="connsiteX3" fmla="*/ 6359241 w 6371466"/>
              <a:gd name="connsiteY3" fmla="*/ 6112381 h 8158290"/>
              <a:gd name="connsiteX4" fmla="*/ 6371466 w 6371466"/>
              <a:gd name="connsiteY4" fmla="*/ 0 h 8158290"/>
              <a:gd name="connsiteX5" fmla="*/ 54192 w 6371466"/>
              <a:gd name="connsiteY5" fmla="*/ 12434 h 8158290"/>
              <a:gd name="connsiteX0" fmla="*/ 0 w 6372928"/>
              <a:gd name="connsiteY0" fmla="*/ 38561 h 8158290"/>
              <a:gd name="connsiteX1" fmla="*/ 1466 w 6372928"/>
              <a:gd name="connsiteY1" fmla="*/ 6100157 h 8158290"/>
              <a:gd name="connsiteX2" fmla="*/ 3140254 w 6372928"/>
              <a:gd name="connsiteY2" fmla="*/ 8158290 h 8158290"/>
              <a:gd name="connsiteX3" fmla="*/ 6360703 w 6372928"/>
              <a:gd name="connsiteY3" fmla="*/ 6112381 h 8158290"/>
              <a:gd name="connsiteX4" fmla="*/ 6372928 w 6372928"/>
              <a:gd name="connsiteY4" fmla="*/ 0 h 8158290"/>
              <a:gd name="connsiteX5" fmla="*/ 0 w 6372928"/>
              <a:gd name="connsiteY5" fmla="*/ 38561 h 8158290"/>
              <a:gd name="connsiteX0" fmla="*/ 0 w 6361194"/>
              <a:gd name="connsiteY0" fmla="*/ 30172 h 8149901"/>
              <a:gd name="connsiteX1" fmla="*/ 1466 w 6361194"/>
              <a:gd name="connsiteY1" fmla="*/ 6091768 h 8149901"/>
              <a:gd name="connsiteX2" fmla="*/ 3140254 w 6361194"/>
              <a:gd name="connsiteY2" fmla="*/ 8149901 h 8149901"/>
              <a:gd name="connsiteX3" fmla="*/ 6360703 w 6361194"/>
              <a:gd name="connsiteY3" fmla="*/ 6103992 h 8149901"/>
              <a:gd name="connsiteX4" fmla="*/ 6346122 w 6361194"/>
              <a:gd name="connsiteY4" fmla="*/ 0 h 8149901"/>
              <a:gd name="connsiteX5" fmla="*/ 0 w 6361194"/>
              <a:gd name="connsiteY5" fmla="*/ 30172 h 8149901"/>
              <a:gd name="connsiteX0" fmla="*/ 0 w 6363993"/>
              <a:gd name="connsiteY0" fmla="*/ 21783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21783 h 8141512"/>
              <a:gd name="connsiteX0" fmla="*/ 0 w 6363993"/>
              <a:gd name="connsiteY0" fmla="*/ 5004 h 8141512"/>
              <a:gd name="connsiteX1" fmla="*/ 1466 w 6363993"/>
              <a:gd name="connsiteY1" fmla="*/ 6083379 h 8141512"/>
              <a:gd name="connsiteX2" fmla="*/ 3140254 w 6363993"/>
              <a:gd name="connsiteY2" fmla="*/ 8141512 h 8141512"/>
              <a:gd name="connsiteX3" fmla="*/ 6360703 w 6363993"/>
              <a:gd name="connsiteY3" fmla="*/ 6095603 h 8141512"/>
              <a:gd name="connsiteX4" fmla="*/ 6363993 w 6363993"/>
              <a:gd name="connsiteY4" fmla="*/ 0 h 8141512"/>
              <a:gd name="connsiteX5" fmla="*/ 0 w 6363993"/>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62548"/>
              <a:gd name="connsiteY0" fmla="*/ 5004 h 8141512"/>
              <a:gd name="connsiteX1" fmla="*/ 21 w 6362548"/>
              <a:gd name="connsiteY1" fmla="*/ 6083379 h 8141512"/>
              <a:gd name="connsiteX2" fmla="*/ 3138809 w 6362548"/>
              <a:gd name="connsiteY2" fmla="*/ 8141512 h 8141512"/>
              <a:gd name="connsiteX3" fmla="*/ 6359258 w 6362548"/>
              <a:gd name="connsiteY3" fmla="*/ 6095603 h 8141512"/>
              <a:gd name="connsiteX4" fmla="*/ 6362548 w 6362548"/>
              <a:gd name="connsiteY4" fmla="*/ 0 h 8141512"/>
              <a:gd name="connsiteX5" fmla="*/ 7490 w 6362548"/>
              <a:gd name="connsiteY5" fmla="*/ 5004 h 8141512"/>
              <a:gd name="connsiteX0" fmla="*/ 7490 w 6362548"/>
              <a:gd name="connsiteY0" fmla="*/ 0 h 8153287"/>
              <a:gd name="connsiteX1" fmla="*/ 21 w 6362548"/>
              <a:gd name="connsiteY1" fmla="*/ 6095154 h 8153287"/>
              <a:gd name="connsiteX2" fmla="*/ 3138809 w 6362548"/>
              <a:gd name="connsiteY2" fmla="*/ 8153287 h 8153287"/>
              <a:gd name="connsiteX3" fmla="*/ 6359258 w 6362548"/>
              <a:gd name="connsiteY3" fmla="*/ 6107378 h 8153287"/>
              <a:gd name="connsiteX4" fmla="*/ 6362548 w 6362548"/>
              <a:gd name="connsiteY4" fmla="*/ 11775 h 8153287"/>
              <a:gd name="connsiteX5" fmla="*/ 7490 w 6362548"/>
              <a:gd name="connsiteY5" fmla="*/ 0 h 8153287"/>
              <a:gd name="connsiteX0" fmla="*/ 7490 w 6377619"/>
              <a:gd name="connsiteY0" fmla="*/ 0 h 8153287"/>
              <a:gd name="connsiteX1" fmla="*/ 21 w 6377619"/>
              <a:gd name="connsiteY1" fmla="*/ 6095154 h 8153287"/>
              <a:gd name="connsiteX2" fmla="*/ 3138809 w 6377619"/>
              <a:gd name="connsiteY2" fmla="*/ 8153287 h 8153287"/>
              <a:gd name="connsiteX3" fmla="*/ 6377128 w 6377619"/>
              <a:gd name="connsiteY3" fmla="*/ 6115768 h 8153287"/>
              <a:gd name="connsiteX4" fmla="*/ 6362548 w 6377619"/>
              <a:gd name="connsiteY4" fmla="*/ 11775 h 8153287"/>
              <a:gd name="connsiteX5" fmla="*/ 7490 w 6377619"/>
              <a:gd name="connsiteY5" fmla="*/ 0 h 8153287"/>
              <a:gd name="connsiteX0" fmla="*/ 7490 w 6377128"/>
              <a:gd name="connsiteY0" fmla="*/ 0 h 8153287"/>
              <a:gd name="connsiteX1" fmla="*/ 21 w 6377128"/>
              <a:gd name="connsiteY1" fmla="*/ 6095154 h 8153287"/>
              <a:gd name="connsiteX2" fmla="*/ 3138809 w 6377128"/>
              <a:gd name="connsiteY2" fmla="*/ 8153287 h 8153287"/>
              <a:gd name="connsiteX3" fmla="*/ 6377128 w 6377128"/>
              <a:gd name="connsiteY3" fmla="*/ 6115768 h 8153287"/>
              <a:gd name="connsiteX4" fmla="*/ 6362548 w 6377128"/>
              <a:gd name="connsiteY4" fmla="*/ 11775 h 8153287"/>
              <a:gd name="connsiteX5" fmla="*/ 7490 w 6377128"/>
              <a:gd name="connsiteY5" fmla="*/ 0 h 815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7128" h="8153287">
                <a:moveTo>
                  <a:pt x="7490" y="0"/>
                </a:moveTo>
                <a:cubicBezTo>
                  <a:pt x="7979" y="1933443"/>
                  <a:pt x="-468" y="4161711"/>
                  <a:pt x="21" y="6095154"/>
                </a:cubicBezTo>
                <a:lnTo>
                  <a:pt x="3138809" y="8153287"/>
                </a:lnTo>
                <a:lnTo>
                  <a:pt x="6377128" y="6115768"/>
                </a:lnTo>
                <a:cubicBezTo>
                  <a:pt x="6354397" y="4201962"/>
                  <a:pt x="6358473" y="1933970"/>
                  <a:pt x="6362548" y="11775"/>
                </a:cubicBezTo>
                <a:lnTo>
                  <a:pt x="7490" y="0"/>
                </a:lnTo>
                <a:close/>
              </a:path>
            </a:pathLst>
          </a:custGeom>
          <a:solidFill>
            <a:srgbClr val="FFFFFF"/>
          </a:solidFill>
          <a:ln w="9525" cap="flat" cmpd="sng" algn="ctr">
            <a:noFill/>
            <a:prstDash val="solid"/>
            <a:round/>
            <a:headEnd type="none" w="med" len="med"/>
            <a:tailEnd type="none" w="med" len="med"/>
          </a:ln>
          <a:effectLst>
            <a:outerShdw blurRad="469900" sx="106000" sy="106000" algn="ctr" rotWithShape="0">
              <a:prstClr val="black">
                <a:alpha val="29000"/>
              </a:prstClr>
            </a:outerShdw>
          </a:effectLst>
        </p:spPr>
        <p:txBody>
          <a:bodyPr wrap="square" lIns="457200" tIns="457200" rIns="457200" bIns="457200">
            <a:spAutoFit/>
          </a:bodyPr>
          <a:lstStyle/>
          <a:p>
            <a:pPr marL="0" marR="0" lvl="0" indent="0" defTabSz="438943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C234B"/>
              </a:solidFill>
              <a:effectLst/>
              <a:uLnTx/>
              <a:uFillTx/>
              <a:latin typeface="Arial Narrow" pitchFamily="61" charset="0"/>
            </a:endParaRPr>
          </a:p>
        </p:txBody>
      </p:sp>
      <p:pic>
        <p:nvPicPr>
          <p:cNvPr id="65" name="Picture 64">
            <a:extLst>
              <a:ext uri="{FF2B5EF4-FFF2-40B4-BE49-F238E27FC236}">
                <a16:creationId xmlns:a16="http://schemas.microsoft.com/office/drawing/2014/main" id="{3FB88C24-273B-4042-B18F-C7C21BA088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92646" y="639817"/>
            <a:ext cx="2347033" cy="2347033"/>
          </a:xfrm>
          <a:prstGeom prst="rect">
            <a:avLst/>
          </a:prstGeom>
        </p:spPr>
      </p:pic>
    </p:spTree>
    <p:extLst>
      <p:ext uri="{BB962C8B-B14F-4D97-AF65-F5344CB8AC3E}">
        <p14:creationId xmlns:p14="http://schemas.microsoft.com/office/powerpoint/2010/main" val="9424377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27432000" cy="3124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38"/>
          </a:p>
        </p:txBody>
      </p:sp>
      <p:sp>
        <p:nvSpPr>
          <p:cNvPr id="19" name="Title Placeholder 16"/>
          <p:cNvSpPr txBox="1">
            <a:spLocks/>
          </p:cNvSpPr>
          <p:nvPr userDrawn="1"/>
        </p:nvSpPr>
        <p:spPr>
          <a:xfrm>
            <a:off x="1233007" y="1278218"/>
            <a:ext cx="23659703" cy="831850"/>
          </a:xfrm>
          <a:prstGeom prst="rect">
            <a:avLst/>
          </a:prstGeom>
        </p:spPr>
        <p:txBody>
          <a:bodyPr vert="horz" lIns="53340" tIns="26670" rIns="53340" bIns="26670" rtlCol="0" anchor="ctr">
            <a:normAutofit/>
          </a:bodyPr>
          <a:lstStyle>
            <a:lvl1pPr algn="l" defTabSz="4389120" rtl="0" eaLnBrk="1" latinLnBrk="0" hangingPunct="1">
              <a:lnSpc>
                <a:spcPct val="90000"/>
              </a:lnSpc>
              <a:spcBef>
                <a:spcPct val="0"/>
              </a:spcBef>
              <a:buNone/>
              <a:defRPr sz="8800" kern="1200">
                <a:solidFill>
                  <a:schemeClr val="bg1"/>
                </a:solidFill>
                <a:latin typeface="Verdana" panose="020B0604030504040204" pitchFamily="34" charset="0"/>
                <a:ea typeface="Verdana" panose="020B0604030504040204" pitchFamily="34" charset="0"/>
                <a:cs typeface="+mj-cs"/>
              </a:defRPr>
            </a:lvl1pPr>
          </a:lstStyle>
          <a:p>
            <a:r>
              <a:rPr lang="en-US" sz="2567" dirty="0">
                <a:latin typeface="Verdana" panose="020B0604030504040204" pitchFamily="34" charset="0"/>
                <a:ea typeface="Verdana" panose="020B0604030504040204" pitchFamily="34" charset="0"/>
              </a:rPr>
              <a:t>Click to edit Master title style</a:t>
            </a:r>
          </a:p>
        </p:txBody>
      </p:sp>
      <p:sp>
        <p:nvSpPr>
          <p:cNvPr id="2" name="Title Placeholder 1">
            <a:extLst>
              <a:ext uri="{FF2B5EF4-FFF2-40B4-BE49-F238E27FC236}">
                <a16:creationId xmlns:a16="http://schemas.microsoft.com/office/drawing/2014/main" id="{5B22CC73-B74B-5B4F-ACF4-18DF5FA54FA2}"/>
              </a:ext>
            </a:extLst>
          </p:cNvPr>
          <p:cNvSpPr>
            <a:spLocks noGrp="1"/>
          </p:cNvSpPr>
          <p:nvPr>
            <p:ph type="title"/>
          </p:nvPr>
        </p:nvSpPr>
        <p:spPr>
          <a:xfrm>
            <a:off x="1886149" y="1022350"/>
            <a:ext cx="23659703" cy="37115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9815118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2560174" rtl="0" eaLnBrk="1" latinLnBrk="0" hangingPunct="1">
        <a:lnSpc>
          <a:spcPct val="90000"/>
        </a:lnSpc>
        <a:spcBef>
          <a:spcPct val="0"/>
        </a:spcBef>
        <a:buNone/>
        <a:defRPr sz="5133" kern="1200">
          <a:solidFill>
            <a:schemeClr val="bg1"/>
          </a:solidFill>
          <a:latin typeface="Verdana" panose="020B0604030504040204" pitchFamily="34" charset="0"/>
          <a:ea typeface="Verdana" panose="020B0604030504040204" pitchFamily="34" charset="0"/>
          <a:cs typeface="+mj-cs"/>
        </a:defRPr>
      </a:lvl1pPr>
    </p:titleStyle>
    <p:bodyStyle>
      <a:lvl1pPr marL="640043" indent="-640043" algn="l" defTabSz="2560174"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130" indent="-640043" algn="l" defTabSz="2560174"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217" indent="-640043" algn="l" defTabSz="2560174"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304"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39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47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0565"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065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073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p:bodyStyle>
    <p:otherStyle>
      <a:defPPr>
        <a:defRPr lang="en-US"/>
      </a:defPPr>
      <a:lvl1pPr marL="0" algn="l" defTabSz="2560174" rtl="0" eaLnBrk="1" latinLnBrk="0" hangingPunct="1">
        <a:defRPr sz="5040" kern="1200">
          <a:solidFill>
            <a:schemeClr val="tx1"/>
          </a:solidFill>
          <a:latin typeface="+mn-lt"/>
          <a:ea typeface="+mn-ea"/>
          <a:cs typeface="+mn-cs"/>
        </a:defRPr>
      </a:lvl1pPr>
      <a:lvl2pPr marL="1280087" algn="l" defTabSz="2560174" rtl="0" eaLnBrk="1" latinLnBrk="0" hangingPunct="1">
        <a:defRPr sz="5040" kern="1200">
          <a:solidFill>
            <a:schemeClr val="tx1"/>
          </a:solidFill>
          <a:latin typeface="+mn-lt"/>
          <a:ea typeface="+mn-ea"/>
          <a:cs typeface="+mn-cs"/>
        </a:defRPr>
      </a:lvl2pPr>
      <a:lvl3pPr marL="2560174" algn="l" defTabSz="2560174" rtl="0" eaLnBrk="1" latinLnBrk="0" hangingPunct="1">
        <a:defRPr sz="5040" kern="1200">
          <a:solidFill>
            <a:schemeClr val="tx1"/>
          </a:solidFill>
          <a:latin typeface="+mn-lt"/>
          <a:ea typeface="+mn-ea"/>
          <a:cs typeface="+mn-cs"/>
        </a:defRPr>
      </a:lvl3pPr>
      <a:lvl4pPr marL="3840261" algn="l" defTabSz="2560174" rtl="0" eaLnBrk="1" latinLnBrk="0" hangingPunct="1">
        <a:defRPr sz="5040" kern="1200">
          <a:solidFill>
            <a:schemeClr val="tx1"/>
          </a:solidFill>
          <a:latin typeface="+mn-lt"/>
          <a:ea typeface="+mn-ea"/>
          <a:cs typeface="+mn-cs"/>
        </a:defRPr>
      </a:lvl4pPr>
      <a:lvl5pPr marL="5120347" algn="l" defTabSz="2560174" rtl="0" eaLnBrk="1" latinLnBrk="0" hangingPunct="1">
        <a:defRPr sz="5040" kern="1200">
          <a:solidFill>
            <a:schemeClr val="tx1"/>
          </a:solidFill>
          <a:latin typeface="+mn-lt"/>
          <a:ea typeface="+mn-ea"/>
          <a:cs typeface="+mn-cs"/>
        </a:defRPr>
      </a:lvl5pPr>
      <a:lvl6pPr marL="6400434" algn="l" defTabSz="2560174" rtl="0" eaLnBrk="1" latinLnBrk="0" hangingPunct="1">
        <a:defRPr sz="5040" kern="1200">
          <a:solidFill>
            <a:schemeClr val="tx1"/>
          </a:solidFill>
          <a:latin typeface="+mn-lt"/>
          <a:ea typeface="+mn-ea"/>
          <a:cs typeface="+mn-cs"/>
        </a:defRPr>
      </a:lvl6pPr>
      <a:lvl7pPr marL="7680521" algn="l" defTabSz="2560174" rtl="0" eaLnBrk="1" latinLnBrk="0" hangingPunct="1">
        <a:defRPr sz="5040" kern="1200">
          <a:solidFill>
            <a:schemeClr val="tx1"/>
          </a:solidFill>
          <a:latin typeface="+mn-lt"/>
          <a:ea typeface="+mn-ea"/>
          <a:cs typeface="+mn-cs"/>
        </a:defRPr>
      </a:lvl7pPr>
      <a:lvl8pPr marL="8960608" algn="l" defTabSz="2560174" rtl="0" eaLnBrk="1" latinLnBrk="0" hangingPunct="1">
        <a:defRPr sz="5040" kern="1200">
          <a:solidFill>
            <a:schemeClr val="tx1"/>
          </a:solidFill>
          <a:latin typeface="+mn-lt"/>
          <a:ea typeface="+mn-ea"/>
          <a:cs typeface="+mn-cs"/>
        </a:defRPr>
      </a:lvl8pPr>
      <a:lvl9pPr marL="10240695" algn="l" defTabSz="2560174" rtl="0" eaLnBrk="1" latinLnBrk="0" hangingPunct="1">
        <a:defRPr sz="5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02/ncp.10842"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doi.org/10.1016/B978-1-4557-0792-8.00044-1" TargetMode="Externa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cff.org/managing-cf/cftr-modulator-therapies" TargetMode="External"/><Relationship Id="rId11" Type="http://schemas.openxmlformats.org/officeDocument/2006/relationships/image" Target="../media/image5.png"/><Relationship Id="rId5" Type="http://schemas.openxmlformats.org/officeDocument/2006/relationships/hyperlink" Target="https://dx.doi.org/10.3390%2Fnu13092907"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doi.org/10.1016/j.jand.2020.03.014" TargetMode="External"/><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6594" y="335546"/>
            <a:ext cx="21247696" cy="803143"/>
          </a:xfrm>
        </p:spPr>
        <p:txBody>
          <a:bodyPr/>
          <a:lstStyle/>
          <a:p>
            <a:r>
              <a:rPr lang="en-US" dirty="0"/>
              <a:t>CFTR Modulators &amp; Nutritional Status</a:t>
            </a:r>
          </a:p>
        </p:txBody>
      </p:sp>
      <p:sp>
        <p:nvSpPr>
          <p:cNvPr id="3" name="Content Placeholder 2"/>
          <p:cNvSpPr>
            <a:spLocks noGrp="1"/>
          </p:cNvSpPr>
          <p:nvPr>
            <p:ph sz="quarter" idx="11"/>
          </p:nvPr>
        </p:nvSpPr>
        <p:spPr>
          <a:xfrm>
            <a:off x="686594" y="1425042"/>
            <a:ext cx="21247696" cy="581638"/>
          </a:xfrm>
        </p:spPr>
        <p:txBody>
          <a:bodyPr/>
          <a:lstStyle/>
          <a:p>
            <a:r>
              <a:rPr lang="en-US" dirty="0"/>
              <a:t>Achie Inyang, PPC Trainee</a:t>
            </a:r>
          </a:p>
        </p:txBody>
      </p:sp>
      <p:pic>
        <p:nvPicPr>
          <p:cNvPr id="32" name="Picture 31">
            <a:extLst>
              <a:ext uri="{FF2B5EF4-FFF2-40B4-BE49-F238E27FC236}">
                <a16:creationId xmlns:a16="http://schemas.microsoft.com/office/drawing/2014/main" id="{AF01411B-780B-B241-AF25-EE6B92F10C4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4460" y="3496580"/>
            <a:ext cx="3990086" cy="1045530"/>
          </a:xfrm>
          <a:prstGeom prst="rect">
            <a:avLst/>
          </a:prstGeom>
        </p:spPr>
      </p:pic>
      <p:sp>
        <p:nvSpPr>
          <p:cNvPr id="36" name="Content Placeholder 4">
            <a:extLst>
              <a:ext uri="{FF2B5EF4-FFF2-40B4-BE49-F238E27FC236}">
                <a16:creationId xmlns:a16="http://schemas.microsoft.com/office/drawing/2014/main" id="{D5503869-EEA9-664A-B1A3-C5862CAB6F29}"/>
              </a:ext>
            </a:extLst>
          </p:cNvPr>
          <p:cNvSpPr txBox="1">
            <a:spLocks/>
          </p:cNvSpPr>
          <p:nvPr/>
        </p:nvSpPr>
        <p:spPr>
          <a:xfrm>
            <a:off x="142668" y="4871440"/>
            <a:ext cx="7126016" cy="549648"/>
          </a:xfrm>
          <a:prstGeom prst="rect">
            <a:avLst/>
          </a:prstGeom>
          <a:solidFill>
            <a:srgbClr val="002044"/>
          </a:solidFill>
        </p:spPr>
        <p:txBody>
          <a:bodyPr anchor="ctr"/>
          <a:lstStyle>
            <a:lvl1pPr marL="0" indent="0" algn="ctr" defTabSz="4389120" rtl="0" eaLnBrk="1" latinLnBrk="0" hangingPunct="1">
              <a:lnSpc>
                <a:spcPct val="90000"/>
              </a:lnSpc>
              <a:spcBef>
                <a:spcPts val="4800"/>
              </a:spcBef>
              <a:buFont typeface="Arial" panose="020B0604020202020204" pitchFamily="34" charset="0"/>
              <a:buNone/>
              <a:defRPr sz="4400" b="1" kern="1200">
                <a:solidFill>
                  <a:srgbClr val="AB0520"/>
                </a:solidFill>
                <a:latin typeface="Verdana" panose="020B0604030504040204" pitchFamily="34" charset="0"/>
                <a:ea typeface="Verdana" panose="020B0604030504040204" pitchFamily="34" charset="0"/>
                <a:cs typeface="Verdana" panose="020B0604030504040204" pitchFamily="34" charset="0"/>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marR="0" lvl="0" indent="0" algn="ctr" defTabSz="4389120" rtl="0" eaLnBrk="1" fontAlgn="auto" latinLnBrk="0" hangingPunct="1">
              <a:lnSpc>
                <a:spcPct val="90000"/>
              </a:lnSpc>
              <a:spcBef>
                <a:spcPts val="48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BACKGROUND</a:t>
            </a:r>
            <a:endPar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 name="Content Placeholder 4">
            <a:extLst>
              <a:ext uri="{FF2B5EF4-FFF2-40B4-BE49-F238E27FC236}">
                <a16:creationId xmlns:a16="http://schemas.microsoft.com/office/drawing/2014/main" id="{980DCB65-45E7-CE4F-9470-54513993376A}"/>
              </a:ext>
            </a:extLst>
          </p:cNvPr>
          <p:cNvSpPr txBox="1">
            <a:spLocks/>
          </p:cNvSpPr>
          <p:nvPr/>
        </p:nvSpPr>
        <p:spPr>
          <a:xfrm>
            <a:off x="211355" y="15919913"/>
            <a:ext cx="6988641" cy="549648"/>
          </a:xfrm>
          <a:prstGeom prst="rect">
            <a:avLst/>
          </a:prstGeom>
          <a:solidFill>
            <a:srgbClr val="002044"/>
          </a:solidFill>
        </p:spPr>
        <p:txBody>
          <a:bodyPr anchor="ctr"/>
          <a:lstStyle>
            <a:lvl1pPr marL="0" indent="0" algn="ctr" defTabSz="4389120" rtl="0" eaLnBrk="1" latinLnBrk="0" hangingPunct="1">
              <a:lnSpc>
                <a:spcPct val="90000"/>
              </a:lnSpc>
              <a:spcBef>
                <a:spcPts val="4800"/>
              </a:spcBef>
              <a:buFont typeface="Arial" panose="020B0604020202020204" pitchFamily="34" charset="0"/>
              <a:buNone/>
              <a:defRPr sz="4400" b="1" kern="1200">
                <a:solidFill>
                  <a:srgbClr val="AB0520"/>
                </a:solidFill>
                <a:latin typeface="Verdana" panose="020B0604030504040204" pitchFamily="34" charset="0"/>
                <a:ea typeface="Verdana" panose="020B0604030504040204" pitchFamily="34" charset="0"/>
                <a:cs typeface="Verdana" panose="020B0604030504040204" pitchFamily="34" charset="0"/>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marR="0" lvl="0" indent="0" algn="ctr" defTabSz="4389120" rtl="0" eaLnBrk="1" fontAlgn="auto" latinLnBrk="0" hangingPunct="1">
              <a:lnSpc>
                <a:spcPct val="90000"/>
              </a:lnSpc>
              <a:spcBef>
                <a:spcPts val="48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SPECIFIC AIMS</a:t>
            </a:r>
          </a:p>
        </p:txBody>
      </p:sp>
      <p:sp>
        <p:nvSpPr>
          <p:cNvPr id="44" name="Content Placeholder 4">
            <a:extLst>
              <a:ext uri="{FF2B5EF4-FFF2-40B4-BE49-F238E27FC236}">
                <a16:creationId xmlns:a16="http://schemas.microsoft.com/office/drawing/2014/main" id="{418E245D-6EDA-4D45-BA55-78F042D2E821}"/>
              </a:ext>
            </a:extLst>
          </p:cNvPr>
          <p:cNvSpPr txBox="1">
            <a:spLocks/>
          </p:cNvSpPr>
          <p:nvPr/>
        </p:nvSpPr>
        <p:spPr>
          <a:xfrm>
            <a:off x="7645617" y="4871440"/>
            <a:ext cx="12140766" cy="549648"/>
          </a:xfrm>
          <a:prstGeom prst="rect">
            <a:avLst/>
          </a:prstGeom>
          <a:solidFill>
            <a:srgbClr val="002044"/>
          </a:solidFill>
        </p:spPr>
        <p:txBody>
          <a:bodyPr anchor="ctr"/>
          <a:lstStyle>
            <a:lvl1pPr marL="0" indent="0" algn="ctr" defTabSz="4389120" rtl="0" eaLnBrk="1" latinLnBrk="0" hangingPunct="1">
              <a:lnSpc>
                <a:spcPct val="90000"/>
              </a:lnSpc>
              <a:spcBef>
                <a:spcPts val="4800"/>
              </a:spcBef>
              <a:buFont typeface="Arial" panose="020B0604020202020204" pitchFamily="34" charset="0"/>
              <a:buNone/>
              <a:defRPr sz="4400" b="1" kern="1200">
                <a:solidFill>
                  <a:srgbClr val="AB0520"/>
                </a:solidFill>
                <a:latin typeface="Verdana" panose="020B0604030504040204" pitchFamily="34" charset="0"/>
                <a:ea typeface="Verdana" panose="020B0604030504040204" pitchFamily="34" charset="0"/>
                <a:cs typeface="Verdana" panose="020B0604030504040204" pitchFamily="34" charset="0"/>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marR="0" lvl="0" indent="0" algn="ctr" defTabSz="4389120" rtl="0" eaLnBrk="1" fontAlgn="auto" latinLnBrk="0" hangingPunct="1">
              <a:lnSpc>
                <a:spcPct val="90000"/>
              </a:lnSpc>
              <a:spcBef>
                <a:spcPts val="4800"/>
              </a:spcBef>
              <a:spcAft>
                <a:spcPts val="0"/>
              </a:spcAft>
              <a:buClrTx/>
              <a:buSzTx/>
              <a:buFont typeface="Arial" panose="020B0604020202020204" pitchFamily="34" charset="0"/>
              <a:buNone/>
              <a:tabLst/>
              <a:defRPr/>
            </a:pPr>
            <a:r>
              <a:rPr lang="en-US" sz="2800" dirty="0">
                <a:solidFill>
                  <a:srgbClr val="FFFFFF"/>
                </a:solidFill>
              </a:rPr>
              <a:t>Methods</a:t>
            </a:r>
            <a:endPar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 name="Content Placeholder 4">
            <a:extLst>
              <a:ext uri="{FF2B5EF4-FFF2-40B4-BE49-F238E27FC236}">
                <a16:creationId xmlns:a16="http://schemas.microsoft.com/office/drawing/2014/main" id="{8D0A59B9-AD99-FB42-8121-A4F32C8969AA}"/>
              </a:ext>
            </a:extLst>
          </p:cNvPr>
          <p:cNvSpPr txBox="1">
            <a:spLocks/>
          </p:cNvSpPr>
          <p:nvPr/>
        </p:nvSpPr>
        <p:spPr>
          <a:xfrm>
            <a:off x="20163316" y="4866126"/>
            <a:ext cx="7126016" cy="549648"/>
          </a:xfrm>
          <a:prstGeom prst="rect">
            <a:avLst/>
          </a:prstGeom>
          <a:solidFill>
            <a:srgbClr val="002044"/>
          </a:solidFill>
        </p:spPr>
        <p:txBody>
          <a:bodyPr anchor="ctr"/>
          <a:lstStyle>
            <a:lvl1pPr marL="0" indent="0" algn="ctr" defTabSz="4389120" rtl="0" eaLnBrk="1" latinLnBrk="0" hangingPunct="1">
              <a:lnSpc>
                <a:spcPct val="90000"/>
              </a:lnSpc>
              <a:spcBef>
                <a:spcPts val="4800"/>
              </a:spcBef>
              <a:buFont typeface="Arial" panose="020B0604020202020204" pitchFamily="34" charset="0"/>
              <a:buNone/>
              <a:defRPr sz="4400" b="1" kern="1200">
                <a:solidFill>
                  <a:srgbClr val="AB0520"/>
                </a:solidFill>
                <a:latin typeface="Verdana" panose="020B0604030504040204" pitchFamily="34" charset="0"/>
                <a:ea typeface="Verdana" panose="020B0604030504040204" pitchFamily="34" charset="0"/>
                <a:cs typeface="Verdana" panose="020B0604030504040204" pitchFamily="34" charset="0"/>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marR="0" lvl="0" indent="0" algn="ctr" defTabSz="4389120" rtl="0" eaLnBrk="1" fontAlgn="auto" latinLnBrk="0" hangingPunct="1">
              <a:lnSpc>
                <a:spcPct val="90000"/>
              </a:lnSpc>
              <a:spcBef>
                <a:spcPts val="48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NEXT STEPS</a:t>
            </a:r>
          </a:p>
        </p:txBody>
      </p:sp>
      <p:sp>
        <p:nvSpPr>
          <p:cNvPr id="48" name="Content Placeholder 4">
            <a:extLst>
              <a:ext uri="{FF2B5EF4-FFF2-40B4-BE49-F238E27FC236}">
                <a16:creationId xmlns:a16="http://schemas.microsoft.com/office/drawing/2014/main" id="{760182F1-1A32-4E47-B2D4-7C0BD1014BA7}"/>
              </a:ext>
            </a:extLst>
          </p:cNvPr>
          <p:cNvSpPr txBox="1">
            <a:spLocks/>
          </p:cNvSpPr>
          <p:nvPr/>
        </p:nvSpPr>
        <p:spPr>
          <a:xfrm>
            <a:off x="20095585" y="9021972"/>
            <a:ext cx="7126016" cy="549648"/>
          </a:xfrm>
          <a:prstGeom prst="rect">
            <a:avLst/>
          </a:prstGeom>
          <a:solidFill>
            <a:srgbClr val="002044"/>
          </a:solidFill>
        </p:spPr>
        <p:txBody>
          <a:bodyPr anchor="ctr"/>
          <a:lstStyle>
            <a:lvl1pPr marL="0" indent="0" algn="ctr" defTabSz="4389120" rtl="0" eaLnBrk="1" latinLnBrk="0" hangingPunct="1">
              <a:lnSpc>
                <a:spcPct val="90000"/>
              </a:lnSpc>
              <a:spcBef>
                <a:spcPts val="4800"/>
              </a:spcBef>
              <a:buFont typeface="Arial" panose="020B0604020202020204" pitchFamily="34" charset="0"/>
              <a:buNone/>
              <a:defRPr sz="4400" b="1" kern="1200">
                <a:solidFill>
                  <a:srgbClr val="AB0520"/>
                </a:solidFill>
                <a:latin typeface="Verdana" panose="020B0604030504040204" pitchFamily="34" charset="0"/>
                <a:ea typeface="Verdana" panose="020B0604030504040204" pitchFamily="34" charset="0"/>
                <a:cs typeface="Verdana" panose="020B0604030504040204" pitchFamily="34" charset="0"/>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marR="0" lvl="0" indent="0" algn="ctr" defTabSz="4389120" rtl="0" eaLnBrk="1" fontAlgn="auto" latinLnBrk="0" hangingPunct="1">
              <a:lnSpc>
                <a:spcPct val="90000"/>
              </a:lnSpc>
              <a:spcBef>
                <a:spcPts val="48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REFERENCES</a:t>
            </a:r>
          </a:p>
        </p:txBody>
      </p:sp>
      <p:sp>
        <p:nvSpPr>
          <p:cNvPr id="49" name="Content Placeholder 4">
            <a:extLst>
              <a:ext uri="{FF2B5EF4-FFF2-40B4-BE49-F238E27FC236}">
                <a16:creationId xmlns:a16="http://schemas.microsoft.com/office/drawing/2014/main" id="{25239CF7-486C-5744-B44D-D028E217B420}"/>
              </a:ext>
            </a:extLst>
          </p:cNvPr>
          <p:cNvSpPr txBox="1">
            <a:spLocks/>
          </p:cNvSpPr>
          <p:nvPr/>
        </p:nvSpPr>
        <p:spPr>
          <a:xfrm>
            <a:off x="20163316" y="17227710"/>
            <a:ext cx="7126016" cy="549648"/>
          </a:xfrm>
          <a:prstGeom prst="rect">
            <a:avLst/>
          </a:prstGeom>
          <a:solidFill>
            <a:srgbClr val="002044"/>
          </a:solidFill>
        </p:spPr>
        <p:txBody>
          <a:bodyPr anchor="ctr"/>
          <a:lstStyle>
            <a:lvl1pPr marL="0" indent="0" algn="ctr" defTabSz="4389120" rtl="0" eaLnBrk="1" latinLnBrk="0" hangingPunct="1">
              <a:lnSpc>
                <a:spcPct val="90000"/>
              </a:lnSpc>
              <a:spcBef>
                <a:spcPts val="4800"/>
              </a:spcBef>
              <a:buFont typeface="Arial" panose="020B0604020202020204" pitchFamily="34" charset="0"/>
              <a:buNone/>
              <a:defRPr sz="4400" b="1" kern="1200">
                <a:solidFill>
                  <a:srgbClr val="AB0520"/>
                </a:solidFill>
                <a:latin typeface="Verdana" panose="020B0604030504040204" pitchFamily="34" charset="0"/>
                <a:ea typeface="Verdana" panose="020B0604030504040204" pitchFamily="34" charset="0"/>
                <a:cs typeface="Verdana" panose="020B0604030504040204" pitchFamily="34" charset="0"/>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marR="0" lvl="0" indent="0" algn="ctr" defTabSz="4389120" rtl="0" eaLnBrk="1" fontAlgn="auto" latinLnBrk="0" hangingPunct="1">
              <a:lnSpc>
                <a:spcPct val="90000"/>
              </a:lnSpc>
              <a:spcBef>
                <a:spcPts val="48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DISCLOSURES</a:t>
            </a:r>
          </a:p>
        </p:txBody>
      </p:sp>
      <p:sp>
        <p:nvSpPr>
          <p:cNvPr id="50" name="Content Placeholder 5">
            <a:extLst>
              <a:ext uri="{FF2B5EF4-FFF2-40B4-BE49-F238E27FC236}">
                <a16:creationId xmlns:a16="http://schemas.microsoft.com/office/drawing/2014/main" id="{62AEB4B9-F7D2-2C4E-A9C0-A36354D6A871}"/>
              </a:ext>
            </a:extLst>
          </p:cNvPr>
          <p:cNvSpPr txBox="1">
            <a:spLocks/>
          </p:cNvSpPr>
          <p:nvPr/>
        </p:nvSpPr>
        <p:spPr>
          <a:xfrm>
            <a:off x="142668" y="5565451"/>
            <a:ext cx="7126016" cy="7260864"/>
          </a:xfrm>
          <a:prstGeom prst="rect">
            <a:avLst/>
          </a:prstGeom>
        </p:spPr>
        <p:txBody>
          <a:bodyPr/>
          <a:lstStyle>
            <a:lvl1pPr marL="640043" indent="-640043" algn="l" defTabSz="2560174"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130" indent="-640043" algn="l" defTabSz="2560174"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217" indent="-640043" algn="l" defTabSz="2560174"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304"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39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47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0565"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065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073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a:lstStyle>
          <a:p>
            <a:pPr marL="571500" indent="-571500">
              <a:buFont typeface="Wingdings" pitchFamily="2" charset="2"/>
              <a:buChar char="v"/>
            </a:pPr>
            <a:r>
              <a:rPr lang="en-US" sz="2400" b="1" i="1" u="none" strike="noStrike" dirty="0">
                <a:solidFill>
                  <a:srgbClr val="49595E"/>
                </a:solidFill>
                <a:effectLst/>
              </a:rPr>
              <a:t>Cystic fibrosis </a:t>
            </a:r>
            <a:r>
              <a:rPr lang="en-US" sz="2400" b="1" i="0" u="none" strike="noStrike" dirty="0">
                <a:solidFill>
                  <a:srgbClr val="49595E"/>
                </a:solidFill>
                <a:effectLst/>
              </a:rPr>
              <a:t>(CF)</a:t>
            </a:r>
            <a:r>
              <a:rPr lang="en-US" sz="2400" b="0" i="0" u="none" strike="noStrike" dirty="0">
                <a:solidFill>
                  <a:srgbClr val="49595E"/>
                </a:solidFill>
                <a:effectLst/>
              </a:rPr>
              <a:t> is a recessive genetic disease that affects the exocrine glands. CF occurs when two copies of the defective gene are inherited (one from each parent). A mutation on the </a:t>
            </a:r>
            <a:r>
              <a:rPr lang="en-US" sz="2400" b="0" i="0" u="none" strike="noStrike" dirty="0">
                <a:solidFill>
                  <a:srgbClr val="222222"/>
                </a:solidFill>
                <a:effectLst/>
              </a:rPr>
              <a:t>CFTR gene affects the protein responsible for transporting chloride </a:t>
            </a:r>
            <a:r>
              <a:rPr lang="en-US" sz="2400" b="0" i="0" u="none" strike="noStrike" dirty="0">
                <a:solidFill>
                  <a:srgbClr val="002044"/>
                </a:solidFill>
                <a:effectLst/>
              </a:rPr>
              <a:t>ions across the epithelial cell membrane. CF can cause severe damage to the lungs, digestive system, and other organs. Thick, sticky mucus buildup in the lungs results in respiratory infections. CFTR modulator therapies can impact an individual's growth and nutritional status.</a:t>
            </a:r>
          </a:p>
          <a:p>
            <a:pPr marL="571500" indent="-571500">
              <a:buFont typeface="Wingdings" pitchFamily="2" charset="2"/>
              <a:buChar char="v"/>
            </a:pPr>
            <a:r>
              <a:rPr lang="en-US" sz="2400" b="1" i="0" u="none" strike="noStrike" dirty="0">
                <a:solidFill>
                  <a:srgbClr val="002044"/>
                </a:solidFill>
                <a:effectLst/>
              </a:rPr>
              <a:t>MODULATORS: </a:t>
            </a:r>
            <a:r>
              <a:rPr lang="en-US" sz="2400" b="0" i="0" u="none" strike="noStrike" dirty="0">
                <a:solidFill>
                  <a:srgbClr val="002044"/>
                </a:solidFill>
                <a:effectLst/>
              </a:rPr>
              <a:t>Cystic Fibrosis Transmembrane Conductance Regulator (CFTR) Therapies consist of 4 types of modulators. The objective is to repair the dysfunction of proteins made by the CFTR gene. Specific modulators prescribed today are Kalydeco, </a:t>
            </a:r>
            <a:r>
              <a:rPr lang="en-US" sz="2400" b="0" i="0" u="none" strike="noStrike" dirty="0" err="1">
                <a:solidFill>
                  <a:srgbClr val="002044"/>
                </a:solidFill>
                <a:effectLst/>
              </a:rPr>
              <a:t>Orkambi</a:t>
            </a:r>
            <a:r>
              <a:rPr lang="en-US" sz="2400" b="0" i="0" u="none" strike="noStrike" dirty="0">
                <a:solidFill>
                  <a:srgbClr val="002044"/>
                </a:solidFill>
                <a:effectLst/>
              </a:rPr>
              <a:t>, </a:t>
            </a:r>
            <a:r>
              <a:rPr lang="en-US" sz="2400" b="0" i="0" u="none" strike="noStrike" dirty="0" err="1">
                <a:solidFill>
                  <a:srgbClr val="002044"/>
                </a:solidFill>
                <a:effectLst/>
              </a:rPr>
              <a:t>Symdeko</a:t>
            </a:r>
            <a:r>
              <a:rPr lang="en-US" sz="2400" b="0" i="0" u="none" strike="noStrike" dirty="0">
                <a:solidFill>
                  <a:srgbClr val="002044"/>
                </a:solidFill>
                <a:effectLst/>
              </a:rPr>
              <a:t> and </a:t>
            </a:r>
            <a:r>
              <a:rPr lang="en-US" sz="2400" b="0" i="0" u="none" strike="noStrike" dirty="0" err="1">
                <a:solidFill>
                  <a:srgbClr val="002044"/>
                </a:solidFill>
                <a:effectLst/>
              </a:rPr>
              <a:t>Trikafta</a:t>
            </a:r>
            <a:r>
              <a:rPr lang="en-US" sz="2400" b="0" i="0" u="none" strike="noStrike" dirty="0">
                <a:solidFill>
                  <a:srgbClr val="002044"/>
                </a:solidFill>
                <a:effectLst/>
              </a:rPr>
              <a:t>.  The age of the CF patient and the specific mutation (CF Genotype) will guide the treatment plan.</a:t>
            </a:r>
          </a:p>
          <a:p>
            <a:pPr marL="571500" indent="-571500">
              <a:buFont typeface="Wingdings" pitchFamily="2" charset="2"/>
              <a:buChar char="v"/>
            </a:pPr>
            <a:r>
              <a:rPr lang="en-US" sz="2400" b="1" i="0" u="none" strike="noStrike" dirty="0">
                <a:solidFill>
                  <a:srgbClr val="002044"/>
                </a:solidFill>
                <a:effectLst/>
              </a:rPr>
              <a:t>NUTRITIONAL STATUS</a:t>
            </a:r>
            <a:r>
              <a:rPr lang="en-US" sz="2400" b="0" i="0" u="none" strike="noStrike" dirty="0">
                <a:solidFill>
                  <a:srgbClr val="002044"/>
                </a:solidFill>
                <a:effectLst/>
              </a:rPr>
              <a:t>: Historically, high calorie, high fat and high protein diets have been prescribed to CF patients. This provides a higher caloric expenditure that addresses impaired nutrient utilization associated with pancreatic dysfunction associated with chronic lung disease and inflammation.  Further research is indicated to assess effectiveness of treatment with CFTR modulators in conjunction with the overall nutritional regimen.</a:t>
            </a:r>
            <a:endParaRPr lang="en-US" sz="2400" dirty="0">
              <a:solidFill>
                <a:srgbClr val="002044"/>
              </a:solidFill>
            </a:endParaRPr>
          </a:p>
          <a:p>
            <a:pPr marL="571500" indent="-571500">
              <a:buFont typeface="Wingdings" pitchFamily="2" charset="2"/>
              <a:buChar char="v"/>
            </a:pPr>
            <a:endParaRPr lang="en-US" sz="2400" dirty="0">
              <a:solidFill>
                <a:srgbClr val="002044"/>
              </a:solidFill>
            </a:endParaRPr>
          </a:p>
          <a:p>
            <a:pPr marL="0" indent="0" rtl="0">
              <a:spcBef>
                <a:spcPts val="0"/>
              </a:spcBef>
              <a:spcAft>
                <a:spcPts val="0"/>
              </a:spcAft>
              <a:buNone/>
            </a:pPr>
            <a:endParaRPr lang="en-US" sz="800" b="0" dirty="0">
              <a:effectLst/>
            </a:endParaRPr>
          </a:p>
          <a:p>
            <a:pPr marL="0" indent="0">
              <a:buNone/>
            </a:pPr>
            <a:br>
              <a:rPr lang="en-US" sz="800" dirty="0"/>
            </a:br>
            <a:endParaRPr lang="en-US" sz="2400" dirty="0"/>
          </a:p>
        </p:txBody>
      </p:sp>
      <p:sp>
        <p:nvSpPr>
          <p:cNvPr id="51" name="Content Placeholder 5">
            <a:extLst>
              <a:ext uri="{FF2B5EF4-FFF2-40B4-BE49-F238E27FC236}">
                <a16:creationId xmlns:a16="http://schemas.microsoft.com/office/drawing/2014/main" id="{8D3DE558-678C-4C4B-8BC5-F8954D67E3E0}"/>
              </a:ext>
              <a:ext uri="{C183D7F6-B498-43B3-948B-1728B52AA6E4}">
                <adec:decorative xmlns:adec="http://schemas.microsoft.com/office/drawing/2017/decorative" val="1"/>
              </a:ext>
            </a:extLst>
          </p:cNvPr>
          <p:cNvSpPr txBox="1">
            <a:spLocks/>
          </p:cNvSpPr>
          <p:nvPr/>
        </p:nvSpPr>
        <p:spPr>
          <a:xfrm>
            <a:off x="359644" y="11460585"/>
            <a:ext cx="7126016" cy="2631603"/>
          </a:xfrm>
          <a:prstGeom prst="rect">
            <a:avLst/>
          </a:prstGeom>
        </p:spPr>
        <p:txBody>
          <a:bodyPr/>
          <a:lstStyle>
            <a:lvl1pPr marL="640043" indent="-640043" algn="l" defTabSz="2560174"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130" indent="-640043" algn="l" defTabSz="2560174"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217" indent="-640043" algn="l" defTabSz="2560174"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304"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39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47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0565"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065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073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a:lstStyle>
          <a:p>
            <a:pPr marL="0" indent="0">
              <a:buNone/>
            </a:pPr>
            <a:endParaRPr lang="en-US" sz="2400" dirty="0"/>
          </a:p>
        </p:txBody>
      </p:sp>
      <p:sp>
        <p:nvSpPr>
          <p:cNvPr id="58" name="Content Placeholder 5">
            <a:extLst>
              <a:ext uri="{FF2B5EF4-FFF2-40B4-BE49-F238E27FC236}">
                <a16:creationId xmlns:a16="http://schemas.microsoft.com/office/drawing/2014/main" id="{443C4070-3247-104E-AE65-9437E151DF65}"/>
              </a:ext>
            </a:extLst>
          </p:cNvPr>
          <p:cNvSpPr txBox="1">
            <a:spLocks/>
          </p:cNvSpPr>
          <p:nvPr/>
        </p:nvSpPr>
        <p:spPr>
          <a:xfrm>
            <a:off x="220353" y="16667460"/>
            <a:ext cx="7126016" cy="1234173"/>
          </a:xfrm>
          <a:prstGeom prst="rect">
            <a:avLst/>
          </a:prstGeom>
        </p:spPr>
        <p:txBody>
          <a:bodyPr/>
          <a:lstStyle>
            <a:lvl1pPr marL="640043" indent="-640043" algn="l" defTabSz="2560174"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130" indent="-640043" algn="l" defTabSz="2560174"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217" indent="-640043" algn="l" defTabSz="2560174"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304"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39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47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0565"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065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073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a:lstStyle>
          <a:p>
            <a:pPr marL="0" indent="0">
              <a:buNone/>
            </a:pPr>
            <a:r>
              <a:rPr lang="en-US" sz="2400" b="0" i="0" u="none" strike="noStrike" dirty="0">
                <a:solidFill>
                  <a:srgbClr val="49595E"/>
                </a:solidFill>
                <a:effectLst/>
              </a:rPr>
              <a:t>Collect information from clinics and create educational material for healthcare providers and their patients.</a:t>
            </a:r>
            <a:endParaRPr lang="en-US" sz="2400" dirty="0">
              <a:solidFill>
                <a:srgbClr val="002044"/>
              </a:solidFill>
            </a:endParaRPr>
          </a:p>
        </p:txBody>
      </p:sp>
      <p:sp>
        <p:nvSpPr>
          <p:cNvPr id="59" name="Content Placeholder 5">
            <a:extLst>
              <a:ext uri="{FF2B5EF4-FFF2-40B4-BE49-F238E27FC236}">
                <a16:creationId xmlns:a16="http://schemas.microsoft.com/office/drawing/2014/main" id="{7A53356F-92E8-E241-AB14-A1EB16C4ECFD}"/>
              </a:ext>
            </a:extLst>
          </p:cNvPr>
          <p:cNvSpPr txBox="1">
            <a:spLocks/>
          </p:cNvSpPr>
          <p:nvPr/>
        </p:nvSpPr>
        <p:spPr>
          <a:xfrm>
            <a:off x="20163316" y="5572653"/>
            <a:ext cx="7126016" cy="3763833"/>
          </a:xfrm>
          <a:prstGeom prst="rect">
            <a:avLst/>
          </a:prstGeom>
        </p:spPr>
        <p:txBody>
          <a:bodyPr/>
          <a:lstStyle>
            <a:lvl1pPr marL="640043" indent="-640043" algn="l" defTabSz="2560174"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130" indent="-640043" algn="l" defTabSz="2560174"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217" indent="-640043" algn="l" defTabSz="2560174"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304"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39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47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0565"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065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073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a:lstStyle>
          <a:p>
            <a:pPr marL="571500" indent="-571500">
              <a:buFont typeface="Wingdings" pitchFamily="2" charset="2"/>
              <a:buChar char="v"/>
            </a:pPr>
            <a:r>
              <a:rPr lang="en-US" sz="2400" b="0" i="0" u="none" strike="noStrike" dirty="0">
                <a:solidFill>
                  <a:srgbClr val="49595E"/>
                </a:solidFill>
                <a:effectLst/>
              </a:rPr>
              <a:t>Create and develop infographic educational material, regarding both children and adults, for healthcare providers at CF clinics.  </a:t>
            </a:r>
            <a:endParaRPr lang="en-US" sz="2400" dirty="0">
              <a:solidFill>
                <a:srgbClr val="002044"/>
              </a:solidFill>
            </a:endParaRPr>
          </a:p>
          <a:p>
            <a:pPr marL="571500" indent="-571500">
              <a:buFont typeface="Wingdings" pitchFamily="2" charset="2"/>
              <a:buChar char="v"/>
            </a:pPr>
            <a:r>
              <a:rPr lang="en-US" sz="2400" b="0" i="0" u="none" strike="noStrike" dirty="0">
                <a:solidFill>
                  <a:srgbClr val="49595E"/>
                </a:solidFill>
                <a:effectLst/>
              </a:rPr>
              <a:t>Educational material to include “red flags” for related health concerns during patient assessments.</a:t>
            </a:r>
            <a:endParaRPr lang="en-US" sz="2400" dirty="0">
              <a:solidFill>
                <a:srgbClr val="002044"/>
              </a:solidFill>
            </a:endParaRPr>
          </a:p>
        </p:txBody>
      </p:sp>
      <p:sp>
        <p:nvSpPr>
          <p:cNvPr id="61" name="Content Placeholder 5">
            <a:extLst>
              <a:ext uri="{FF2B5EF4-FFF2-40B4-BE49-F238E27FC236}">
                <a16:creationId xmlns:a16="http://schemas.microsoft.com/office/drawing/2014/main" id="{229C0398-64AA-B94F-ACEA-909E6CA36618}"/>
              </a:ext>
            </a:extLst>
          </p:cNvPr>
          <p:cNvSpPr txBox="1">
            <a:spLocks/>
          </p:cNvSpPr>
          <p:nvPr/>
        </p:nvSpPr>
        <p:spPr>
          <a:xfrm>
            <a:off x="20095585" y="9727223"/>
            <a:ext cx="7126016" cy="1733362"/>
          </a:xfrm>
          <a:prstGeom prst="rect">
            <a:avLst/>
          </a:prstGeom>
        </p:spPr>
        <p:txBody>
          <a:bodyPr/>
          <a:lstStyle>
            <a:lvl1pPr marL="640043" indent="-640043" algn="l" defTabSz="2560174"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130" indent="-640043" algn="l" defTabSz="2560174"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217" indent="-640043" algn="l" defTabSz="2560174"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304"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39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47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0565"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065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073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a:lstStyle>
          <a:p>
            <a:pPr marL="571500" indent="-571500">
              <a:buFont typeface="Wingdings" pitchFamily="2" charset="2"/>
              <a:buChar char="v"/>
            </a:pPr>
            <a:r>
              <a:rPr lang="en-US" sz="1800" kern="1800" dirty="0">
                <a:solidFill>
                  <a:srgbClr val="505050"/>
                </a:solidFill>
                <a:effectLst/>
                <a:latin typeface="Calibri" panose="020F0502020204030204" pitchFamily="34" charset="0"/>
                <a:ea typeface="Times New Roman" panose="02020603050405020304" pitchFamily="18" charset="0"/>
              </a:rPr>
              <a:t>Bailey J, </a:t>
            </a:r>
            <a:r>
              <a:rPr lang="en-US" sz="1800" kern="1800" dirty="0" err="1">
                <a:solidFill>
                  <a:srgbClr val="505050"/>
                </a:solidFill>
                <a:effectLst/>
                <a:latin typeface="Calibri" panose="020F0502020204030204" pitchFamily="34" charset="0"/>
                <a:ea typeface="Times New Roman" panose="02020603050405020304" pitchFamily="18" charset="0"/>
              </a:rPr>
              <a:t>Rozga</a:t>
            </a:r>
            <a:r>
              <a:rPr lang="en-US" sz="1800" kern="1800" dirty="0">
                <a:solidFill>
                  <a:srgbClr val="505050"/>
                </a:solidFill>
                <a:effectLst/>
                <a:latin typeface="Calibri" panose="020F0502020204030204" pitchFamily="34" charset="0"/>
                <a:ea typeface="Times New Roman" panose="02020603050405020304" pitchFamily="18" charset="0"/>
              </a:rPr>
              <a:t> M, McDonald CM, Bowser EK, Farnham K, </a:t>
            </a:r>
            <a:r>
              <a:rPr lang="en-US" sz="1800" kern="1800" dirty="0" err="1">
                <a:solidFill>
                  <a:srgbClr val="505050"/>
                </a:solidFill>
                <a:effectLst/>
                <a:latin typeface="Calibri" panose="020F0502020204030204" pitchFamily="34" charset="0"/>
                <a:ea typeface="Times New Roman" panose="02020603050405020304" pitchFamily="18" charset="0"/>
              </a:rPr>
              <a:t>Mangus</a:t>
            </a:r>
            <a:r>
              <a:rPr lang="en-US" sz="1800" kern="1800" dirty="0">
                <a:solidFill>
                  <a:srgbClr val="505050"/>
                </a:solidFill>
                <a:effectLst/>
                <a:latin typeface="Calibri" panose="020F0502020204030204" pitchFamily="34" charset="0"/>
                <a:ea typeface="Times New Roman" panose="02020603050405020304" pitchFamily="18" charset="0"/>
              </a:rPr>
              <a:t> M, </a:t>
            </a:r>
            <a:r>
              <a:rPr lang="en-US" sz="1800" kern="1800" dirty="0" err="1">
                <a:solidFill>
                  <a:srgbClr val="505050"/>
                </a:solidFill>
                <a:effectLst/>
                <a:latin typeface="Calibri" panose="020F0502020204030204" pitchFamily="34" charset="0"/>
                <a:ea typeface="Times New Roman" panose="02020603050405020304" pitchFamily="18" charset="0"/>
              </a:rPr>
              <a:t>Padula</a:t>
            </a:r>
            <a:r>
              <a:rPr lang="en-US" sz="1800" kern="1800" dirty="0">
                <a:solidFill>
                  <a:srgbClr val="505050"/>
                </a:solidFill>
                <a:effectLst/>
                <a:latin typeface="Calibri" panose="020F0502020204030204" pitchFamily="34" charset="0"/>
                <a:ea typeface="Times New Roman" panose="02020603050405020304" pitchFamily="18" charset="0"/>
              </a:rPr>
              <a:t> L, </a:t>
            </a:r>
            <a:r>
              <a:rPr lang="en-US" sz="1800" kern="1800" dirty="0" err="1">
                <a:solidFill>
                  <a:srgbClr val="505050"/>
                </a:solidFill>
                <a:effectLst/>
                <a:latin typeface="Calibri" panose="020F0502020204030204" pitchFamily="34" charset="0"/>
                <a:ea typeface="Times New Roman" panose="02020603050405020304" pitchFamily="18" charset="0"/>
              </a:rPr>
              <a:t>Porco</a:t>
            </a:r>
            <a:r>
              <a:rPr lang="en-US" sz="1800" kern="1800" dirty="0">
                <a:solidFill>
                  <a:srgbClr val="505050"/>
                </a:solidFill>
                <a:effectLst/>
                <a:latin typeface="Calibri" panose="020F0502020204030204" pitchFamily="34" charset="0"/>
                <a:ea typeface="Times New Roman" panose="02020603050405020304" pitchFamily="18" charset="0"/>
              </a:rPr>
              <a:t> K, Alvarez JA. Effect of CFTR Modulators on Anthropometric Parameters in Individuals with Cystic Fibrosis: An Evidence Analysis Center Systematic Review. Journal of the Academy of Nutrition and Dietetics. 2021;121:7:1364-1378.e2. DOI: </a:t>
            </a:r>
            <a:r>
              <a:rPr lang="en-US" sz="1800" u="sng" dirty="0">
                <a:solidFill>
                  <a:srgbClr val="0C7DBB"/>
                </a:solidFill>
                <a:effectLst/>
                <a:latin typeface="Arial" panose="020B0604020202020204" pitchFamily="34" charset="0"/>
                <a:ea typeface="Calibri" panose="020F0502020204030204" pitchFamily="34" charset="0"/>
                <a:cs typeface="Times New Roman" panose="02020603050405020304" pitchFamily="18" charset="0"/>
                <a:hlinkClick r:id="rId4" tooltip="Persistent link using digital object identifier"/>
              </a:rPr>
              <a:t>https://doi.org/10.1016/j.jand.2020.03.014</a:t>
            </a:r>
            <a:endParaRPr lang="en-US" sz="1800" u="sng" dirty="0">
              <a:solidFill>
                <a:srgbClr val="0C7DBB"/>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Bass R, Brownell JN, Stallings VA. The Impact of Highly Effective CFTR Modulators on Growth and Nutrition Status. Nutrients. 2021;13(9). DOI: </a:t>
            </a:r>
            <a:r>
              <a:rPr lang="en-US" sz="1800" u="sng" dirty="0">
                <a:solidFill>
                  <a:srgbClr val="2F4A8B"/>
                </a:solidFill>
                <a:effectLst/>
                <a:latin typeface="Arial" panose="020B0604020202020204" pitchFamily="34" charset="0"/>
                <a:ea typeface="Calibri" panose="020F0502020204030204" pitchFamily="34" charset="0"/>
                <a:cs typeface="Times New Roman" panose="02020603050405020304" pitchFamily="18" charset="0"/>
                <a:hlinkClick r:id="rId5"/>
              </a:rPr>
              <a:t>10.3390/nu13092907</a:t>
            </a:r>
            <a:r>
              <a:rPr lang="en-US" sz="1800" u="sng" dirty="0">
                <a:solidFill>
                  <a:srgbClr val="2F4A8B"/>
                </a:solidFill>
                <a:effectLst/>
                <a:latin typeface="Arial" panose="020B0604020202020204" pitchFamily="34" charset="0"/>
                <a:ea typeface="Calibri" panose="020F0502020204030204" pitchFamily="34" charset="0"/>
              </a:rPr>
              <a:t>.</a:t>
            </a:r>
            <a:endParaRPr lang="en-US" sz="1800" kern="1800" dirty="0">
              <a:solidFill>
                <a:srgbClr val="505050"/>
              </a:solidFill>
              <a:effectLst/>
              <a:latin typeface="Calibri" panose="020F0502020204030204" pitchFamily="34" charset="0"/>
              <a:ea typeface="Times New Roman" panose="02020603050405020304" pitchFamily="18" charset="0"/>
            </a:endParaRPr>
          </a:p>
          <a:p>
            <a:pPr marL="571500" indent="-571500">
              <a:buFont typeface="Wingdings" pitchFamily="2" charset="2"/>
              <a:buChar char="v"/>
            </a:pPr>
            <a:r>
              <a:rPr lang="en-US" sz="1800" kern="1800" dirty="0">
                <a:solidFill>
                  <a:srgbClr val="505050"/>
                </a:solidFill>
                <a:effectLst/>
                <a:latin typeface="Calibri" panose="020F0502020204030204" pitchFamily="34" charset="0"/>
                <a:ea typeface="Times New Roman" panose="02020603050405020304" pitchFamily="18" charset="0"/>
              </a:rPr>
              <a:t>Cystic Fibrosis Foundation. CFTR Modulator Therapies. </a:t>
            </a:r>
            <a:r>
              <a:rPr lang="en-US" sz="1800" u="sng" kern="18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6"/>
              </a:rPr>
              <a:t>https://www.cff.org/managing-cf/cftr-modulator-therapies</a:t>
            </a:r>
            <a:endParaRPr lang="en-US" sz="1800" u="sng" kern="1800" dirty="0">
              <a:solidFill>
                <a:srgbClr val="0000FF"/>
              </a:solidFill>
              <a:latin typeface="Calibri" panose="020F0502020204030204" pitchFamily="34" charset="0"/>
              <a:ea typeface="Times New Roman" panose="02020603050405020304" pitchFamily="18" charset="0"/>
              <a:cs typeface="Calibri" panose="020F0502020204030204" pitchFamily="34" charset="0"/>
            </a:endParaRPr>
          </a:p>
          <a:p>
            <a:pPr marL="571500" indent="-571500">
              <a:buFont typeface="Wingdings" pitchFamily="2" charset="2"/>
              <a:buChar char="v"/>
            </a:pPr>
            <a:r>
              <a:rPr lang="en-US" sz="1800" b="0" i="0" u="none" strike="noStrike" dirty="0">
                <a:solidFill>
                  <a:srgbClr val="000000"/>
                </a:solidFill>
                <a:effectLst/>
                <a:latin typeface="YADv34a3O3g 0"/>
              </a:rPr>
              <a:t>Habib ARR, </a:t>
            </a:r>
            <a:r>
              <a:rPr lang="en-US" sz="1800" b="0" i="0" u="none" strike="noStrike" dirty="0" err="1">
                <a:solidFill>
                  <a:srgbClr val="000000"/>
                </a:solidFill>
                <a:effectLst/>
                <a:latin typeface="YADv34a3O3g 0"/>
              </a:rPr>
              <a:t>Kaajbafzadeh</a:t>
            </a:r>
            <a:r>
              <a:rPr lang="en-US" sz="1800" b="0" i="0" u="none" strike="noStrike" dirty="0">
                <a:solidFill>
                  <a:srgbClr val="000000"/>
                </a:solidFill>
                <a:effectLst/>
                <a:latin typeface="YADv34a3O3g 0"/>
              </a:rPr>
              <a:t> M, Desai S, Yang CL, </a:t>
            </a:r>
            <a:r>
              <a:rPr lang="en-US" sz="1800" b="0" i="0" u="none" strike="noStrike" dirty="0" err="1">
                <a:solidFill>
                  <a:srgbClr val="000000"/>
                </a:solidFill>
                <a:effectLst/>
                <a:latin typeface="YADv34a3O3g 0"/>
              </a:rPr>
              <a:t>Skolnik</a:t>
            </a:r>
            <a:r>
              <a:rPr lang="en-US" sz="1800" b="0" i="0" u="none" strike="noStrike" dirty="0">
                <a:solidFill>
                  <a:srgbClr val="000000"/>
                </a:solidFill>
                <a:effectLst/>
                <a:latin typeface="YADv34a3O3g 0"/>
              </a:rPr>
              <a:t> K, </a:t>
            </a:r>
            <a:r>
              <a:rPr lang="en-US" sz="1800" b="0" i="0" u="none" strike="noStrike" dirty="0" err="1">
                <a:solidFill>
                  <a:srgbClr val="000000"/>
                </a:solidFill>
                <a:effectLst/>
                <a:latin typeface="YADv34a3O3g 0"/>
              </a:rPr>
              <a:t>Quon</a:t>
            </a:r>
            <a:r>
              <a:rPr lang="en-US" sz="1800" b="0" i="0" u="none" strike="noStrike" dirty="0">
                <a:solidFill>
                  <a:srgbClr val="000000"/>
                </a:solidFill>
                <a:effectLst/>
                <a:latin typeface="YADv34a3O3g 0"/>
              </a:rPr>
              <a:t> BS. A Systematic Review of the Clinical Efficacy and Safety of CFTR Modulators in Cystic Fibrosis. Scientific Reports. </a:t>
            </a:r>
            <a:r>
              <a:rPr lang="en-US" sz="1800" dirty="0">
                <a:solidFill>
                  <a:srgbClr val="000000"/>
                </a:solidFill>
                <a:latin typeface="YADv34a3O3g 0"/>
              </a:rPr>
              <a:t>  </a:t>
            </a:r>
            <a:r>
              <a:rPr lang="en-US" sz="1800" b="0" i="0" u="none" strike="noStrike" dirty="0">
                <a:solidFill>
                  <a:srgbClr val="000000"/>
                </a:solidFill>
                <a:effectLst/>
                <a:latin typeface="YADv34a3O3g 0"/>
              </a:rPr>
              <a:t>2019;9:7234. DOI: https://doi.org/10.1038/s41598-019-43652-2</a:t>
            </a:r>
            <a:endParaRPr lang="en-US" sz="1800" dirty="0">
              <a:solidFill>
                <a:srgbClr val="000000"/>
              </a:solidFill>
              <a:effectLst/>
              <a:latin typeface="YADv34a3O3g 0"/>
            </a:endParaRPr>
          </a:p>
          <a:p>
            <a:pPr marL="571500" indent="-571500">
              <a:buFont typeface="Wingdings" pitchFamily="2" charset="2"/>
              <a:buChar char="v"/>
            </a:pPr>
            <a:r>
              <a:rPr lang="en-US" sz="1800" b="0" i="0" u="none" strike="noStrike" dirty="0" err="1">
                <a:solidFill>
                  <a:srgbClr val="000000"/>
                </a:solidFill>
                <a:effectLst/>
              </a:rPr>
              <a:t>Ratjen</a:t>
            </a:r>
            <a:r>
              <a:rPr lang="en-US" sz="1800" b="0" i="0" u="none" strike="noStrike" dirty="0">
                <a:solidFill>
                  <a:srgbClr val="000000"/>
                </a:solidFill>
                <a:effectLst/>
              </a:rPr>
              <a:t> F, Tullis E. Chapter 44 - Cystic Fibrosis. Clinical Respiratory Medicine. 2012;4:568-579. DOI: </a:t>
            </a:r>
            <a:r>
              <a:rPr lang="en-US" sz="1800" b="0" i="0" u="none" strike="noStrike" dirty="0">
                <a:solidFill>
                  <a:srgbClr val="000000"/>
                </a:solidFill>
                <a:effectLst/>
                <a:hlinkClick r:id="rId7"/>
              </a:rPr>
              <a:t>https://doi.org/10.1016/B978-1-4557-0792-8.00044-</a:t>
            </a:r>
            <a:r>
              <a:rPr lang="en-US" sz="800" b="0" i="0" u="none" strike="noStrike" dirty="0">
                <a:solidFill>
                  <a:srgbClr val="000000"/>
                </a:solidFill>
                <a:effectLst/>
                <a:hlinkClick r:id="rId7"/>
              </a:rPr>
              <a:t>1</a:t>
            </a:r>
            <a:endParaRPr lang="en-US" sz="800" b="0" i="0" u="none" strike="noStrike" dirty="0">
              <a:solidFill>
                <a:srgbClr val="000000"/>
              </a:solidFill>
              <a:effectLst/>
            </a:endParaRPr>
          </a:p>
          <a:p>
            <a:pPr marL="571500" indent="-571500">
              <a:buFont typeface="Wingdings" pitchFamily="2" charset="2"/>
              <a:buChar char="v"/>
            </a:pPr>
            <a:r>
              <a:rPr lang="en-US" sz="1800" dirty="0">
                <a:solidFill>
                  <a:srgbClr val="002044"/>
                </a:solidFill>
                <a:effectLst/>
                <a:ea typeface="Calibri" panose="020F0502020204030204" pitchFamily="34" charset="0"/>
              </a:rPr>
              <a:t>Sharpe JM, Sala MA. </a:t>
            </a:r>
            <a:r>
              <a:rPr lang="en-US" sz="1800" dirty="0" err="1">
                <a:solidFill>
                  <a:srgbClr val="002044"/>
                </a:solidFill>
                <a:effectLst/>
                <a:ea typeface="Calibri" panose="020F0502020204030204" pitchFamily="34" charset="0"/>
              </a:rPr>
              <a:t>Nutriton</a:t>
            </a:r>
            <a:r>
              <a:rPr lang="en-US" sz="1800" dirty="0">
                <a:solidFill>
                  <a:srgbClr val="002044"/>
                </a:solidFill>
                <a:effectLst/>
                <a:ea typeface="Calibri" panose="020F0502020204030204" pitchFamily="34" charset="0"/>
              </a:rPr>
              <a:t> Management in adults with cystic fibrosis. Nutrition in Clinical Practice. 2022; DOI:</a:t>
            </a:r>
            <a:r>
              <a:rPr lang="en-US" sz="1800" u="sng" dirty="0">
                <a:solidFill>
                  <a:srgbClr val="0000FF"/>
                </a:solidFill>
                <a:effectLst/>
                <a:ea typeface="Calibri" panose="020F0502020204030204" pitchFamily="34" charset="0"/>
              </a:rPr>
              <a:t> </a:t>
            </a:r>
            <a:r>
              <a:rPr lang="en-US" sz="1800" u="sng" dirty="0">
                <a:solidFill>
                  <a:srgbClr val="0000FF"/>
                </a:solidFill>
                <a:effectLst/>
                <a:ea typeface="Calibri" panose="020F0502020204030204" pitchFamily="34" charset="0"/>
                <a:cs typeface="Times New Roman" panose="02020603050405020304" pitchFamily="18" charset="0"/>
                <a:hlinkClick r:id="rId8"/>
              </a:rPr>
              <a:t>https://doi.org/10.1002/ncp.10842</a:t>
            </a:r>
            <a:endParaRPr lang="en-US" sz="1800" u="sng" kern="1800" dirty="0">
              <a:solidFill>
                <a:srgbClr val="0000FF"/>
              </a:solidFill>
              <a:effectLst/>
              <a:ea typeface="Times New Roman" panose="02020603050405020304" pitchFamily="18" charset="0"/>
              <a:cs typeface="Calibri" panose="020F0502020204030204" pitchFamily="34" charset="0"/>
            </a:endParaRPr>
          </a:p>
          <a:p>
            <a:pPr marL="571500" indent="-571500">
              <a:buFont typeface="Wingdings" pitchFamily="2" charset="2"/>
              <a:buChar char="v"/>
            </a:pPr>
            <a:endParaRPr lang="en-US" sz="2400" dirty="0"/>
          </a:p>
        </p:txBody>
      </p:sp>
      <p:sp>
        <p:nvSpPr>
          <p:cNvPr id="63" name="Content Placeholder 5">
            <a:extLst>
              <a:ext uri="{FF2B5EF4-FFF2-40B4-BE49-F238E27FC236}">
                <a16:creationId xmlns:a16="http://schemas.microsoft.com/office/drawing/2014/main" id="{38496264-487B-DA4D-98D9-5E31131FBD9C}"/>
              </a:ext>
            </a:extLst>
          </p:cNvPr>
          <p:cNvSpPr txBox="1">
            <a:spLocks/>
          </p:cNvSpPr>
          <p:nvPr/>
        </p:nvSpPr>
        <p:spPr>
          <a:xfrm>
            <a:off x="20163316" y="18110675"/>
            <a:ext cx="7126016" cy="854451"/>
          </a:xfrm>
          <a:prstGeom prst="rect">
            <a:avLst/>
          </a:prstGeom>
        </p:spPr>
        <p:txBody>
          <a:bodyPr/>
          <a:lstStyle>
            <a:lvl1pPr marL="640043" indent="-640043" algn="l" defTabSz="2560174"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130" indent="-640043" algn="l" defTabSz="2560174"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217" indent="-640043" algn="l" defTabSz="2560174"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304"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39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47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0565"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065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073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a:lstStyle>
          <a:p>
            <a:pPr marL="0" indent="0">
              <a:buNone/>
            </a:pPr>
            <a:r>
              <a:rPr lang="en-US" sz="1400" dirty="0">
                <a:solidFill>
                  <a:srgbClr val="002044"/>
                </a:solidFill>
              </a:rPr>
              <a:t>Author AI – nothing to disclose</a:t>
            </a:r>
          </a:p>
        </p:txBody>
      </p:sp>
      <p:sp>
        <p:nvSpPr>
          <p:cNvPr id="24" name="Content Placeholder 5">
            <a:extLst>
              <a:ext uri="{FF2B5EF4-FFF2-40B4-BE49-F238E27FC236}">
                <a16:creationId xmlns:a16="http://schemas.microsoft.com/office/drawing/2014/main" id="{A007AC1C-3CEC-47FA-AAE1-3CBBE2855661}"/>
              </a:ext>
            </a:extLst>
          </p:cNvPr>
          <p:cNvSpPr txBox="1">
            <a:spLocks/>
          </p:cNvSpPr>
          <p:nvPr/>
        </p:nvSpPr>
        <p:spPr>
          <a:xfrm>
            <a:off x="7645617" y="5572653"/>
            <a:ext cx="4734564" cy="8110984"/>
          </a:xfrm>
          <a:prstGeom prst="rect">
            <a:avLst/>
          </a:prstGeom>
        </p:spPr>
        <p:txBody>
          <a:bodyPr/>
          <a:lstStyle>
            <a:lvl1pPr marL="640043" indent="-640043" algn="l" defTabSz="2560174" rtl="0" eaLnBrk="1" latinLnBrk="0" hangingPunct="1">
              <a:lnSpc>
                <a:spcPct val="90000"/>
              </a:lnSpc>
              <a:spcBef>
                <a:spcPts val="2800"/>
              </a:spcBef>
              <a:buFont typeface="Arial" panose="020B0604020202020204" pitchFamily="34" charset="0"/>
              <a:buChar char="•"/>
              <a:defRPr sz="7840" kern="1200">
                <a:solidFill>
                  <a:schemeClr val="tx1"/>
                </a:solidFill>
                <a:latin typeface="+mn-lt"/>
                <a:ea typeface="+mn-ea"/>
                <a:cs typeface="+mn-cs"/>
              </a:defRPr>
            </a:lvl1pPr>
            <a:lvl2pPr marL="1920130" indent="-640043" algn="l" defTabSz="2560174" rtl="0" eaLnBrk="1" latinLnBrk="0" hangingPunct="1">
              <a:lnSpc>
                <a:spcPct val="90000"/>
              </a:lnSpc>
              <a:spcBef>
                <a:spcPts val="1400"/>
              </a:spcBef>
              <a:buFont typeface="Arial" panose="020B0604020202020204" pitchFamily="34" charset="0"/>
              <a:buChar char="•"/>
              <a:defRPr sz="6720" kern="1200">
                <a:solidFill>
                  <a:schemeClr val="tx1"/>
                </a:solidFill>
                <a:latin typeface="+mn-lt"/>
                <a:ea typeface="+mn-ea"/>
                <a:cs typeface="+mn-cs"/>
              </a:defRPr>
            </a:lvl2pPr>
            <a:lvl3pPr marL="3200217" indent="-640043" algn="l" defTabSz="2560174" rtl="0" eaLnBrk="1" latinLnBrk="0" hangingPunct="1">
              <a:lnSpc>
                <a:spcPct val="90000"/>
              </a:lnSpc>
              <a:spcBef>
                <a:spcPts val="1400"/>
              </a:spcBef>
              <a:buFont typeface="Arial" panose="020B0604020202020204" pitchFamily="34" charset="0"/>
              <a:buChar char="•"/>
              <a:defRPr sz="5600" kern="1200">
                <a:solidFill>
                  <a:schemeClr val="tx1"/>
                </a:solidFill>
                <a:latin typeface="+mn-lt"/>
                <a:ea typeface="+mn-ea"/>
                <a:cs typeface="+mn-cs"/>
              </a:defRPr>
            </a:lvl3pPr>
            <a:lvl4pPr marL="4480304"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4pPr>
            <a:lvl5pPr marL="576039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5pPr>
            <a:lvl6pPr marL="704047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6pPr>
            <a:lvl7pPr marL="8320565"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7pPr>
            <a:lvl8pPr marL="9600651"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8pPr>
            <a:lvl9pPr marL="10880738" indent="-640043" algn="l" defTabSz="2560174" rtl="0" eaLnBrk="1" latinLnBrk="0" hangingPunct="1">
              <a:lnSpc>
                <a:spcPct val="90000"/>
              </a:lnSpc>
              <a:spcBef>
                <a:spcPts val="1400"/>
              </a:spcBef>
              <a:buFont typeface="Arial" panose="020B0604020202020204" pitchFamily="34" charset="0"/>
              <a:buChar char="•"/>
              <a:defRPr sz="5040" kern="1200">
                <a:solidFill>
                  <a:schemeClr val="tx1"/>
                </a:solidFill>
                <a:latin typeface="+mn-lt"/>
                <a:ea typeface="+mn-ea"/>
                <a:cs typeface="+mn-cs"/>
              </a:defRPr>
            </a:lvl9pPr>
          </a:lstStyle>
          <a:p>
            <a:pPr marL="0" indent="0">
              <a:buNone/>
            </a:pPr>
            <a:r>
              <a:rPr lang="en-US" sz="2400" dirty="0">
                <a:solidFill>
                  <a:srgbClr val="002044"/>
                </a:solidFill>
              </a:rPr>
              <a:t>Design: Literature Reviews</a:t>
            </a:r>
          </a:p>
          <a:p>
            <a:pPr marL="0" indent="0">
              <a:buNone/>
            </a:pPr>
            <a:r>
              <a:rPr lang="en-US" sz="2400" dirty="0">
                <a:solidFill>
                  <a:srgbClr val="002044"/>
                </a:solidFill>
              </a:rPr>
              <a:t>Population: CF providers from other PPCs</a:t>
            </a:r>
          </a:p>
          <a:p>
            <a:pPr marL="0" indent="0">
              <a:buNone/>
            </a:pPr>
            <a:r>
              <a:rPr lang="en-US" sz="2400" dirty="0">
                <a:solidFill>
                  <a:srgbClr val="002044"/>
                </a:solidFill>
              </a:rPr>
              <a:t>Data Collection: Survey</a:t>
            </a:r>
          </a:p>
          <a:p>
            <a:pPr marL="0" indent="0">
              <a:buNone/>
            </a:pPr>
            <a:r>
              <a:rPr lang="en-US" sz="2400" dirty="0">
                <a:solidFill>
                  <a:srgbClr val="002044"/>
                </a:solidFill>
              </a:rPr>
              <a:t>Statistical Analysis: Descriptive Statistics</a:t>
            </a:r>
          </a:p>
          <a:p>
            <a:pPr marL="0" indent="0">
              <a:buNone/>
            </a:pPr>
            <a:endParaRPr lang="en-US" sz="2400" dirty="0">
              <a:solidFill>
                <a:srgbClr val="002044"/>
              </a:solidFill>
            </a:endParaRPr>
          </a:p>
          <a:p>
            <a:pPr marL="0" indent="0" rtl="0">
              <a:spcBef>
                <a:spcPts val="0"/>
              </a:spcBef>
              <a:spcAft>
                <a:spcPts val="0"/>
              </a:spcAft>
              <a:buNone/>
            </a:pPr>
            <a:r>
              <a:rPr lang="en-US" sz="2400" b="0" i="0" u="none" strike="noStrike" dirty="0">
                <a:solidFill>
                  <a:srgbClr val="49595E"/>
                </a:solidFill>
                <a:effectLst/>
              </a:rPr>
              <a:t>A survey was created and developed on Qualtrics to identify and assess the needs of patients attending CF clinics. The survey will be completed by the healthcare providers at various clinics across the U.S.  </a:t>
            </a:r>
          </a:p>
          <a:p>
            <a:pPr marL="0" indent="0" rtl="0">
              <a:spcBef>
                <a:spcPts val="0"/>
              </a:spcBef>
              <a:spcAft>
                <a:spcPts val="0"/>
              </a:spcAft>
              <a:buNone/>
            </a:pPr>
            <a:endParaRPr lang="en-US" sz="2400" b="0" dirty="0">
              <a:effectLst/>
            </a:endParaRPr>
          </a:p>
          <a:p>
            <a:pPr marL="0" indent="0" rtl="0">
              <a:spcBef>
                <a:spcPts val="0"/>
              </a:spcBef>
              <a:spcAft>
                <a:spcPts val="0"/>
              </a:spcAft>
              <a:buNone/>
            </a:pPr>
            <a:r>
              <a:rPr lang="en-US" sz="2400" b="0" i="0" u="none" strike="noStrike" dirty="0">
                <a:solidFill>
                  <a:srgbClr val="49595E"/>
                </a:solidFill>
                <a:effectLst/>
              </a:rPr>
              <a:t>The survey will also gather data to assess the effectiveness of CFTR Modulators and Nutritional Status.</a:t>
            </a:r>
            <a:endParaRPr lang="en-US" sz="2400" b="0" dirty="0">
              <a:effectLst/>
            </a:endParaRPr>
          </a:p>
          <a:p>
            <a:br>
              <a:rPr lang="en-US" sz="800" dirty="0"/>
            </a:br>
            <a:r>
              <a:rPr lang="en-US" sz="2400" dirty="0"/>
              <a:t>  </a:t>
            </a:r>
          </a:p>
        </p:txBody>
      </p:sp>
      <p:pic>
        <p:nvPicPr>
          <p:cNvPr id="4" name="Picture 3">
            <a:extLst>
              <a:ext uri="{FF2B5EF4-FFF2-40B4-BE49-F238E27FC236}">
                <a16:creationId xmlns:a16="http://schemas.microsoft.com/office/drawing/2014/main" id="{56A6CEAB-6703-47B4-9645-3AE9C4C5E5D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507390" y="16529551"/>
            <a:ext cx="5619543" cy="2276161"/>
          </a:xfrm>
          <a:prstGeom prst="rect">
            <a:avLst/>
          </a:prstGeom>
        </p:spPr>
      </p:pic>
      <p:pic>
        <p:nvPicPr>
          <p:cNvPr id="14" name="Picture 13">
            <a:extLst>
              <a:ext uri="{FF2B5EF4-FFF2-40B4-BE49-F238E27FC236}">
                <a16:creationId xmlns:a16="http://schemas.microsoft.com/office/drawing/2014/main" id="{F681E7D5-7237-45D4-806E-3623A4C39FFE}"/>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3111309" y="5572653"/>
            <a:ext cx="6498844" cy="3542550"/>
          </a:xfrm>
          <a:prstGeom prst="rect">
            <a:avLst/>
          </a:prstGeom>
        </p:spPr>
      </p:pic>
      <p:pic>
        <p:nvPicPr>
          <p:cNvPr id="16" name="Picture 15">
            <a:extLst>
              <a:ext uri="{FF2B5EF4-FFF2-40B4-BE49-F238E27FC236}">
                <a16:creationId xmlns:a16="http://schemas.microsoft.com/office/drawing/2014/main" id="{5A603A8B-8A46-4289-AA34-11C9F28B12A0}"/>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9049406" y="12868023"/>
            <a:ext cx="2293955" cy="3403053"/>
          </a:xfrm>
          <a:prstGeom prst="rect">
            <a:avLst/>
          </a:prstGeom>
        </p:spPr>
      </p:pic>
      <p:pic>
        <p:nvPicPr>
          <p:cNvPr id="21" name="Picture 20">
            <a:extLst>
              <a:ext uri="{FF2B5EF4-FFF2-40B4-BE49-F238E27FC236}">
                <a16:creationId xmlns:a16="http://schemas.microsoft.com/office/drawing/2014/main" id="{94568CD8-C33C-49B3-9F1A-8BF1EB169B33}"/>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3126932" y="9195883"/>
            <a:ext cx="6483221" cy="2276161"/>
          </a:xfrm>
          <a:prstGeom prst="rect">
            <a:avLst/>
          </a:prstGeom>
        </p:spPr>
      </p:pic>
      <p:pic>
        <p:nvPicPr>
          <p:cNvPr id="18" name="Picture 17">
            <a:extLst>
              <a:ext uri="{FF2B5EF4-FFF2-40B4-BE49-F238E27FC236}">
                <a16:creationId xmlns:a16="http://schemas.microsoft.com/office/drawing/2014/main" id="{C3635363-8832-446E-A334-C6CBC18E9A8A}"/>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3092113" y="11093723"/>
            <a:ext cx="6537235" cy="1936600"/>
          </a:xfrm>
          <a:prstGeom prst="rect">
            <a:avLst/>
          </a:prstGeom>
        </p:spPr>
      </p:pic>
      <p:pic>
        <p:nvPicPr>
          <p:cNvPr id="12" name="Picture 11">
            <a:extLst>
              <a:ext uri="{FF2B5EF4-FFF2-40B4-BE49-F238E27FC236}">
                <a16:creationId xmlns:a16="http://schemas.microsoft.com/office/drawing/2014/main" id="{4D9E3C4C-73B2-4207-A10B-33C2B199CD48}"/>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3126932" y="12609550"/>
            <a:ext cx="4147663" cy="3920001"/>
          </a:xfrm>
          <a:prstGeom prst="rect">
            <a:avLst/>
          </a:prstGeom>
        </p:spPr>
      </p:pic>
      <p:pic>
        <p:nvPicPr>
          <p:cNvPr id="15" name="Picture 14">
            <a:extLst>
              <a:ext uri="{FF2B5EF4-FFF2-40B4-BE49-F238E27FC236}">
                <a16:creationId xmlns:a16="http://schemas.microsoft.com/office/drawing/2014/main" id="{C4B71B50-4305-46B4-B729-62AD57333266}"/>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15638720" y="14421854"/>
            <a:ext cx="4147663" cy="4491212"/>
          </a:xfrm>
          <a:prstGeom prst="rect">
            <a:avLst/>
          </a:prstGeom>
        </p:spPr>
      </p:pic>
    </p:spTree>
    <p:extLst>
      <p:ext uri="{BB962C8B-B14F-4D97-AF65-F5344CB8AC3E}">
        <p14:creationId xmlns:p14="http://schemas.microsoft.com/office/powerpoint/2010/main" val="1509797680"/>
      </p:ext>
    </p:extLst>
  </p:cSld>
  <p:clrMapOvr>
    <a:masterClrMapping/>
  </p:clrMapOvr>
</p:sld>
</file>

<file path=ppt/theme/theme1.xml><?xml version="1.0" encoding="utf-8"?>
<a:theme xmlns:a="http://schemas.openxmlformats.org/drawingml/2006/main" name="1_Office Theme">
  <a:themeElements>
    <a:clrScheme name="University of Arizona">
      <a:dk1>
        <a:srgbClr val="49595E"/>
      </a:dk1>
      <a:lt1>
        <a:srgbClr val="FFFFFF"/>
      </a:lt1>
      <a:dk2>
        <a:srgbClr val="000000"/>
      </a:dk2>
      <a:lt2>
        <a:srgbClr val="FFFFFF"/>
      </a:lt2>
      <a:accent1>
        <a:srgbClr val="0C234B"/>
      </a:accent1>
      <a:accent2>
        <a:srgbClr val="8B0015"/>
      </a:accent2>
      <a:accent3>
        <a:srgbClr val="1E5288"/>
      </a:accent3>
      <a:accent4>
        <a:srgbClr val="378DBD"/>
      </a:accent4>
      <a:accent5>
        <a:srgbClr val="9EABAE"/>
      </a:accent5>
      <a:accent6>
        <a:srgbClr val="70B865"/>
      </a:accent6>
      <a:hlink>
        <a:srgbClr val="EF4056"/>
      </a:hlink>
      <a:folHlink>
        <a:srgbClr val="81D3E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23713</TotalTime>
  <Words>625</Words>
  <Application>Microsoft Macintosh PowerPoint</Application>
  <PresentationFormat>Custom</PresentationFormat>
  <Paragraphs>34</Paragraphs>
  <Slides>1</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Narrow</vt:lpstr>
      <vt:lpstr>Calibri</vt:lpstr>
      <vt:lpstr>Times New Roman</vt:lpstr>
      <vt:lpstr>Verdana</vt:lpstr>
      <vt:lpstr>Wingdings</vt:lpstr>
      <vt:lpstr>YADv34a3O3g 0</vt:lpstr>
      <vt:lpstr>1_Office Theme</vt:lpstr>
      <vt:lpstr>PowerPoint Presentation</vt:lpstr>
    </vt:vector>
  </TitlesOfParts>
  <Company>The University of Arizona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 Benjamin</dc:creator>
  <cp:lastModifiedBy>Rascon, Lisa - (lrascon)</cp:lastModifiedBy>
  <cp:revision>60</cp:revision>
  <dcterms:created xsi:type="dcterms:W3CDTF">2018-08-27T16:32:07Z</dcterms:created>
  <dcterms:modified xsi:type="dcterms:W3CDTF">2022-06-27T23:23:10Z</dcterms:modified>
</cp:coreProperties>
</file>