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sldIdLst>
    <p:sldId id="462" r:id="rId2"/>
    <p:sldId id="468" r:id="rId3"/>
    <p:sldId id="506" r:id="rId4"/>
    <p:sldId id="471" r:id="rId5"/>
    <p:sldId id="472" r:id="rId6"/>
    <p:sldId id="473" r:id="rId7"/>
    <p:sldId id="475" r:id="rId8"/>
    <p:sldId id="488" r:id="rId9"/>
    <p:sldId id="476" r:id="rId10"/>
    <p:sldId id="482" r:id="rId11"/>
    <p:sldId id="479" r:id="rId12"/>
    <p:sldId id="480" r:id="rId13"/>
    <p:sldId id="491" r:id="rId14"/>
    <p:sldId id="499" r:id="rId15"/>
    <p:sldId id="500" r:id="rId16"/>
    <p:sldId id="501" r:id="rId17"/>
    <p:sldId id="502" r:id="rId18"/>
    <p:sldId id="503" r:id="rId19"/>
    <p:sldId id="504" r:id="rId20"/>
    <p:sldId id="505" r:id="rId21"/>
    <p:sldId id="498" r:id="rId22"/>
    <p:sldId id="497" r:id="rId23"/>
    <p:sldId id="493" r:id="rId24"/>
    <p:sldId id="494" r:id="rId25"/>
    <p:sldId id="495" r:id="rId26"/>
    <p:sldId id="507" r:id="rId27"/>
    <p:sldId id="496" r:id="rId28"/>
    <p:sldId id="486" r:id="rId29"/>
  </p:sldIdLst>
  <p:sldSz cx="9144000" cy="5143500" type="screen16x9"/>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4572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311">
          <p15:clr>
            <a:srgbClr val="A4A3A4"/>
          </p15:clr>
        </p15:guide>
        <p15:guide id="2" pos="2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868D"/>
    <a:srgbClr val="BE0B34"/>
    <a:srgbClr val="AB0520"/>
    <a:srgbClr val="0C234B"/>
    <a:srgbClr val="333333"/>
    <a:srgbClr val="C8D9D8"/>
    <a:srgbClr val="83B1E3"/>
    <a:srgbClr val="0686EF"/>
    <a:srgbClr val="FAD7AA"/>
    <a:srgbClr val="8BBE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72" autoAdjust="0"/>
    <p:restoredTop sz="77701" autoAdjust="0"/>
  </p:normalViewPr>
  <p:slideViewPr>
    <p:cSldViewPr snapToGrid="0">
      <p:cViewPr varScale="1">
        <p:scale>
          <a:sx n="114" d="100"/>
          <a:sy n="114" d="100"/>
        </p:scale>
        <p:origin x="952" y="168"/>
      </p:cViewPr>
      <p:guideLst>
        <p:guide orient="horz" pos="311"/>
        <p:guide pos="220"/>
      </p:guideLst>
    </p:cSldViewPr>
  </p:slideViewPr>
  <p:outlineViewPr>
    <p:cViewPr>
      <p:scale>
        <a:sx n="33" d="100"/>
        <a:sy n="33" d="100"/>
      </p:scale>
      <p:origin x="0" y="-1623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Users\amandaromaine\Desktop\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mandaromaine\Desktop\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solidFill>
                  <a:sysClr val="windowText" lastClr="000000"/>
                </a:solidFill>
              </a:rPr>
              <a:t>Pre-test</a:t>
            </a:r>
            <a:r>
              <a:rPr lang="en-US" baseline="0">
                <a:solidFill>
                  <a:sysClr val="windowText" lastClr="000000"/>
                </a:solidFill>
              </a:rPr>
              <a:t> and Post-test Results</a:t>
            </a:r>
            <a:endParaRPr lang="en-US">
              <a:solidFill>
                <a:sysClr val="windowText" lastClr="00000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Sheet1!$B$15</c:f>
              <c:strCache>
                <c:ptCount val="1"/>
                <c:pt idx="0">
                  <c:v>Pre-test</c:v>
                </c:pt>
              </c:strCache>
            </c:strRef>
          </c:tx>
          <c:spPr>
            <a:solidFill>
              <a:schemeClr val="accent2"/>
            </a:solidFill>
            <a:ln>
              <a:noFill/>
            </a:ln>
            <a:effectLst/>
          </c:spPr>
          <c:invertIfNegative val="0"/>
          <c:cat>
            <c:strRef>
              <c:f>Sheet1!$A$16:$A$18</c:f>
              <c:strCache>
                <c:ptCount val="3"/>
                <c:pt idx="0">
                  <c:v>Question 1 (Type of Music)</c:v>
                </c:pt>
                <c:pt idx="1">
                  <c:v>Question 2 (Timing of Music)</c:v>
                </c:pt>
                <c:pt idx="2">
                  <c:v>Question 3 (Method of Delivery)</c:v>
                </c:pt>
              </c:strCache>
            </c:strRef>
          </c:cat>
          <c:val>
            <c:numRef>
              <c:f>Sheet1!$B$16:$B$18</c:f>
              <c:numCache>
                <c:formatCode>General</c:formatCode>
                <c:ptCount val="3"/>
                <c:pt idx="0">
                  <c:v>5</c:v>
                </c:pt>
                <c:pt idx="1">
                  <c:v>7</c:v>
                </c:pt>
                <c:pt idx="2">
                  <c:v>5</c:v>
                </c:pt>
              </c:numCache>
            </c:numRef>
          </c:val>
          <c:extLst>
            <c:ext xmlns:c16="http://schemas.microsoft.com/office/drawing/2014/chart" uri="{C3380CC4-5D6E-409C-BE32-E72D297353CC}">
              <c16:uniqueId val="{00000000-F4FC-9643-A3C8-EAEAE25FDAF7}"/>
            </c:ext>
          </c:extLst>
        </c:ser>
        <c:ser>
          <c:idx val="1"/>
          <c:order val="1"/>
          <c:tx>
            <c:strRef>
              <c:f>Sheet1!$C$15</c:f>
              <c:strCache>
                <c:ptCount val="1"/>
                <c:pt idx="0">
                  <c:v>Post-test</c:v>
                </c:pt>
              </c:strCache>
            </c:strRef>
          </c:tx>
          <c:spPr>
            <a:solidFill>
              <a:srgbClr val="FF0000"/>
            </a:solidFill>
            <a:ln>
              <a:noFill/>
            </a:ln>
            <a:effectLst/>
          </c:spPr>
          <c:invertIfNegative val="0"/>
          <c:cat>
            <c:strRef>
              <c:f>Sheet1!$A$16:$A$18</c:f>
              <c:strCache>
                <c:ptCount val="3"/>
                <c:pt idx="0">
                  <c:v>Question 1 (Type of Music)</c:v>
                </c:pt>
                <c:pt idx="1">
                  <c:v>Question 2 (Timing of Music)</c:v>
                </c:pt>
                <c:pt idx="2">
                  <c:v>Question 3 (Method of Delivery)</c:v>
                </c:pt>
              </c:strCache>
            </c:strRef>
          </c:cat>
          <c:val>
            <c:numRef>
              <c:f>Sheet1!$C$16:$C$18</c:f>
              <c:numCache>
                <c:formatCode>General</c:formatCode>
                <c:ptCount val="3"/>
                <c:pt idx="0">
                  <c:v>8</c:v>
                </c:pt>
                <c:pt idx="1">
                  <c:v>8</c:v>
                </c:pt>
                <c:pt idx="2">
                  <c:v>8</c:v>
                </c:pt>
              </c:numCache>
            </c:numRef>
          </c:val>
          <c:extLst>
            <c:ext xmlns:c16="http://schemas.microsoft.com/office/drawing/2014/chart" uri="{C3380CC4-5D6E-409C-BE32-E72D297353CC}">
              <c16:uniqueId val="{00000001-F4FC-9643-A3C8-EAEAE25FDAF7}"/>
            </c:ext>
          </c:extLst>
        </c:ser>
        <c:dLbls>
          <c:showLegendKey val="0"/>
          <c:showVal val="0"/>
          <c:showCatName val="0"/>
          <c:showSerName val="0"/>
          <c:showPercent val="0"/>
          <c:showBubbleSize val="0"/>
        </c:dLbls>
        <c:gapWidth val="219"/>
        <c:overlap val="-27"/>
        <c:axId val="67293727"/>
        <c:axId val="66271871"/>
      </c:barChart>
      <c:catAx>
        <c:axId val="67293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6271871"/>
        <c:crosses val="autoZero"/>
        <c:auto val="1"/>
        <c:lblAlgn val="ctr"/>
        <c:lblOffset val="100"/>
        <c:noMultiLvlLbl val="0"/>
      </c:catAx>
      <c:valAx>
        <c:axId val="6627187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solidFill>
                      <a:sysClr val="windowText" lastClr="000000"/>
                    </a:solidFill>
                  </a:rPr>
                  <a:t>Number</a:t>
                </a:r>
                <a:r>
                  <a:rPr lang="en-US" baseline="0">
                    <a:solidFill>
                      <a:sysClr val="windowText" lastClr="000000"/>
                    </a:solidFill>
                  </a:rPr>
                  <a:t> of Correct Answers</a:t>
                </a:r>
                <a:endParaRPr lang="en-US">
                  <a:solidFill>
                    <a:sysClr val="windowText" lastClr="000000"/>
                  </a:solidFill>
                </a:endParaRPr>
              </a:p>
            </c:rich>
          </c:tx>
          <c:layout>
            <c:manualLayout>
              <c:xMode val="edge"/>
              <c:yMode val="edge"/>
              <c:x val="1.6666666666666666E-2"/>
              <c:y val="0.2034642023913677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293727"/>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200" b="0" i="0" u="none" strike="noStrike" baseline="0">
                <a:solidFill>
                  <a:sysClr val="windowText" lastClr="000000"/>
                </a:solidFill>
                <a:effectLst/>
              </a:rPr>
              <a:t>Average Confidence Level with Using Music Listening with Adolescent Patients During Painful Procedures Without Child Life</a:t>
            </a:r>
            <a:endParaRPr lang="en-US" sz="1200">
              <a:solidFill>
                <a:sysClr val="windowText" lastClr="00000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Sheet1!$U$25</c:f>
              <c:strCache>
                <c:ptCount val="1"/>
                <c:pt idx="0">
                  <c:v>Avg. Confidence</c:v>
                </c:pt>
              </c:strCache>
            </c:strRef>
          </c:tx>
          <c:spPr>
            <a:solidFill>
              <a:schemeClr val="accent2"/>
            </a:solidFill>
            <a:ln>
              <a:noFill/>
            </a:ln>
            <a:effectLst/>
          </c:spPr>
          <c:invertIfNegative val="0"/>
          <c:cat>
            <c:strRef>
              <c:f>Sheet1!$V$24:$W$24</c:f>
              <c:strCache>
                <c:ptCount val="2"/>
                <c:pt idx="0">
                  <c:v>Pre-test</c:v>
                </c:pt>
                <c:pt idx="1">
                  <c:v>Post-test</c:v>
                </c:pt>
              </c:strCache>
            </c:strRef>
          </c:cat>
          <c:val>
            <c:numRef>
              <c:f>Sheet1!$V$25:$W$25</c:f>
              <c:numCache>
                <c:formatCode>General</c:formatCode>
                <c:ptCount val="2"/>
                <c:pt idx="0">
                  <c:v>2.125</c:v>
                </c:pt>
                <c:pt idx="1">
                  <c:v>3.25</c:v>
                </c:pt>
              </c:numCache>
            </c:numRef>
          </c:val>
          <c:extLst>
            <c:ext xmlns:c16="http://schemas.microsoft.com/office/drawing/2014/chart" uri="{C3380CC4-5D6E-409C-BE32-E72D297353CC}">
              <c16:uniqueId val="{00000000-908D-6449-9B1B-8DA87316DFEE}"/>
            </c:ext>
          </c:extLst>
        </c:ser>
        <c:dLbls>
          <c:showLegendKey val="0"/>
          <c:showVal val="0"/>
          <c:showCatName val="0"/>
          <c:showSerName val="0"/>
          <c:showPercent val="0"/>
          <c:showBubbleSize val="0"/>
        </c:dLbls>
        <c:gapWidth val="219"/>
        <c:overlap val="-27"/>
        <c:axId val="74145967"/>
        <c:axId val="74147615"/>
      </c:barChart>
      <c:catAx>
        <c:axId val="74145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74147615"/>
        <c:crosses val="autoZero"/>
        <c:auto val="1"/>
        <c:lblAlgn val="ctr"/>
        <c:lblOffset val="100"/>
        <c:noMultiLvlLbl val="0"/>
      </c:catAx>
      <c:valAx>
        <c:axId val="741476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741459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3684C-F081-544B-8C90-A5795DCABDF2}" type="datetimeFigureOut">
              <a:rPr lang="en-US" smtClean="0"/>
              <a:t>6/27/22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41DD33-2A06-9443-920E-9A8794B89243}" type="slidenum">
              <a:rPr lang="en-US" smtClean="0"/>
              <a:t>‹#›</a:t>
            </a:fld>
            <a:endParaRPr lang="en-US"/>
          </a:p>
        </p:txBody>
      </p:sp>
    </p:spTree>
    <p:extLst>
      <p:ext uri="{BB962C8B-B14F-4D97-AF65-F5344CB8AC3E}">
        <p14:creationId xmlns:p14="http://schemas.microsoft.com/office/powerpoint/2010/main" val="1145024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41DD33-2A06-9443-920E-9A8794B89243}" type="slidenum">
              <a:rPr lang="en-US" smtClean="0"/>
              <a:t>1</a:t>
            </a:fld>
            <a:endParaRPr lang="en-US"/>
          </a:p>
        </p:txBody>
      </p:sp>
    </p:spTree>
    <p:extLst>
      <p:ext uri="{BB962C8B-B14F-4D97-AF65-F5344CB8AC3E}">
        <p14:creationId xmlns:p14="http://schemas.microsoft.com/office/powerpoint/2010/main" val="1760182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participation was voluntary and willingness or refusal to participate had no effect on employment status.</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10</a:t>
            </a:fld>
            <a:endParaRPr lang="en-US"/>
          </a:p>
        </p:txBody>
      </p:sp>
    </p:spTree>
    <p:extLst>
      <p:ext uri="{BB962C8B-B14F-4D97-AF65-F5344CB8AC3E}">
        <p14:creationId xmlns:p14="http://schemas.microsoft.com/office/powerpoint/2010/main" val="2880866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11</a:t>
            </a:fld>
            <a:endParaRPr lang="en-US"/>
          </a:p>
        </p:txBody>
      </p:sp>
    </p:spTree>
    <p:extLst>
      <p:ext uri="{BB962C8B-B14F-4D97-AF65-F5344CB8AC3E}">
        <p14:creationId xmlns:p14="http://schemas.microsoft.com/office/powerpoint/2010/main" val="1125138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13</a:t>
            </a:fld>
            <a:endParaRPr lang="en-US"/>
          </a:p>
        </p:txBody>
      </p:sp>
    </p:spTree>
    <p:extLst>
      <p:ext uri="{BB962C8B-B14F-4D97-AF65-F5344CB8AC3E}">
        <p14:creationId xmlns:p14="http://schemas.microsoft.com/office/powerpoint/2010/main" val="2957952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education was open to all registered nurses in the clinic who attended the staff meeting. </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14</a:t>
            </a:fld>
            <a:endParaRPr lang="en-US"/>
          </a:p>
        </p:txBody>
      </p:sp>
    </p:spTree>
    <p:extLst>
      <p:ext uri="{BB962C8B-B14F-4D97-AF65-F5344CB8AC3E}">
        <p14:creationId xmlns:p14="http://schemas.microsoft.com/office/powerpoint/2010/main" val="3573629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 comparison of the pre-test and post-test answers can be seen here. The first question asked about the type of music that should be used, the second question asked about when the music should be started and stopped in relation to the procedure, and the third question discussed the method of delivery for the music (i.e., headphones or a speaker). </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15</a:t>
            </a:fld>
            <a:endParaRPr lang="en-US"/>
          </a:p>
        </p:txBody>
      </p:sp>
    </p:spTree>
    <p:extLst>
      <p:ext uri="{BB962C8B-B14F-4D97-AF65-F5344CB8AC3E}">
        <p14:creationId xmlns:p14="http://schemas.microsoft.com/office/powerpoint/2010/main" val="581671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This figure demonstrates the paired answers for participants on the pre-test and post-test.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Likert scale</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17</a:t>
            </a:fld>
            <a:endParaRPr lang="en-US"/>
          </a:p>
        </p:txBody>
      </p:sp>
    </p:spTree>
    <p:extLst>
      <p:ext uri="{BB962C8B-B14F-4D97-AF65-F5344CB8AC3E}">
        <p14:creationId xmlns:p14="http://schemas.microsoft.com/office/powerpoint/2010/main" val="1138098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When the PI distributed the project evaluation surveys, several participants indicated that they had used music listening with their patients but did not have time to fill out a procedure form each time. </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19</a:t>
            </a:fld>
            <a:endParaRPr lang="en-US"/>
          </a:p>
        </p:txBody>
      </p:sp>
    </p:spTree>
    <p:extLst>
      <p:ext uri="{BB962C8B-B14F-4D97-AF65-F5344CB8AC3E}">
        <p14:creationId xmlns:p14="http://schemas.microsoft.com/office/powerpoint/2010/main" val="2031215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21</a:t>
            </a:fld>
            <a:endParaRPr lang="en-US"/>
          </a:p>
        </p:txBody>
      </p:sp>
    </p:spTree>
    <p:extLst>
      <p:ext uri="{BB962C8B-B14F-4D97-AF65-F5344CB8AC3E}">
        <p14:creationId xmlns:p14="http://schemas.microsoft.com/office/powerpoint/2010/main" val="2718984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Staffing changes related to the COVID-19 pandemic may have had an impact on the nursing staff’s willingness and motivation to incorporate another task into their schedule. </a:t>
            </a:r>
          </a:p>
          <a:p>
            <a:r>
              <a:rPr lang="en-US" dirty="0"/>
              <a:t>Although not statistically significant, confidence levels did increase following the education intervention, and this could have been a result of the participants’ increased knowledge on the subject or a result of acquiescence bias. </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23</a:t>
            </a:fld>
            <a:endParaRPr lang="en-US"/>
          </a:p>
        </p:txBody>
      </p:sp>
    </p:spTree>
    <p:extLst>
      <p:ext uri="{BB962C8B-B14F-4D97-AF65-F5344CB8AC3E}">
        <p14:creationId xmlns:p14="http://schemas.microsoft.com/office/powerpoint/2010/main" val="3387821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While improved staffing is not always feasible, there could be a flyer placed in each room explaining music listening to families and encouraging them to bring their device and headphones to use at their next appointment. This would take some of the pressure off the nursing staff and allow patients and families to be more directly involved in their care.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Perhaps this type of education could be provided in the orientation process for new nurses or in the packet for patients that are new to the clinic.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fact that people who have Child Life readily available had difficulty implementing this intervention means that we need to think carefully about how to implement this in a way that does not impose a burden on the nursing staff.</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25</a:t>
            </a:fld>
            <a:endParaRPr lang="en-US"/>
          </a:p>
        </p:txBody>
      </p:sp>
    </p:spTree>
    <p:extLst>
      <p:ext uri="{BB962C8B-B14F-4D97-AF65-F5344CB8AC3E}">
        <p14:creationId xmlns:p14="http://schemas.microsoft.com/office/powerpoint/2010/main" val="2055268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As much as I would have liked to implement my project in the pulmonology clinic, my project was implemented in the pediatric oncology clinic due to the current COVID-19 restrictions and the inability to perform treatments in the clinic on a regular basis.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However, little research has been done in assessing nurse perception of music listening interventions and the impact of evidence-based education on nursing knowledge of music listening, so this is something that I wanted to look at for my DNP project.</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2</a:t>
            </a:fld>
            <a:endParaRPr lang="en-US"/>
          </a:p>
        </p:txBody>
      </p:sp>
    </p:spTree>
    <p:extLst>
      <p:ext uri="{BB962C8B-B14F-4D97-AF65-F5344CB8AC3E}">
        <p14:creationId xmlns:p14="http://schemas.microsoft.com/office/powerpoint/2010/main" val="1230733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3</a:t>
            </a:fld>
            <a:endParaRPr lang="en-US"/>
          </a:p>
        </p:txBody>
      </p:sp>
    </p:spTree>
    <p:extLst>
      <p:ext uri="{BB962C8B-B14F-4D97-AF65-F5344CB8AC3E}">
        <p14:creationId xmlns:p14="http://schemas.microsoft.com/office/powerpoint/2010/main" val="2858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Although music listening and music therapy are used on a regular basis in the clinic when Child Life is available, there is no distraction intervention used during painful procedures that can be implemented by nursing staff alone. </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4</a:t>
            </a:fld>
            <a:endParaRPr lang="en-US"/>
          </a:p>
        </p:txBody>
      </p:sp>
    </p:spTree>
    <p:extLst>
      <p:ext uri="{BB962C8B-B14F-4D97-AF65-F5344CB8AC3E}">
        <p14:creationId xmlns:p14="http://schemas.microsoft.com/office/powerpoint/2010/main" val="3242173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5</a:t>
            </a:fld>
            <a:endParaRPr lang="en-US"/>
          </a:p>
        </p:txBody>
      </p:sp>
    </p:spTree>
    <p:extLst>
      <p:ext uri="{BB962C8B-B14F-4D97-AF65-F5344CB8AC3E}">
        <p14:creationId xmlns:p14="http://schemas.microsoft.com/office/powerpoint/2010/main" val="3676202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6</a:t>
            </a:fld>
            <a:endParaRPr lang="en-US"/>
          </a:p>
        </p:txBody>
      </p:sp>
    </p:spTree>
    <p:extLst>
      <p:ext uri="{BB962C8B-B14F-4D97-AF65-F5344CB8AC3E}">
        <p14:creationId xmlns:p14="http://schemas.microsoft.com/office/powerpoint/2010/main" val="1725828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Compassion satisfaction, or the fulfillment derived from helping others, is thought to protect against secondary traumatic stress and burnout (Sullivan et al., 2019). </a:t>
            </a:r>
          </a:p>
          <a:p>
            <a:endParaRPr lang="en-US" dirty="0"/>
          </a:p>
          <a:p>
            <a:r>
              <a:rPr lang="en-US" dirty="0"/>
              <a:t>28 articles in total were included.</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7</a:t>
            </a:fld>
            <a:endParaRPr lang="en-US"/>
          </a:p>
        </p:txBody>
      </p:sp>
    </p:spTree>
    <p:extLst>
      <p:ext uri="{BB962C8B-B14F-4D97-AF65-F5344CB8AC3E}">
        <p14:creationId xmlns:p14="http://schemas.microsoft.com/office/powerpoint/2010/main" val="3286756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Strengths</a:t>
            </a:r>
          </a:p>
          <a:p>
            <a:r>
              <a:rPr lang="en-US" dirty="0"/>
              <a:t>Due to the low risk and relatively low cost of implementation, researchers are often able to include larger numbers of participants in trials using music listening. This can give us greater confidence in the reality of the effects detected.</a:t>
            </a:r>
          </a:p>
          <a:p>
            <a:endParaRPr lang="en-US" dirty="0"/>
          </a:p>
          <a:p>
            <a:r>
              <a:rPr lang="en-US" dirty="0"/>
              <a:t>Weaknesses</a:t>
            </a:r>
          </a:p>
          <a:p>
            <a:r>
              <a:rPr lang="en-US" dirty="0"/>
              <a:t>Of course, it is difficult to conduct double-blind trials using music interventions. One study (</a:t>
            </a:r>
            <a:r>
              <a:rPr lang="en-US" dirty="0" err="1"/>
              <a:t>Franzoi</a:t>
            </a:r>
            <a:r>
              <a:rPr lang="en-US" dirty="0"/>
              <a:t> et al., 2016) used music in both the experimental and control group and only incorporated the music after the painful procedure was completed. However, it may still be obvious to the participants that they were not part of the true experimental group, as music was not playing during the procedure.</a:t>
            </a:r>
          </a:p>
          <a:p>
            <a:endParaRPr lang="en-US" dirty="0"/>
          </a:p>
          <a:p>
            <a:r>
              <a:rPr lang="en-US" dirty="0"/>
              <a:t>Gaps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Although it has been established that pediatric pain is a serious problem, there are still many gaps in the understanding of pediatric pain, including its assessment and management. More research is needed in the area of non-pharmacological pain interventions and the social, psychological, and cognitive factors associated with pain symptoms in pediatric patients (Chambers, 2018).</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8</a:t>
            </a:fld>
            <a:endParaRPr lang="en-US"/>
          </a:p>
        </p:txBody>
      </p:sp>
    </p:spTree>
    <p:extLst>
      <p:ext uri="{BB962C8B-B14F-4D97-AF65-F5344CB8AC3E}">
        <p14:creationId xmlns:p14="http://schemas.microsoft.com/office/powerpoint/2010/main" val="337120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Participation is voluntary and employment will not be impacted by willingness or refusal to participate.</a:t>
            </a:r>
          </a:p>
          <a:p>
            <a:endParaRPr lang="en-US" dirty="0"/>
          </a:p>
        </p:txBody>
      </p:sp>
      <p:sp>
        <p:nvSpPr>
          <p:cNvPr id="4" name="Slide Number Placeholder 3"/>
          <p:cNvSpPr>
            <a:spLocks noGrp="1"/>
          </p:cNvSpPr>
          <p:nvPr>
            <p:ph type="sldNum" sz="quarter" idx="5"/>
          </p:nvPr>
        </p:nvSpPr>
        <p:spPr/>
        <p:txBody>
          <a:bodyPr/>
          <a:lstStyle/>
          <a:p>
            <a:fld id="{F541DD33-2A06-9443-920E-9A8794B89243}" type="slidenum">
              <a:rPr lang="en-US" smtClean="0"/>
              <a:t>9</a:t>
            </a:fld>
            <a:endParaRPr lang="en-US"/>
          </a:p>
        </p:txBody>
      </p:sp>
    </p:spTree>
    <p:extLst>
      <p:ext uri="{BB962C8B-B14F-4D97-AF65-F5344CB8AC3E}">
        <p14:creationId xmlns:p14="http://schemas.microsoft.com/office/powerpoint/2010/main" val="41896062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53206"/>
            <a:ext cx="7772400" cy="1101725"/>
          </a:xfrm>
        </p:spPr>
        <p:txBody>
          <a:bodyPr/>
          <a:lstStyle>
            <a:lvl1pPr>
              <a:defRPr baseline="0"/>
            </a:lvl1pPr>
          </a:lstStyle>
          <a:p>
            <a:r>
              <a:rPr lang="en-US" dirty="0"/>
              <a:t>SAMPLE TITLE</a:t>
            </a:r>
          </a:p>
        </p:txBody>
      </p:sp>
      <p:sp>
        <p:nvSpPr>
          <p:cNvPr id="3" name="Subtitle 2"/>
          <p:cNvSpPr>
            <a:spLocks noGrp="1"/>
          </p:cNvSpPr>
          <p:nvPr>
            <p:ph type="subTitle" idx="1" hasCustomPrompt="1"/>
          </p:nvPr>
        </p:nvSpPr>
        <p:spPr>
          <a:xfrm>
            <a:off x="1371600" y="2431336"/>
            <a:ext cx="6400800" cy="828662"/>
          </a:xfrm>
        </p:spPr>
        <p:txBody>
          <a:bodyPr/>
          <a:lstStyle>
            <a:lvl1pPr marL="0" indent="0" algn="ctr">
              <a:buNone/>
              <a:defRPr sz="20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Sample text or subtitle</a:t>
            </a:r>
          </a:p>
        </p:txBody>
      </p:sp>
      <p:pic>
        <p:nvPicPr>
          <p:cNvPr id="7" name="Picture 6" descr="triangles_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67199" y="998277"/>
            <a:ext cx="606552" cy="82296"/>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64682" y="3974876"/>
            <a:ext cx="3014636" cy="557431"/>
          </a:xfrm>
          <a:prstGeom prst="rect">
            <a:avLst/>
          </a:prstGeom>
        </p:spPr>
      </p:pic>
    </p:spTree>
    <p:extLst>
      <p:ext uri="{BB962C8B-B14F-4D97-AF65-F5344CB8AC3E}">
        <p14:creationId xmlns:p14="http://schemas.microsoft.com/office/powerpoint/2010/main" val="40906361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ed Slide">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3131D21-4A4F-034C-896A-AD009F94F6BB}" type="slidenum">
              <a:rPr lang="en-US" smtClean="0"/>
              <a:t>‹#›</a:t>
            </a:fld>
            <a:endParaRPr lang="en-US"/>
          </a:p>
        </p:txBody>
      </p:sp>
      <p:sp>
        <p:nvSpPr>
          <p:cNvPr id="10"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13" name="Text Placeholder 2"/>
          <p:cNvSpPr>
            <a:spLocks noGrp="1"/>
          </p:cNvSpPr>
          <p:nvPr>
            <p:ph idx="1"/>
          </p:nvPr>
        </p:nvSpPr>
        <p:spPr>
          <a:xfrm>
            <a:off x="765443" y="1713986"/>
            <a:ext cx="3599264" cy="2971732"/>
          </a:xfrm>
          <a:prstGeom prst="rect">
            <a:avLst/>
          </a:prstGeom>
        </p:spPr>
        <p:txBody>
          <a:bodyPr vert="horz" lIns="91440" tIns="45720" rIns="91440" bIns="45720" rtlCol="0">
            <a:normAutofit/>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
          <p:cNvSpPr>
            <a:spLocks noGrp="1"/>
          </p:cNvSpPr>
          <p:nvPr>
            <p:ph idx="13"/>
          </p:nvPr>
        </p:nvSpPr>
        <p:spPr>
          <a:xfrm>
            <a:off x="4723271" y="1713986"/>
            <a:ext cx="3599264" cy="2971732"/>
          </a:xfrm>
          <a:prstGeom prst="rect">
            <a:avLst/>
          </a:prstGeom>
        </p:spPr>
        <p:txBody>
          <a:bodyPr vert="horz" lIns="91440" tIns="45720" rIns="91440" bIns="45720" rtlCol="0">
            <a:normAutofit/>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8216821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agraph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5" name="Text Box 3"/>
          <p:cNvSpPr txBox="1">
            <a:spLocks noGrp="1" noChangeArrowheads="1"/>
          </p:cNvSpPr>
          <p:nvPr>
            <p:ph type="sldNum" sz="quarter" idx="10"/>
          </p:nvPr>
        </p:nvSpPr>
        <p:spPr>
          <a:ln/>
        </p:spPr>
        <p:txBody>
          <a:bodyPr/>
          <a:lstStyle>
            <a:lvl1pPr>
              <a:defRPr/>
            </a:lvl1pPr>
          </a:lstStyle>
          <a:p>
            <a:pPr>
              <a:defRPr/>
            </a:pPr>
            <a:fld id="{58B17539-672D-2847-B799-9A2A8D95C747}" type="slidenum">
              <a:rPr lang="en-US"/>
              <a:pPr>
                <a:defRPr/>
              </a:pPr>
              <a:t>‹#›</a:t>
            </a:fld>
            <a:endParaRPr lang="en-US"/>
          </a:p>
        </p:txBody>
      </p:sp>
      <p:sp>
        <p:nvSpPr>
          <p:cNvPr id="12" name="Text Placeholder 2"/>
          <p:cNvSpPr>
            <a:spLocks noGrp="1"/>
          </p:cNvSpPr>
          <p:nvPr>
            <p:ph idx="1" hasCustomPrompt="1"/>
          </p:nvPr>
        </p:nvSpPr>
        <p:spPr>
          <a:xfrm>
            <a:off x="950387" y="2157897"/>
            <a:ext cx="3845859" cy="1418046"/>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400" b="0" i="0"/>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14" name="Text Placeholder 2"/>
          <p:cNvSpPr>
            <a:spLocks noGrp="1"/>
          </p:cNvSpPr>
          <p:nvPr>
            <p:ph idx="11" hasCustomPrompt="1"/>
          </p:nvPr>
        </p:nvSpPr>
        <p:spPr>
          <a:xfrm>
            <a:off x="930172" y="1817064"/>
            <a:ext cx="3845859" cy="353163"/>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800" b="0" i="0">
                <a:solidFill>
                  <a:srgbClr val="AB0520"/>
                </a:solidFill>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PARAGRAPH TITLE</a:t>
            </a:r>
          </a:p>
        </p:txBody>
      </p:sp>
    </p:spTree>
    <p:extLst>
      <p:ext uri="{BB962C8B-B14F-4D97-AF65-F5344CB8AC3E}">
        <p14:creationId xmlns:p14="http://schemas.microsoft.com/office/powerpoint/2010/main" val="138943631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Paragraph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23131D21-4A4F-034C-896A-AD009F94F6BB}" type="slidenum">
              <a:rPr lang="en-US" smtClean="0"/>
              <a:t>‹#›</a:t>
            </a:fld>
            <a:endParaRPr lang="en-US"/>
          </a:p>
        </p:txBody>
      </p:sp>
      <p:sp>
        <p:nvSpPr>
          <p:cNvPr id="9"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12" name="Text Placeholder 2"/>
          <p:cNvSpPr>
            <a:spLocks noGrp="1"/>
          </p:cNvSpPr>
          <p:nvPr>
            <p:ph idx="1" hasCustomPrompt="1"/>
          </p:nvPr>
        </p:nvSpPr>
        <p:spPr>
          <a:xfrm>
            <a:off x="987377" y="1664663"/>
            <a:ext cx="3377331" cy="2929562"/>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15" name="Text Placeholder 2"/>
          <p:cNvSpPr>
            <a:spLocks noGrp="1"/>
          </p:cNvSpPr>
          <p:nvPr>
            <p:ph idx="13" hasCustomPrompt="1"/>
          </p:nvPr>
        </p:nvSpPr>
        <p:spPr>
          <a:xfrm>
            <a:off x="4772589" y="1664663"/>
            <a:ext cx="3377331" cy="2929562"/>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Tree>
    <p:extLst>
      <p:ext uri="{BB962C8B-B14F-4D97-AF65-F5344CB8AC3E}">
        <p14:creationId xmlns:p14="http://schemas.microsoft.com/office/powerpoint/2010/main" val="29492931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5" name="Text Box 3"/>
          <p:cNvSpPr txBox="1">
            <a:spLocks noGrp="1" noChangeArrowheads="1"/>
          </p:cNvSpPr>
          <p:nvPr>
            <p:ph type="sldNum" sz="quarter" idx="10"/>
          </p:nvPr>
        </p:nvSpPr>
        <p:spPr>
          <a:ln/>
        </p:spPr>
        <p:txBody>
          <a:bodyPr/>
          <a:lstStyle>
            <a:lvl1pPr>
              <a:defRPr/>
            </a:lvl1pPr>
          </a:lstStyle>
          <a:p>
            <a:pPr>
              <a:defRPr/>
            </a:pPr>
            <a:fld id="{58B17539-672D-2847-B799-9A2A8D95C747}" type="slidenum">
              <a:rPr lang="en-US"/>
              <a:pPr>
                <a:defRPr/>
              </a:pPr>
              <a:t>‹#›</a:t>
            </a:fld>
            <a:endParaRPr lang="en-US"/>
          </a:p>
        </p:txBody>
      </p:sp>
      <p:sp>
        <p:nvSpPr>
          <p:cNvPr id="10" name="Subtitle 2"/>
          <p:cNvSpPr txBox="1">
            <a:spLocks/>
          </p:cNvSpPr>
          <p:nvPr userDrawn="1"/>
        </p:nvSpPr>
        <p:spPr bwMode="auto">
          <a:xfrm>
            <a:off x="4641547" y="1350987"/>
            <a:ext cx="3291626" cy="2079591"/>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vert="horz" wrap="square" lIns="38100" tIns="38100" rIns="38100" bIns="38100" numCol="1" anchor="t" anchorCtr="0" compatLnSpc="1">
            <a:prstTxWarp prst="textNoShape">
              <a:avLst/>
            </a:prstTxWarp>
          </a:bodyPr>
          <a:lstStyle>
            <a:lvl1pPr marL="0" indent="0" algn="l" rtl="0" eaLnBrk="0" fontAlgn="base" hangingPunct="0">
              <a:spcBef>
                <a:spcPts val="800"/>
              </a:spcBef>
              <a:spcAft>
                <a:spcPct val="0"/>
              </a:spcAft>
              <a:buNone/>
              <a:defRPr sz="2000" baseline="0">
                <a:solidFill>
                  <a:srgbClr val="FFFFFF"/>
                </a:solidFill>
                <a:latin typeface="+mn-lt"/>
                <a:ea typeface="+mn-ea"/>
                <a:cs typeface="Times New Roman"/>
                <a:sym typeface="Calibri" charset="0"/>
              </a:defRPr>
            </a:lvl1pPr>
            <a:lvl2pPr marL="457200" indent="0" algn="ctr" rtl="0" eaLnBrk="0" fontAlgn="base" hangingPunct="0">
              <a:spcBef>
                <a:spcPts val="700"/>
              </a:spcBef>
              <a:spcAft>
                <a:spcPct val="0"/>
              </a:spcAft>
              <a:buNone/>
              <a:defRPr sz="2800">
                <a:solidFill>
                  <a:srgbClr val="FFFFFF"/>
                </a:solidFill>
                <a:latin typeface="+mn-lt"/>
                <a:ea typeface="+mn-ea"/>
                <a:cs typeface="+mn-cs"/>
                <a:sym typeface="Calibri" charset="0"/>
              </a:defRPr>
            </a:lvl2pPr>
            <a:lvl3pPr marL="914400" indent="0" algn="ctr" rtl="0" eaLnBrk="0" fontAlgn="base" hangingPunct="0">
              <a:spcBef>
                <a:spcPts val="600"/>
              </a:spcBef>
              <a:spcAft>
                <a:spcPct val="0"/>
              </a:spcAft>
              <a:buNone/>
              <a:defRPr sz="2400">
                <a:solidFill>
                  <a:srgbClr val="FFFFFF"/>
                </a:solidFill>
                <a:latin typeface="+mn-lt"/>
                <a:ea typeface="+mn-ea"/>
                <a:cs typeface="+mn-cs"/>
                <a:sym typeface="Calibri" charset="0"/>
              </a:defRPr>
            </a:lvl3pPr>
            <a:lvl4pPr marL="1371600" indent="0" algn="ctr" rtl="0" eaLnBrk="0" fontAlgn="base" hangingPunct="0">
              <a:spcBef>
                <a:spcPts val="500"/>
              </a:spcBef>
              <a:spcAft>
                <a:spcPct val="0"/>
              </a:spcAft>
              <a:buNone/>
              <a:defRPr sz="2000">
                <a:solidFill>
                  <a:srgbClr val="FFFFFF"/>
                </a:solidFill>
                <a:latin typeface="+mn-lt"/>
                <a:ea typeface="+mn-ea"/>
                <a:cs typeface="+mn-cs"/>
                <a:sym typeface="Calibri" charset="0"/>
              </a:defRPr>
            </a:lvl4pPr>
            <a:lvl5pPr marL="1828800" indent="0" algn="ctr" rtl="0" eaLnBrk="0" fontAlgn="base" hangingPunct="0">
              <a:spcBef>
                <a:spcPts val="500"/>
              </a:spcBef>
              <a:spcAft>
                <a:spcPct val="0"/>
              </a:spcAft>
              <a:buNone/>
              <a:defRPr sz="2000">
                <a:solidFill>
                  <a:srgbClr val="FFFFFF"/>
                </a:solidFill>
                <a:latin typeface="+mn-lt"/>
                <a:ea typeface="+mn-ea"/>
                <a:cs typeface="+mn-cs"/>
                <a:sym typeface="Calibri" charset="0"/>
              </a:defRPr>
            </a:lvl5pPr>
            <a:lvl6pPr marL="2286000" indent="0" algn="ctr" rtl="0" fontAlgn="base">
              <a:spcBef>
                <a:spcPts val="500"/>
              </a:spcBef>
              <a:spcAft>
                <a:spcPct val="0"/>
              </a:spcAft>
              <a:buNone/>
              <a:defRPr sz="2000">
                <a:solidFill>
                  <a:srgbClr val="878787"/>
                </a:solidFill>
                <a:latin typeface="+mn-lt"/>
                <a:ea typeface="+mn-ea"/>
                <a:cs typeface="+mn-cs"/>
                <a:sym typeface="Calibri" charset="0"/>
              </a:defRPr>
            </a:lvl6pPr>
            <a:lvl7pPr marL="2743200" indent="0" algn="ctr" rtl="0" fontAlgn="base">
              <a:spcBef>
                <a:spcPts val="500"/>
              </a:spcBef>
              <a:spcAft>
                <a:spcPct val="0"/>
              </a:spcAft>
              <a:buNone/>
              <a:defRPr sz="2000">
                <a:solidFill>
                  <a:srgbClr val="878787"/>
                </a:solidFill>
                <a:latin typeface="+mn-lt"/>
                <a:ea typeface="+mn-ea"/>
                <a:cs typeface="+mn-cs"/>
                <a:sym typeface="Calibri" charset="0"/>
              </a:defRPr>
            </a:lvl7pPr>
            <a:lvl8pPr marL="3200400" indent="0" algn="ctr" rtl="0" fontAlgn="base">
              <a:spcBef>
                <a:spcPts val="500"/>
              </a:spcBef>
              <a:spcAft>
                <a:spcPct val="0"/>
              </a:spcAft>
              <a:buNone/>
              <a:defRPr sz="2000">
                <a:solidFill>
                  <a:srgbClr val="878787"/>
                </a:solidFill>
                <a:latin typeface="+mn-lt"/>
                <a:ea typeface="+mn-ea"/>
                <a:cs typeface="+mn-cs"/>
                <a:sym typeface="Calibri" charset="0"/>
              </a:defRPr>
            </a:lvl8pPr>
            <a:lvl9pPr marL="3657600" indent="0" algn="ctr" rtl="0" fontAlgn="base">
              <a:spcBef>
                <a:spcPts val="500"/>
              </a:spcBef>
              <a:spcAft>
                <a:spcPct val="0"/>
              </a:spcAft>
              <a:buNone/>
              <a:defRPr sz="2000">
                <a:solidFill>
                  <a:srgbClr val="878787"/>
                </a:solidFill>
                <a:latin typeface="+mn-lt"/>
                <a:ea typeface="+mn-ea"/>
                <a:cs typeface="+mn-cs"/>
                <a:sym typeface="Calibri" charset="0"/>
              </a:defRPr>
            </a:lvl9pPr>
          </a:lstStyle>
          <a:p>
            <a:endParaRPr lang="en-US" dirty="0"/>
          </a:p>
        </p:txBody>
      </p:sp>
      <p:sp>
        <p:nvSpPr>
          <p:cNvPr id="9" name="Content Placeholder 2"/>
          <p:cNvSpPr>
            <a:spLocks noGrp="1"/>
          </p:cNvSpPr>
          <p:nvPr>
            <p:ph sz="half" idx="1"/>
          </p:nvPr>
        </p:nvSpPr>
        <p:spPr>
          <a:xfrm>
            <a:off x="1209963" y="1575377"/>
            <a:ext cx="6467763" cy="1314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Tree>
    <p:extLst>
      <p:ext uri="{BB962C8B-B14F-4D97-AF65-F5344CB8AC3E}">
        <p14:creationId xmlns:p14="http://schemas.microsoft.com/office/powerpoint/2010/main" val="25689441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18789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hasCustomPrompt="1"/>
          </p:nvPr>
        </p:nvSpPr>
        <p:spPr>
          <a:xfrm>
            <a:off x="1792288" y="4297179"/>
            <a:ext cx="5486400" cy="400870"/>
          </a:xfrm>
        </p:spPr>
        <p:txBody>
          <a:bodyPr/>
          <a:lstStyle>
            <a:lvl1pPr marL="0" indent="0">
              <a:buNone/>
              <a:defRPr sz="1200">
                <a:solidFill>
                  <a:srgbClr val="6F868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IMAGE CAPTION</a:t>
            </a:r>
          </a:p>
        </p:txBody>
      </p:sp>
      <p:sp>
        <p:nvSpPr>
          <p:cNvPr id="7" name="Slide Number Placeholder 6"/>
          <p:cNvSpPr>
            <a:spLocks noGrp="1"/>
          </p:cNvSpPr>
          <p:nvPr>
            <p:ph type="sldNum" sz="quarter" idx="12"/>
          </p:nvPr>
        </p:nvSpPr>
        <p:spPr/>
        <p:txBody>
          <a:bodyPr/>
          <a:lstStyle/>
          <a:p>
            <a:fld id="{23131D21-4A4F-034C-896A-AD009F94F6BB}" type="slidenum">
              <a:rPr lang="en-US" smtClean="0"/>
              <a:t>‹#›</a:t>
            </a:fld>
            <a:endParaRPr lang="en-US"/>
          </a:p>
        </p:txBody>
      </p:sp>
      <p:sp>
        <p:nvSpPr>
          <p:cNvPr id="8"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Tree>
    <p:extLst>
      <p:ext uri="{BB962C8B-B14F-4D97-AF65-F5344CB8AC3E}">
        <p14:creationId xmlns:p14="http://schemas.microsoft.com/office/powerpoint/2010/main" val="186557126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Aligne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291" y="0"/>
            <a:ext cx="7772400" cy="1103313"/>
          </a:xfrm>
        </p:spPr>
        <p:txBody>
          <a:bodyPr/>
          <a:lstStyle>
            <a:lvl1pPr algn="ctr">
              <a:defRPr sz="2000" baseline="0">
                <a:solidFill>
                  <a:srgbClr val="0C234B"/>
                </a:solidFill>
              </a:defRPr>
            </a:lvl1pPr>
          </a:lstStyle>
          <a:p>
            <a:r>
              <a:rPr lang="en-US" dirty="0"/>
              <a:t>SAMPLE HEADER</a:t>
            </a:r>
          </a:p>
        </p:txBody>
      </p:sp>
      <p:sp>
        <p:nvSpPr>
          <p:cNvPr id="5" name="Text Box 3"/>
          <p:cNvSpPr txBox="1">
            <a:spLocks noGrp="1" noChangeArrowheads="1"/>
          </p:cNvSpPr>
          <p:nvPr>
            <p:ph type="sldNum" sz="quarter" idx="10"/>
          </p:nvPr>
        </p:nvSpPr>
        <p:spPr>
          <a:ln/>
        </p:spPr>
        <p:txBody>
          <a:bodyPr/>
          <a:lstStyle>
            <a:lvl1pPr>
              <a:defRPr/>
            </a:lvl1pPr>
          </a:lstStyle>
          <a:p>
            <a:pPr>
              <a:defRPr/>
            </a:pPr>
            <a:fld id="{58B17539-672D-2847-B799-9A2A8D95C747}" type="slidenum">
              <a:rPr lang="en-US"/>
              <a:pPr>
                <a:defRPr/>
              </a:pPr>
              <a:t>‹#›</a:t>
            </a:fld>
            <a:endParaRPr lang="en-US"/>
          </a:p>
        </p:txBody>
      </p:sp>
      <p:sp>
        <p:nvSpPr>
          <p:cNvPr id="12" name="Text Placeholder 2"/>
          <p:cNvSpPr>
            <a:spLocks noGrp="1"/>
          </p:cNvSpPr>
          <p:nvPr>
            <p:ph idx="1" hasCustomPrompt="1"/>
          </p:nvPr>
        </p:nvSpPr>
        <p:spPr>
          <a:xfrm>
            <a:off x="679135" y="1109775"/>
            <a:ext cx="2255330" cy="2219550"/>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400" b="0" i="0"/>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6" name="Picture Placeholder 2"/>
          <p:cNvSpPr>
            <a:spLocks noGrp="1"/>
          </p:cNvSpPr>
          <p:nvPr>
            <p:ph type="pic" idx="11"/>
          </p:nvPr>
        </p:nvSpPr>
        <p:spPr>
          <a:xfrm>
            <a:off x="3049915" y="118789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Text Placeholder 3"/>
          <p:cNvSpPr>
            <a:spLocks noGrp="1"/>
          </p:cNvSpPr>
          <p:nvPr>
            <p:ph type="body" sz="half" idx="2" hasCustomPrompt="1"/>
          </p:nvPr>
        </p:nvSpPr>
        <p:spPr>
          <a:xfrm>
            <a:off x="3049915" y="4297179"/>
            <a:ext cx="5486400" cy="400870"/>
          </a:xfrm>
        </p:spPr>
        <p:txBody>
          <a:bodyPr/>
          <a:lstStyle>
            <a:lvl1pPr marL="0" indent="0">
              <a:buNone/>
              <a:defRPr sz="1200">
                <a:solidFill>
                  <a:srgbClr val="6F868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IMAGE CAPTION</a:t>
            </a:r>
          </a:p>
        </p:txBody>
      </p:sp>
    </p:spTree>
    <p:extLst>
      <p:ext uri="{BB962C8B-B14F-4D97-AF65-F5344CB8AC3E}">
        <p14:creationId xmlns:p14="http://schemas.microsoft.com/office/powerpoint/2010/main" val="154986298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FA3B0AC-9194-3147-91C1-7FC7FBA87A18}" type="slidenum">
              <a:rPr lang="en-US" smtClean="0"/>
              <a:t>‹#›</a:t>
            </a:fld>
            <a:endParaRPr lang="en-US" dirty="0"/>
          </a:p>
        </p:txBody>
      </p:sp>
    </p:spTree>
    <p:extLst>
      <p:ext uri="{BB962C8B-B14F-4D97-AF65-F5344CB8AC3E}">
        <p14:creationId xmlns:p14="http://schemas.microsoft.com/office/powerpoint/2010/main" val="7702130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1597025"/>
            <a:ext cx="7772400" cy="110331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vert="horz" wrap="square" lIns="38100" tIns="38100" rIns="38100" bIns="38100" numCol="1" anchor="ctr" anchorCtr="0" compatLnSpc="1">
            <a:prstTxWarp prst="textNoShape">
              <a:avLst/>
            </a:prstTxWarp>
          </a:bodyPr>
          <a:lstStyle/>
          <a:p>
            <a:pPr lvl="0"/>
            <a:r>
              <a:rPr lang="en-US" dirty="0">
                <a:sym typeface="Calibri" charset="0"/>
              </a:rPr>
              <a:t>Click to edit Master title style</a:t>
            </a:r>
          </a:p>
        </p:txBody>
      </p:sp>
      <p:sp>
        <p:nvSpPr>
          <p:cNvPr id="1026" name="Rectangle 2"/>
          <p:cNvSpPr>
            <a:spLocks noGrp="1" noChangeArrowheads="1"/>
          </p:cNvSpPr>
          <p:nvPr>
            <p:ph type="body" idx="1"/>
          </p:nvPr>
        </p:nvSpPr>
        <p:spPr bwMode="auto">
          <a:xfrm>
            <a:off x="1371600" y="2914650"/>
            <a:ext cx="6400800" cy="195603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vert="horz" wrap="square" lIns="38100" tIns="38100" rIns="38100" bIns="38100" numCol="1" anchor="t" anchorCtr="0" compatLnSpc="1">
            <a:prstTxWarp prst="textNoShape">
              <a:avLst/>
            </a:prstTxWarp>
          </a:bodyPr>
          <a:lstStyle/>
          <a:p>
            <a:pPr lvl="0"/>
            <a:r>
              <a:rPr lang="en-US" dirty="0">
                <a:sym typeface="Calibri" charset="0"/>
              </a:rPr>
              <a:t>Click to edit Master text styles</a:t>
            </a:r>
          </a:p>
          <a:p>
            <a:pPr lvl="1"/>
            <a:r>
              <a:rPr lang="en-US" dirty="0">
                <a:sym typeface="Calibri" charset="0"/>
              </a:rPr>
              <a:t>Second level</a:t>
            </a:r>
          </a:p>
          <a:p>
            <a:pPr lvl="2"/>
            <a:r>
              <a:rPr lang="en-US" dirty="0">
                <a:sym typeface="Calibri" charset="0"/>
              </a:rPr>
              <a:t>Third level</a:t>
            </a:r>
          </a:p>
          <a:p>
            <a:pPr lvl="3"/>
            <a:r>
              <a:rPr lang="en-US" dirty="0">
                <a:sym typeface="Calibri" charset="0"/>
              </a:rPr>
              <a:t>Fourth level</a:t>
            </a:r>
          </a:p>
          <a:p>
            <a:pPr lvl="4"/>
            <a:r>
              <a:rPr lang="en-US" dirty="0">
                <a:sym typeface="Calibri" charset="0"/>
              </a:rPr>
              <a:t>Fifth level</a:t>
            </a:r>
          </a:p>
        </p:txBody>
      </p:sp>
      <p:pic>
        <p:nvPicPr>
          <p:cNvPr id="8" name="Picture 7" descr="triangle_page#.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285118" y="4825556"/>
            <a:ext cx="575518" cy="317944"/>
          </a:xfrm>
          <a:prstGeom prst="rect">
            <a:avLst/>
          </a:prstGeom>
        </p:spPr>
      </p:pic>
      <p:sp>
        <p:nvSpPr>
          <p:cNvPr id="1027" name="Text Box 3"/>
          <p:cNvSpPr txBox="1">
            <a:spLocks noGrp="1" noChangeArrowheads="1"/>
          </p:cNvSpPr>
          <p:nvPr>
            <p:ph type="sldNum" sz="quarter" idx="4"/>
          </p:nvPr>
        </p:nvSpPr>
        <p:spPr bwMode="auto">
          <a:xfrm>
            <a:off x="4315389" y="4882202"/>
            <a:ext cx="505516" cy="26129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lvl1pPr algn="ctr">
              <a:defRPr sz="1200">
                <a:solidFill>
                  <a:srgbClr val="FFFFFF"/>
                </a:solidFill>
                <a:latin typeface="+mn-lt"/>
                <a:ea typeface="ＭＳ Ｐゴシック" charset="0"/>
                <a:cs typeface="Calibri" charset="0"/>
                <a:sym typeface="Calibri" charset="0"/>
              </a:defRPr>
            </a:lvl1pPr>
            <a:lvl2pPr algn="l">
              <a:defRPr sz="1200">
                <a:solidFill>
                  <a:schemeClr val="tx1"/>
                </a:solidFill>
                <a:latin typeface="Gill Sans" charset="0"/>
                <a:ea typeface="ＭＳ Ｐゴシック" charset="0"/>
              </a:defRPr>
            </a:lvl2pPr>
            <a:lvl3pPr algn="l">
              <a:defRPr sz="1200">
                <a:solidFill>
                  <a:schemeClr val="tx1"/>
                </a:solidFill>
                <a:latin typeface="Gill Sans" charset="0"/>
                <a:ea typeface="ＭＳ Ｐゴシック" charset="0"/>
              </a:defRPr>
            </a:lvl3pPr>
            <a:lvl4pPr algn="l">
              <a:defRPr sz="1200">
                <a:solidFill>
                  <a:schemeClr val="tx1"/>
                </a:solidFill>
                <a:latin typeface="Gill Sans" charset="0"/>
                <a:ea typeface="ＭＳ Ｐゴシック" charset="0"/>
              </a:defRPr>
            </a:lvl4pPr>
            <a:lvl5pPr algn="l">
              <a:defRPr sz="1200">
                <a:solidFill>
                  <a:schemeClr val="tx1"/>
                </a:solidFill>
                <a:latin typeface="Gill Sans" charset="0"/>
                <a:ea typeface="ＭＳ Ｐゴシック" charset="0"/>
              </a:defRPr>
            </a:lvl5pPr>
            <a:lvl6pPr fontAlgn="base">
              <a:spcBef>
                <a:spcPct val="0"/>
              </a:spcBef>
              <a:spcAft>
                <a:spcPct val="0"/>
              </a:spcAft>
              <a:defRPr sz="1200">
                <a:solidFill>
                  <a:schemeClr val="tx1"/>
                </a:solidFill>
                <a:latin typeface="Gill Sans" charset="0"/>
                <a:ea typeface="ＭＳ Ｐゴシック" charset="0"/>
              </a:defRPr>
            </a:lvl6pPr>
            <a:lvl7pPr fontAlgn="base">
              <a:spcBef>
                <a:spcPct val="0"/>
              </a:spcBef>
              <a:spcAft>
                <a:spcPct val="0"/>
              </a:spcAft>
              <a:defRPr sz="1200">
                <a:solidFill>
                  <a:schemeClr val="tx1"/>
                </a:solidFill>
                <a:latin typeface="Gill Sans" charset="0"/>
                <a:ea typeface="ＭＳ Ｐゴシック" charset="0"/>
              </a:defRPr>
            </a:lvl7pPr>
            <a:lvl8pPr fontAlgn="base">
              <a:spcBef>
                <a:spcPct val="0"/>
              </a:spcBef>
              <a:spcAft>
                <a:spcPct val="0"/>
              </a:spcAft>
              <a:defRPr sz="1200">
                <a:solidFill>
                  <a:schemeClr val="tx1"/>
                </a:solidFill>
                <a:latin typeface="Gill Sans" charset="0"/>
                <a:ea typeface="ＭＳ Ｐゴシック" charset="0"/>
              </a:defRPr>
            </a:lvl8pPr>
            <a:lvl9pPr fontAlgn="base">
              <a:spcBef>
                <a:spcPct val="0"/>
              </a:spcBef>
              <a:spcAft>
                <a:spcPct val="0"/>
              </a:spcAft>
              <a:defRPr sz="1200">
                <a:solidFill>
                  <a:schemeClr val="tx1"/>
                </a:solidFill>
                <a:latin typeface="Gill Sans" charset="0"/>
                <a:ea typeface="ＭＳ Ｐゴシック" charset="0"/>
              </a:defRPr>
            </a:lvl9pPr>
          </a:lstStyle>
          <a:p>
            <a:pPr>
              <a:defRPr/>
            </a:pPr>
            <a:fld id="{49B76813-089B-5346-A50D-90CF445FC7AE}"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88" r:id="rId2"/>
    <p:sldLayoutId id="2147483677" r:id="rId3"/>
    <p:sldLayoutId id="2147483687" r:id="rId4"/>
    <p:sldLayoutId id="2147483678" r:id="rId5"/>
    <p:sldLayoutId id="2147483692" r:id="rId6"/>
    <p:sldLayoutId id="2147483709" r:id="rId7"/>
    <p:sldLayoutId id="2147483708" r:id="rId8"/>
  </p:sldLayoutIdLst>
  <p:transition/>
  <p:hf hdr="0" ftr="0" dt="0"/>
  <p:txStyles>
    <p:titleStyle>
      <a:lvl1pPr algn="ctr" rtl="0" eaLnBrk="0" fontAlgn="base" hangingPunct="0">
        <a:spcBef>
          <a:spcPct val="0"/>
        </a:spcBef>
        <a:spcAft>
          <a:spcPct val="0"/>
        </a:spcAft>
        <a:defRPr sz="3600" b="1" i="0">
          <a:solidFill>
            <a:srgbClr val="0C234B"/>
          </a:solidFill>
          <a:latin typeface="Verdana"/>
          <a:ea typeface="+mj-ea"/>
          <a:cs typeface="+mj-cs"/>
          <a:sym typeface="Calibri" charset="0"/>
        </a:defRPr>
      </a:lvl1pPr>
      <a:lvl2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2pPr>
      <a:lvl3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3pPr>
      <a:lvl4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4pPr>
      <a:lvl5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5pPr>
      <a:lvl6pPr marL="4572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6pPr>
      <a:lvl7pPr marL="9144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7pPr>
      <a:lvl8pPr marL="13716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8pPr>
      <a:lvl9pPr marL="18288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9pPr>
    </p:titleStyle>
    <p:bodyStyle>
      <a:lvl1pPr marL="342900" indent="-342900" algn="ctr" rtl="0" eaLnBrk="0" fontAlgn="base" hangingPunct="0">
        <a:spcBef>
          <a:spcPts val="800"/>
        </a:spcBef>
        <a:spcAft>
          <a:spcPct val="0"/>
        </a:spcAft>
        <a:buClr>
          <a:srgbClr val="BE0B34"/>
        </a:buClr>
        <a:buFont typeface="Arial"/>
        <a:buChar char="•"/>
        <a:defRPr sz="2000">
          <a:solidFill>
            <a:srgbClr val="6F868D"/>
          </a:solidFill>
          <a:latin typeface="Verdana"/>
          <a:ea typeface="+mn-ea"/>
          <a:cs typeface="Verdana"/>
          <a:sym typeface="Calibri" charset="0"/>
        </a:defRPr>
      </a:lvl1pPr>
      <a:lvl2pPr marL="704850" indent="-285750" algn="ctr" rtl="0" eaLnBrk="0" fontAlgn="base" hangingPunct="0">
        <a:spcBef>
          <a:spcPts val="700"/>
        </a:spcBef>
        <a:spcAft>
          <a:spcPct val="0"/>
        </a:spcAft>
        <a:buClr>
          <a:srgbClr val="BE0B34"/>
        </a:buClr>
        <a:buFont typeface="Arial"/>
        <a:buChar char="•"/>
        <a:defRPr sz="1600">
          <a:solidFill>
            <a:srgbClr val="6F868D"/>
          </a:solidFill>
          <a:latin typeface="Verdana"/>
          <a:ea typeface="+mn-ea"/>
          <a:cs typeface="Verdana"/>
          <a:sym typeface="Calibri" charset="0"/>
        </a:defRPr>
      </a:lvl2pPr>
      <a:lvl3pPr marL="1047750" indent="-171450" algn="ctr" rtl="0" eaLnBrk="0" fontAlgn="base" hangingPunct="0">
        <a:spcBef>
          <a:spcPts val="600"/>
        </a:spcBef>
        <a:spcAft>
          <a:spcPct val="0"/>
        </a:spcAft>
        <a:buClr>
          <a:srgbClr val="BE0B34"/>
        </a:buClr>
        <a:buFont typeface="Arial"/>
        <a:buChar char="•"/>
        <a:defRPr sz="1200">
          <a:solidFill>
            <a:srgbClr val="6F868D"/>
          </a:solidFill>
          <a:latin typeface="Verdana"/>
          <a:ea typeface="+mn-ea"/>
          <a:cs typeface="Verdana"/>
          <a:sym typeface="Calibri" charset="0"/>
        </a:defRPr>
      </a:lvl3pPr>
      <a:lvl4pPr marL="1504950" indent="-171450" algn="ctr" rtl="0" eaLnBrk="0" fontAlgn="base" hangingPunct="0">
        <a:spcBef>
          <a:spcPts val="500"/>
        </a:spcBef>
        <a:spcAft>
          <a:spcPct val="0"/>
        </a:spcAft>
        <a:buClr>
          <a:srgbClr val="BE0B34"/>
        </a:buClr>
        <a:buFont typeface="Arial"/>
        <a:buChar char="•"/>
        <a:defRPr sz="1200">
          <a:solidFill>
            <a:srgbClr val="6F868D"/>
          </a:solidFill>
          <a:latin typeface="Verdana"/>
          <a:ea typeface="+mn-ea"/>
          <a:cs typeface="Verdana"/>
          <a:sym typeface="Calibri" charset="0"/>
        </a:defRPr>
      </a:lvl4pPr>
      <a:lvl5pPr marL="1962150" indent="-171450" algn="ctr" rtl="0" eaLnBrk="0" fontAlgn="base" hangingPunct="0">
        <a:spcBef>
          <a:spcPts val="500"/>
        </a:spcBef>
        <a:spcAft>
          <a:spcPct val="0"/>
        </a:spcAft>
        <a:buClr>
          <a:srgbClr val="BE0B34"/>
        </a:buClr>
        <a:buFont typeface="Arial"/>
        <a:buChar char="•"/>
        <a:defRPr sz="1200">
          <a:solidFill>
            <a:srgbClr val="6F868D"/>
          </a:solidFill>
          <a:latin typeface="Verdana"/>
          <a:ea typeface="+mn-ea"/>
          <a:cs typeface="Verdana"/>
          <a:sym typeface="Calibri" charset="0"/>
        </a:defRPr>
      </a:lvl5pPr>
      <a:lvl6pPr marL="2247900" algn="ctr" rtl="0" fontAlgn="base">
        <a:spcBef>
          <a:spcPts val="500"/>
        </a:spcBef>
        <a:spcAft>
          <a:spcPct val="0"/>
        </a:spcAft>
        <a:defRPr sz="2000">
          <a:solidFill>
            <a:srgbClr val="878787"/>
          </a:solidFill>
          <a:latin typeface="+mn-lt"/>
          <a:ea typeface="+mn-ea"/>
          <a:cs typeface="+mn-cs"/>
          <a:sym typeface="Calibri" charset="0"/>
        </a:defRPr>
      </a:lvl6pPr>
      <a:lvl7pPr marL="2705100" algn="ctr" rtl="0" fontAlgn="base">
        <a:spcBef>
          <a:spcPts val="500"/>
        </a:spcBef>
        <a:spcAft>
          <a:spcPct val="0"/>
        </a:spcAft>
        <a:defRPr sz="2000">
          <a:solidFill>
            <a:srgbClr val="878787"/>
          </a:solidFill>
          <a:latin typeface="+mn-lt"/>
          <a:ea typeface="+mn-ea"/>
          <a:cs typeface="+mn-cs"/>
          <a:sym typeface="Calibri" charset="0"/>
        </a:defRPr>
      </a:lvl7pPr>
      <a:lvl8pPr marL="3162300" algn="ctr" rtl="0" fontAlgn="base">
        <a:spcBef>
          <a:spcPts val="500"/>
        </a:spcBef>
        <a:spcAft>
          <a:spcPct val="0"/>
        </a:spcAft>
        <a:defRPr sz="2000">
          <a:solidFill>
            <a:srgbClr val="878787"/>
          </a:solidFill>
          <a:latin typeface="+mn-lt"/>
          <a:ea typeface="+mn-ea"/>
          <a:cs typeface="+mn-cs"/>
          <a:sym typeface="Calibri" charset="0"/>
        </a:defRPr>
      </a:lvl8pPr>
      <a:lvl9pPr marL="3619500" algn="ctr" rtl="0" fontAlgn="base">
        <a:spcBef>
          <a:spcPts val="500"/>
        </a:spcBef>
        <a:spcAft>
          <a:spcPct val="0"/>
        </a:spcAft>
        <a:defRPr sz="2000">
          <a:solidFill>
            <a:srgbClr val="878787"/>
          </a:solidFill>
          <a:latin typeface="+mn-lt"/>
          <a:ea typeface="+mn-ea"/>
          <a:cs typeface="+mn-cs"/>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oi.org/10.1016/j.jpainsymman.2017.09.022" TargetMode="External"/><Relationship Id="rId2" Type="http://schemas.openxmlformats.org/officeDocument/2006/relationships/hyperlink" Target="https://doi.org/10.1097/PR9.0000000000000684" TargetMode="External"/><Relationship Id="rId1" Type="http://schemas.openxmlformats.org/officeDocument/2006/relationships/slideLayout" Target="../slideLayouts/slideLayout2.xml"/><Relationship Id="rId6" Type="http://schemas.openxmlformats.org/officeDocument/2006/relationships/hyperlink" Target="https://doi.org/10.1016/B978-0-08-097086-8.81064-8" TargetMode="External"/><Relationship Id="rId5" Type="http://schemas.openxmlformats.org/officeDocument/2006/relationships/hyperlink" Target="https://doi.org/10.1016/j.pmn.2017.09.003" TargetMode="External"/><Relationship Id="rId4" Type="http://schemas.openxmlformats.org/officeDocument/2006/relationships/hyperlink" Target="https://doi.org/10.31486/toj.18.009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02588"/>
            <a:ext cx="7772400" cy="1101725"/>
          </a:xfrm>
        </p:spPr>
        <p:txBody>
          <a:bodyPr/>
          <a:lstStyle/>
          <a:p>
            <a:r>
              <a:rPr lang="en-US" sz="2800" dirty="0">
                <a:solidFill>
                  <a:srgbClr val="0C234B"/>
                </a:solidFill>
              </a:rPr>
              <a:t>The impact of </a:t>
            </a:r>
            <a:r>
              <a:rPr lang="en-US" sz="2800" dirty="0"/>
              <a:t>evidence-based education about music listening on nursing knowledge</a:t>
            </a:r>
            <a:endParaRPr lang="en-US" sz="2800" dirty="0">
              <a:solidFill>
                <a:srgbClr val="0C234B"/>
              </a:solidFill>
            </a:endParaRPr>
          </a:p>
        </p:txBody>
      </p:sp>
      <p:sp>
        <p:nvSpPr>
          <p:cNvPr id="3" name="Subtitle 2"/>
          <p:cNvSpPr>
            <a:spLocks noGrp="1"/>
          </p:cNvSpPr>
          <p:nvPr>
            <p:ph type="subTitle" idx="1"/>
          </p:nvPr>
        </p:nvSpPr>
        <p:spPr>
          <a:xfrm>
            <a:off x="1371600" y="3154544"/>
            <a:ext cx="6400800" cy="828662"/>
          </a:xfrm>
        </p:spPr>
        <p:txBody>
          <a:bodyPr/>
          <a:lstStyle/>
          <a:p>
            <a:r>
              <a:rPr lang="en-US" dirty="0"/>
              <a:t>Amanda Romaine</a:t>
            </a:r>
          </a:p>
        </p:txBody>
      </p:sp>
    </p:spTree>
    <p:extLst>
      <p:ext uri="{BB962C8B-B14F-4D97-AF65-F5344CB8AC3E}">
        <p14:creationId xmlns:p14="http://schemas.microsoft.com/office/powerpoint/2010/main" val="4076017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2F2920F-9A64-4595-804C-0997F8C1E48D}"/>
              </a:ext>
            </a:extLst>
          </p:cNvPr>
          <p:cNvSpPr>
            <a:spLocks noGrp="1"/>
          </p:cNvSpPr>
          <p:nvPr>
            <p:ph type="sldNum" sz="quarter" idx="12"/>
          </p:nvPr>
        </p:nvSpPr>
        <p:spPr/>
        <p:txBody>
          <a:bodyPr/>
          <a:lstStyle/>
          <a:p>
            <a:fld id="{23131D21-4A4F-034C-896A-AD009F94F6BB}" type="slidenum">
              <a:rPr lang="en-US" smtClean="0"/>
              <a:t>10</a:t>
            </a:fld>
            <a:endParaRPr lang="en-US"/>
          </a:p>
        </p:txBody>
      </p:sp>
      <p:sp>
        <p:nvSpPr>
          <p:cNvPr id="3" name="Title 2">
            <a:extLst>
              <a:ext uri="{FF2B5EF4-FFF2-40B4-BE49-F238E27FC236}">
                <a16:creationId xmlns:a16="http://schemas.microsoft.com/office/drawing/2014/main" id="{6280C5BF-EE4A-4D0B-BB71-79852DB867DE}"/>
              </a:ext>
            </a:extLst>
          </p:cNvPr>
          <p:cNvSpPr>
            <a:spLocks noGrp="1"/>
          </p:cNvSpPr>
          <p:nvPr>
            <p:ph type="title"/>
          </p:nvPr>
        </p:nvSpPr>
        <p:spPr/>
        <p:txBody>
          <a:bodyPr/>
          <a:lstStyle/>
          <a:p>
            <a:r>
              <a:rPr lang="en-US" dirty="0"/>
              <a:t>Consent and Ethical Considerations</a:t>
            </a:r>
          </a:p>
        </p:txBody>
      </p:sp>
      <p:sp>
        <p:nvSpPr>
          <p:cNvPr id="4" name="Content Placeholder 3">
            <a:extLst>
              <a:ext uri="{FF2B5EF4-FFF2-40B4-BE49-F238E27FC236}">
                <a16:creationId xmlns:a16="http://schemas.microsoft.com/office/drawing/2014/main" id="{5C511583-3A22-4022-9E8D-27B07B10D01B}"/>
              </a:ext>
            </a:extLst>
          </p:cNvPr>
          <p:cNvSpPr>
            <a:spLocks noGrp="1"/>
          </p:cNvSpPr>
          <p:nvPr>
            <p:ph idx="1"/>
          </p:nvPr>
        </p:nvSpPr>
        <p:spPr>
          <a:xfrm>
            <a:off x="681947" y="1103313"/>
            <a:ext cx="7772399" cy="3582405"/>
          </a:xfrm>
        </p:spPr>
        <p:txBody>
          <a:bodyPr>
            <a:normAutofit fontScale="92500" lnSpcReduction="10000"/>
          </a:bodyPr>
          <a:lstStyle/>
          <a:p>
            <a:pPr marL="0" indent="0">
              <a:buNone/>
            </a:pPr>
            <a:r>
              <a:rPr lang="en-US" dirty="0"/>
              <a:t>Staff that agreed to participate in the education session consented to participate or decline to participate in the study by answering the following pre-test item:</a:t>
            </a:r>
          </a:p>
          <a:p>
            <a:pPr marL="0" indent="0">
              <a:buNone/>
            </a:pPr>
            <a:r>
              <a:rPr lang="en-US" dirty="0"/>
              <a:t>Below, please indicate your decision to either participate in the study or withdraw from the study (circle one):</a:t>
            </a:r>
            <a:br>
              <a:rPr lang="en-US" dirty="0"/>
            </a:br>
            <a:br>
              <a:rPr lang="en-US" dirty="0"/>
            </a:br>
            <a:r>
              <a:rPr lang="en-US" dirty="0"/>
              <a:t>	I agree (participate in study and take test)</a:t>
            </a:r>
            <a:br>
              <a:rPr lang="en-US" dirty="0"/>
            </a:br>
            <a:r>
              <a:rPr lang="en-US" dirty="0"/>
              <a:t>  	I disagree (withdraw from study and end test)</a:t>
            </a:r>
            <a:br>
              <a:rPr lang="en-US" dirty="0"/>
            </a:br>
            <a:br>
              <a:rPr lang="en-US" dirty="0"/>
            </a:br>
            <a:br>
              <a:rPr lang="en-US" dirty="0"/>
            </a:br>
            <a:r>
              <a:rPr lang="en-US" dirty="0"/>
              <a:t>Pre-tests and post-tests were matched using a unique identifier created by the participant.</a:t>
            </a:r>
          </a:p>
        </p:txBody>
      </p:sp>
    </p:spTree>
    <p:extLst>
      <p:ext uri="{BB962C8B-B14F-4D97-AF65-F5344CB8AC3E}">
        <p14:creationId xmlns:p14="http://schemas.microsoft.com/office/powerpoint/2010/main" val="414898955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E02C85-43F7-40C1-9F49-6FF78190D870}"/>
              </a:ext>
            </a:extLst>
          </p:cNvPr>
          <p:cNvSpPr>
            <a:spLocks noGrp="1"/>
          </p:cNvSpPr>
          <p:nvPr>
            <p:ph type="sldNum" sz="quarter" idx="12"/>
          </p:nvPr>
        </p:nvSpPr>
        <p:spPr/>
        <p:txBody>
          <a:bodyPr/>
          <a:lstStyle/>
          <a:p>
            <a:fld id="{23131D21-4A4F-034C-896A-AD009F94F6BB}" type="slidenum">
              <a:rPr lang="en-US" smtClean="0"/>
              <a:t>11</a:t>
            </a:fld>
            <a:endParaRPr lang="en-US"/>
          </a:p>
        </p:txBody>
      </p:sp>
      <p:sp>
        <p:nvSpPr>
          <p:cNvPr id="3" name="Title 2">
            <a:extLst>
              <a:ext uri="{FF2B5EF4-FFF2-40B4-BE49-F238E27FC236}">
                <a16:creationId xmlns:a16="http://schemas.microsoft.com/office/drawing/2014/main" id="{892299B4-DCCC-496A-A128-C2F256A1DFA2}"/>
              </a:ext>
            </a:extLst>
          </p:cNvPr>
          <p:cNvSpPr>
            <a:spLocks noGrp="1"/>
          </p:cNvSpPr>
          <p:nvPr>
            <p:ph type="title"/>
          </p:nvPr>
        </p:nvSpPr>
        <p:spPr/>
        <p:txBody>
          <a:bodyPr/>
          <a:lstStyle/>
          <a:p>
            <a:br>
              <a:rPr lang="en-US" dirty="0"/>
            </a:br>
            <a:r>
              <a:rPr lang="en-US" dirty="0"/>
              <a:t>Music Listening Intervention Educational Session Learning Objectives</a:t>
            </a:r>
            <a:br>
              <a:rPr lang="en-US" dirty="0"/>
            </a:br>
            <a:endParaRPr lang="en-US" dirty="0"/>
          </a:p>
        </p:txBody>
      </p:sp>
      <p:sp>
        <p:nvSpPr>
          <p:cNvPr id="4" name="Content Placeholder 3">
            <a:extLst>
              <a:ext uri="{FF2B5EF4-FFF2-40B4-BE49-F238E27FC236}">
                <a16:creationId xmlns:a16="http://schemas.microsoft.com/office/drawing/2014/main" id="{E45A90AA-7AF8-4EEB-B999-BD4C69AAA727}"/>
              </a:ext>
            </a:extLst>
          </p:cNvPr>
          <p:cNvSpPr>
            <a:spLocks noGrp="1"/>
          </p:cNvSpPr>
          <p:nvPr>
            <p:ph idx="1"/>
          </p:nvPr>
        </p:nvSpPr>
        <p:spPr>
          <a:xfrm>
            <a:off x="685291" y="1103313"/>
            <a:ext cx="7772400" cy="3933936"/>
          </a:xfrm>
        </p:spPr>
        <p:txBody>
          <a:bodyPr>
            <a:normAutofit/>
          </a:bodyPr>
          <a:lstStyle/>
          <a:p>
            <a:r>
              <a:rPr lang="en-US" sz="1700" dirty="0"/>
              <a:t>Upon completion of the educational session, participants will be able to:</a:t>
            </a:r>
          </a:p>
          <a:p>
            <a:pPr lvl="1"/>
            <a:r>
              <a:rPr lang="en-US" dirty="0"/>
              <a:t>Describe the process of implementing music listening for a patient undergoing a painful procedure, including what type of music to use, when to start and stop the music, and how the music should be played (using headphones or speakers). </a:t>
            </a:r>
          </a:p>
          <a:p>
            <a:pPr lvl="1"/>
            <a:r>
              <a:rPr lang="en-US" dirty="0"/>
              <a:t>State possible benefits and risks of the music listening intervention for patients in the oncology clinic.</a:t>
            </a:r>
          </a:p>
          <a:p>
            <a:pPr lvl="1"/>
            <a:r>
              <a:rPr lang="en-US" dirty="0"/>
              <a:t>Describe inclusion criteria for oncology patients with whom the music listening intervention can be used.</a:t>
            </a:r>
          </a:p>
          <a:p>
            <a:endParaRPr lang="en-US" dirty="0"/>
          </a:p>
        </p:txBody>
      </p:sp>
    </p:spTree>
    <p:extLst>
      <p:ext uri="{BB962C8B-B14F-4D97-AF65-F5344CB8AC3E}">
        <p14:creationId xmlns:p14="http://schemas.microsoft.com/office/powerpoint/2010/main" val="266586614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454E0B-AF77-4D97-ACCF-C0C9C81677FC}"/>
              </a:ext>
            </a:extLst>
          </p:cNvPr>
          <p:cNvSpPr>
            <a:spLocks noGrp="1"/>
          </p:cNvSpPr>
          <p:nvPr>
            <p:ph type="sldNum" sz="quarter" idx="12"/>
          </p:nvPr>
        </p:nvSpPr>
        <p:spPr/>
        <p:txBody>
          <a:bodyPr/>
          <a:lstStyle/>
          <a:p>
            <a:fld id="{23131D21-4A4F-034C-896A-AD009F94F6BB}" type="slidenum">
              <a:rPr lang="en-US" smtClean="0"/>
              <a:t>12</a:t>
            </a:fld>
            <a:endParaRPr lang="en-US"/>
          </a:p>
        </p:txBody>
      </p:sp>
      <p:sp>
        <p:nvSpPr>
          <p:cNvPr id="3" name="Title 2">
            <a:extLst>
              <a:ext uri="{FF2B5EF4-FFF2-40B4-BE49-F238E27FC236}">
                <a16:creationId xmlns:a16="http://schemas.microsoft.com/office/drawing/2014/main" id="{83B044F9-717B-4D8E-9FEF-8CA99CEC9AD0}"/>
              </a:ext>
            </a:extLst>
          </p:cNvPr>
          <p:cNvSpPr>
            <a:spLocks noGrp="1"/>
          </p:cNvSpPr>
          <p:nvPr>
            <p:ph type="title"/>
          </p:nvPr>
        </p:nvSpPr>
        <p:spPr/>
        <p:txBody>
          <a:bodyPr/>
          <a:lstStyle/>
          <a:p>
            <a:r>
              <a:rPr lang="en-US" dirty="0"/>
              <a:t>Methods of Evaluation</a:t>
            </a:r>
          </a:p>
        </p:txBody>
      </p:sp>
      <p:sp>
        <p:nvSpPr>
          <p:cNvPr id="4" name="Content Placeholder 3">
            <a:extLst>
              <a:ext uri="{FF2B5EF4-FFF2-40B4-BE49-F238E27FC236}">
                <a16:creationId xmlns:a16="http://schemas.microsoft.com/office/drawing/2014/main" id="{F782AEB3-8107-4957-B6EF-2B7594529FCB}"/>
              </a:ext>
            </a:extLst>
          </p:cNvPr>
          <p:cNvSpPr>
            <a:spLocks noGrp="1"/>
          </p:cNvSpPr>
          <p:nvPr>
            <p:ph idx="1"/>
          </p:nvPr>
        </p:nvSpPr>
        <p:spPr>
          <a:xfrm>
            <a:off x="765443" y="1103313"/>
            <a:ext cx="7692248" cy="3582405"/>
          </a:xfrm>
        </p:spPr>
        <p:txBody>
          <a:bodyPr>
            <a:normAutofit/>
          </a:bodyPr>
          <a:lstStyle/>
          <a:p>
            <a:r>
              <a:rPr lang="en-US" dirty="0"/>
              <a:t>Pre-test and post-test</a:t>
            </a:r>
          </a:p>
          <a:p>
            <a:pPr lvl="1"/>
            <a:r>
              <a:rPr lang="en-US" dirty="0"/>
              <a:t>All nurses that attended the education session completed an 8 question pre-test and 6 question post-test.</a:t>
            </a:r>
          </a:p>
          <a:p>
            <a:r>
              <a:rPr lang="en-US" dirty="0"/>
              <a:t>Procedure form</a:t>
            </a:r>
          </a:p>
          <a:p>
            <a:pPr lvl="1"/>
            <a:r>
              <a:rPr lang="en-US" dirty="0"/>
              <a:t>Nursing staff that agreed to participate had the opportunity to fill out a form each time they cared for a patient undergoing a painful procedure to indicate whether music listening was used.</a:t>
            </a:r>
          </a:p>
          <a:p>
            <a:r>
              <a:rPr lang="en-US" dirty="0"/>
              <a:t>Post-project evaluation survey</a:t>
            </a:r>
          </a:p>
          <a:p>
            <a:pPr lvl="1"/>
            <a:r>
              <a:rPr lang="en-US" dirty="0"/>
              <a:t>All nurses that participated in the project were invited to complete an evaluation survey 2 weeks after the initial education.</a:t>
            </a:r>
          </a:p>
          <a:p>
            <a:pPr lvl="1"/>
            <a:endParaRPr lang="en-US" dirty="0"/>
          </a:p>
        </p:txBody>
      </p:sp>
    </p:spTree>
    <p:extLst>
      <p:ext uri="{BB962C8B-B14F-4D97-AF65-F5344CB8AC3E}">
        <p14:creationId xmlns:p14="http://schemas.microsoft.com/office/powerpoint/2010/main" val="176927147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5A3B845-9087-0340-ADCB-1F4B7B8B29B5}"/>
              </a:ext>
            </a:extLst>
          </p:cNvPr>
          <p:cNvSpPr>
            <a:spLocks noGrp="1"/>
          </p:cNvSpPr>
          <p:nvPr>
            <p:ph type="sldNum" sz="quarter" idx="12"/>
          </p:nvPr>
        </p:nvSpPr>
        <p:spPr/>
        <p:txBody>
          <a:bodyPr/>
          <a:lstStyle/>
          <a:p>
            <a:fld id="{23131D21-4A4F-034C-896A-AD009F94F6BB}" type="slidenum">
              <a:rPr lang="en-US" smtClean="0"/>
              <a:t>13</a:t>
            </a:fld>
            <a:endParaRPr lang="en-US"/>
          </a:p>
        </p:txBody>
      </p:sp>
      <p:sp>
        <p:nvSpPr>
          <p:cNvPr id="3" name="Title 2">
            <a:extLst>
              <a:ext uri="{FF2B5EF4-FFF2-40B4-BE49-F238E27FC236}">
                <a16:creationId xmlns:a16="http://schemas.microsoft.com/office/drawing/2014/main" id="{4C64FDC0-63C4-8A45-8F40-D5032229AD62}"/>
              </a:ext>
            </a:extLst>
          </p:cNvPr>
          <p:cNvSpPr>
            <a:spLocks noGrp="1"/>
          </p:cNvSpPr>
          <p:nvPr>
            <p:ph type="title"/>
          </p:nvPr>
        </p:nvSpPr>
        <p:spPr/>
        <p:txBody>
          <a:bodyPr/>
          <a:lstStyle/>
          <a:p>
            <a:r>
              <a:rPr lang="en-US" dirty="0"/>
              <a:t>Data Analysis</a:t>
            </a:r>
          </a:p>
        </p:txBody>
      </p:sp>
      <p:sp>
        <p:nvSpPr>
          <p:cNvPr id="4" name="Content Placeholder 3">
            <a:extLst>
              <a:ext uri="{FF2B5EF4-FFF2-40B4-BE49-F238E27FC236}">
                <a16:creationId xmlns:a16="http://schemas.microsoft.com/office/drawing/2014/main" id="{1F687623-B5DE-F047-ADB3-DE411B9E5C54}"/>
              </a:ext>
            </a:extLst>
          </p:cNvPr>
          <p:cNvSpPr>
            <a:spLocks noGrp="1"/>
          </p:cNvSpPr>
          <p:nvPr>
            <p:ph idx="1"/>
          </p:nvPr>
        </p:nvSpPr>
        <p:spPr>
          <a:xfrm>
            <a:off x="765442" y="946484"/>
            <a:ext cx="7480199" cy="3739234"/>
          </a:xfrm>
        </p:spPr>
        <p:txBody>
          <a:bodyPr>
            <a:normAutofit/>
          </a:bodyPr>
          <a:lstStyle/>
          <a:p>
            <a:r>
              <a:rPr lang="en-US" dirty="0"/>
              <a:t>Data collected through paper surveys during the implementation stage was visualized and analyzed using Microsoft Excel and Stata. </a:t>
            </a:r>
          </a:p>
          <a:p>
            <a:pPr marL="0" indent="0">
              <a:buNone/>
            </a:pPr>
            <a:endParaRPr lang="en-US" dirty="0"/>
          </a:p>
          <a:p>
            <a:r>
              <a:rPr lang="en-US" dirty="0"/>
              <a:t>Given the within-subjects design of this project, statistical significance was assessed using a paired t-test. The </a:t>
            </a:r>
            <a:r>
              <a:rPr lang="en-US" i="1" dirty="0"/>
              <a:t>p</a:t>
            </a:r>
            <a:r>
              <a:rPr lang="en-US" dirty="0"/>
              <a:t>-value selected to indicate statistical significance was 0.05. </a:t>
            </a:r>
          </a:p>
        </p:txBody>
      </p:sp>
    </p:spTree>
    <p:extLst>
      <p:ext uri="{BB962C8B-B14F-4D97-AF65-F5344CB8AC3E}">
        <p14:creationId xmlns:p14="http://schemas.microsoft.com/office/powerpoint/2010/main" val="237318077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9FD4F78-CD56-7148-B747-4712DF80990D}"/>
              </a:ext>
            </a:extLst>
          </p:cNvPr>
          <p:cNvSpPr>
            <a:spLocks noGrp="1"/>
          </p:cNvSpPr>
          <p:nvPr>
            <p:ph type="sldNum" sz="quarter" idx="12"/>
          </p:nvPr>
        </p:nvSpPr>
        <p:spPr/>
        <p:txBody>
          <a:bodyPr/>
          <a:lstStyle/>
          <a:p>
            <a:fld id="{23131D21-4A4F-034C-896A-AD009F94F6BB}" type="slidenum">
              <a:rPr lang="en-US" smtClean="0"/>
              <a:t>14</a:t>
            </a:fld>
            <a:endParaRPr lang="en-US"/>
          </a:p>
        </p:txBody>
      </p:sp>
      <p:sp>
        <p:nvSpPr>
          <p:cNvPr id="3" name="Title 2">
            <a:extLst>
              <a:ext uri="{FF2B5EF4-FFF2-40B4-BE49-F238E27FC236}">
                <a16:creationId xmlns:a16="http://schemas.microsoft.com/office/drawing/2014/main" id="{E971E322-2381-824D-B12A-E0C147AA5D80}"/>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F4308FD9-631C-1E45-9AEA-649A394FB9A3}"/>
              </a:ext>
            </a:extLst>
          </p:cNvPr>
          <p:cNvSpPr>
            <a:spLocks noGrp="1"/>
          </p:cNvSpPr>
          <p:nvPr>
            <p:ph idx="1"/>
          </p:nvPr>
        </p:nvSpPr>
        <p:spPr>
          <a:xfrm>
            <a:off x="685291" y="926586"/>
            <a:ext cx="3630098" cy="3759714"/>
          </a:xfrm>
        </p:spPr>
        <p:txBody>
          <a:bodyPr>
            <a:normAutofit/>
          </a:bodyPr>
          <a:lstStyle/>
          <a:p>
            <a:r>
              <a:rPr lang="en-US" dirty="0"/>
              <a:t>The education session occurred on September 30</a:t>
            </a:r>
            <a:r>
              <a:rPr lang="en-US" baseline="30000" dirty="0"/>
              <a:t>th</a:t>
            </a:r>
            <a:r>
              <a:rPr lang="en-US" dirty="0"/>
              <a:t>, 2021. The project evaluation survey was done 2.5 weeks later, on October 18</a:t>
            </a:r>
            <a:r>
              <a:rPr lang="en-US" baseline="30000" dirty="0"/>
              <a:t>th</a:t>
            </a:r>
            <a:r>
              <a:rPr lang="en-US" dirty="0"/>
              <a:t>, 2021. </a:t>
            </a:r>
          </a:p>
          <a:p>
            <a:r>
              <a:rPr lang="en-US" dirty="0"/>
              <a:t>The pre-test, post-test, and project evaluation surveys were matched using the unique participant identifier.</a:t>
            </a:r>
          </a:p>
          <a:p>
            <a:endParaRPr lang="en-US" dirty="0"/>
          </a:p>
        </p:txBody>
      </p:sp>
      <p:graphicFrame>
        <p:nvGraphicFramePr>
          <p:cNvPr id="8" name="Table 7">
            <a:extLst>
              <a:ext uri="{FF2B5EF4-FFF2-40B4-BE49-F238E27FC236}">
                <a16:creationId xmlns:a16="http://schemas.microsoft.com/office/drawing/2014/main" id="{DEE474CA-6E0C-AA44-9CC7-78B789A04A17}"/>
              </a:ext>
            </a:extLst>
          </p:cNvPr>
          <p:cNvGraphicFramePr>
            <a:graphicFrameLocks noGrp="1"/>
          </p:cNvGraphicFramePr>
          <p:nvPr>
            <p:extLst>
              <p:ext uri="{D42A27DB-BD31-4B8C-83A1-F6EECF244321}">
                <p14:modId xmlns:p14="http://schemas.microsoft.com/office/powerpoint/2010/main" val="2096154453"/>
              </p:ext>
            </p:extLst>
          </p:nvPr>
        </p:nvGraphicFramePr>
        <p:xfrm>
          <a:off x="4654436" y="2078356"/>
          <a:ext cx="4203700" cy="1132284"/>
        </p:xfrm>
        <a:graphic>
          <a:graphicData uri="http://schemas.openxmlformats.org/drawingml/2006/table">
            <a:tbl>
              <a:tblPr firstRow="1" firstCol="1" bandRow="1">
                <a:tableStyleId>{5C22544A-7EE6-4342-B048-85BDC9FD1C3A}</a:tableStyleId>
              </a:tblPr>
              <a:tblGrid>
                <a:gridCol w="2101850">
                  <a:extLst>
                    <a:ext uri="{9D8B030D-6E8A-4147-A177-3AD203B41FA5}">
                      <a16:colId xmlns:a16="http://schemas.microsoft.com/office/drawing/2014/main" val="3467337321"/>
                    </a:ext>
                  </a:extLst>
                </a:gridCol>
                <a:gridCol w="2101850">
                  <a:extLst>
                    <a:ext uri="{9D8B030D-6E8A-4147-A177-3AD203B41FA5}">
                      <a16:colId xmlns:a16="http://schemas.microsoft.com/office/drawing/2014/main" val="4004326516"/>
                    </a:ext>
                  </a:extLst>
                </a:gridCol>
              </a:tblGrid>
              <a:tr h="275828">
                <a:tc>
                  <a:txBody>
                    <a:bodyPr/>
                    <a:lstStyle/>
                    <a:p>
                      <a:endPar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solidFill>
                      <a:schemeClr val="bg2">
                        <a:lumMod val="20000"/>
                        <a:lumOff val="80000"/>
                      </a:schemeClr>
                    </a:solidFill>
                  </a:tcPr>
                </a:tc>
                <a:tc>
                  <a:txBody>
                    <a:bodyPr/>
                    <a:lstStyle/>
                    <a:p>
                      <a:pPr marL="0" marR="0" algn="ctr">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n</a:t>
                      </a:r>
                    </a:p>
                  </a:txBody>
                  <a:tcPr marL="68580" marR="68580" marT="0" marB="0" anchor="ctr">
                    <a:solidFill>
                      <a:schemeClr val="bg2">
                        <a:lumMod val="20000"/>
                        <a:lumOff val="80000"/>
                      </a:schemeClr>
                    </a:solidFill>
                  </a:tcPr>
                </a:tc>
                <a:extLst>
                  <a:ext uri="{0D108BD9-81ED-4DB2-BD59-A6C34878D82A}">
                    <a16:rowId xmlns:a16="http://schemas.microsoft.com/office/drawing/2014/main" val="3773688757"/>
                  </a:ext>
                </a:extLst>
              </a:tr>
              <a:tr h="275828">
                <a:tc>
                  <a:txBody>
                    <a:bodyPr/>
                    <a:lstStyle/>
                    <a:p>
                      <a:pPr marL="0" marR="0" algn="l">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Completed pre-test</a:t>
                      </a:r>
                    </a:p>
                  </a:txBody>
                  <a:tcPr marL="68580" marR="68580" marT="0" marB="0" anchor="ctr">
                    <a:solidFill>
                      <a:schemeClr val="bg2">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68580" marR="68580" marT="0" marB="0" anchor="ctr">
                    <a:solidFill>
                      <a:schemeClr val="bg2">
                        <a:lumMod val="20000"/>
                        <a:lumOff val="80000"/>
                      </a:schemeClr>
                    </a:solidFill>
                  </a:tcPr>
                </a:tc>
                <a:extLst>
                  <a:ext uri="{0D108BD9-81ED-4DB2-BD59-A6C34878D82A}">
                    <a16:rowId xmlns:a16="http://schemas.microsoft.com/office/drawing/2014/main" val="458122132"/>
                  </a:ext>
                </a:extLst>
              </a:tr>
              <a:tr h="275828">
                <a:tc>
                  <a:txBody>
                    <a:bodyPr/>
                    <a:lstStyle/>
                    <a:p>
                      <a:pPr marL="0" marR="0" algn="l">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Completed post-test</a:t>
                      </a:r>
                    </a:p>
                  </a:txBody>
                  <a:tcPr marL="68580" marR="68580" marT="0" marB="0" anchor="ctr">
                    <a:solidFill>
                      <a:schemeClr val="bg2">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68580" marR="68580" marT="0" marB="0" anchor="ctr">
                    <a:solidFill>
                      <a:schemeClr val="bg2">
                        <a:lumMod val="20000"/>
                        <a:lumOff val="80000"/>
                      </a:schemeClr>
                    </a:solidFill>
                  </a:tcPr>
                </a:tc>
                <a:extLst>
                  <a:ext uri="{0D108BD9-81ED-4DB2-BD59-A6C34878D82A}">
                    <a16:rowId xmlns:a16="http://schemas.microsoft.com/office/drawing/2014/main" val="2932360813"/>
                  </a:ext>
                </a:extLst>
              </a:tr>
              <a:tr h="275828">
                <a:tc>
                  <a:txBody>
                    <a:bodyPr/>
                    <a:lstStyle/>
                    <a:p>
                      <a:pPr marL="0" marR="0" algn="l">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Completed project evaluation survey</a:t>
                      </a:r>
                    </a:p>
                  </a:txBody>
                  <a:tcPr marL="68580" marR="68580" marT="0" marB="0" anchor="ctr">
                    <a:solidFill>
                      <a:schemeClr val="bg2">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68580" marR="68580" marT="0" marB="0" anchor="ctr">
                    <a:solidFill>
                      <a:schemeClr val="bg2">
                        <a:lumMod val="20000"/>
                        <a:lumOff val="80000"/>
                      </a:schemeClr>
                    </a:solidFill>
                  </a:tcPr>
                </a:tc>
                <a:extLst>
                  <a:ext uri="{0D108BD9-81ED-4DB2-BD59-A6C34878D82A}">
                    <a16:rowId xmlns:a16="http://schemas.microsoft.com/office/drawing/2014/main" val="1950513925"/>
                  </a:ext>
                </a:extLst>
              </a:tr>
            </a:tbl>
          </a:graphicData>
        </a:graphic>
      </p:graphicFrame>
    </p:spTree>
    <p:extLst>
      <p:ext uri="{BB962C8B-B14F-4D97-AF65-F5344CB8AC3E}">
        <p14:creationId xmlns:p14="http://schemas.microsoft.com/office/powerpoint/2010/main" val="34073739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CC0602-119B-8041-86D5-694338A6F650}"/>
              </a:ext>
            </a:extLst>
          </p:cNvPr>
          <p:cNvSpPr>
            <a:spLocks noGrp="1"/>
          </p:cNvSpPr>
          <p:nvPr>
            <p:ph type="sldNum" sz="quarter" idx="12"/>
          </p:nvPr>
        </p:nvSpPr>
        <p:spPr/>
        <p:txBody>
          <a:bodyPr/>
          <a:lstStyle/>
          <a:p>
            <a:fld id="{23131D21-4A4F-034C-896A-AD009F94F6BB}" type="slidenum">
              <a:rPr lang="en-US" smtClean="0"/>
              <a:t>15</a:t>
            </a:fld>
            <a:endParaRPr lang="en-US"/>
          </a:p>
        </p:txBody>
      </p:sp>
      <p:sp>
        <p:nvSpPr>
          <p:cNvPr id="3" name="Title 2">
            <a:extLst>
              <a:ext uri="{FF2B5EF4-FFF2-40B4-BE49-F238E27FC236}">
                <a16:creationId xmlns:a16="http://schemas.microsoft.com/office/drawing/2014/main" id="{76A43096-D013-A246-87AA-2CAAEABF88E3}"/>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1659FE46-CB2B-CA45-A785-31FE04540425}"/>
              </a:ext>
            </a:extLst>
          </p:cNvPr>
          <p:cNvSpPr>
            <a:spLocks noGrp="1"/>
          </p:cNvSpPr>
          <p:nvPr>
            <p:ph idx="1"/>
          </p:nvPr>
        </p:nvSpPr>
        <p:spPr>
          <a:xfrm>
            <a:off x="716125" y="1009284"/>
            <a:ext cx="3599264" cy="3872918"/>
          </a:xfrm>
        </p:spPr>
        <p:txBody>
          <a:bodyPr>
            <a:normAutofit fontScale="85000" lnSpcReduction="20000"/>
          </a:bodyPr>
          <a:lstStyle/>
          <a:p>
            <a:r>
              <a:rPr lang="en-US" dirty="0"/>
              <a:t>The first objective of this project was to determine the effectiveness of an evidence-based educational presentation on music listening in adolescent patients during painful procedures on nursing knowledge of music listening. </a:t>
            </a:r>
          </a:p>
          <a:p>
            <a:r>
              <a:rPr lang="en-US" dirty="0"/>
              <a:t>All eight participants (n=8) answered all the knowledge-based questions correctly on the post-test following the education session. </a:t>
            </a:r>
          </a:p>
        </p:txBody>
      </p:sp>
      <p:graphicFrame>
        <p:nvGraphicFramePr>
          <p:cNvPr id="11" name="Content Placeholder 10">
            <a:extLst>
              <a:ext uri="{FF2B5EF4-FFF2-40B4-BE49-F238E27FC236}">
                <a16:creationId xmlns:a16="http://schemas.microsoft.com/office/drawing/2014/main" id="{F4C7D239-B8C9-8D43-BAA9-E93B1AEF7614}"/>
              </a:ext>
            </a:extLst>
          </p:cNvPr>
          <p:cNvGraphicFramePr>
            <a:graphicFrameLocks noGrp="1"/>
          </p:cNvGraphicFramePr>
          <p:nvPr>
            <p:ph idx="13"/>
            <p:extLst>
              <p:ext uri="{D42A27DB-BD31-4B8C-83A1-F6EECF244321}">
                <p14:modId xmlns:p14="http://schemas.microsoft.com/office/powerpoint/2010/main" val="486300452"/>
              </p:ext>
            </p:extLst>
          </p:nvPr>
        </p:nvGraphicFramePr>
        <p:xfrm>
          <a:off x="4722812" y="812800"/>
          <a:ext cx="4179887" cy="3873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765023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B8F7657-CF1D-454F-801F-69B2361BB723}"/>
              </a:ext>
            </a:extLst>
          </p:cNvPr>
          <p:cNvSpPr>
            <a:spLocks noGrp="1"/>
          </p:cNvSpPr>
          <p:nvPr>
            <p:ph type="sldNum" sz="quarter" idx="12"/>
          </p:nvPr>
        </p:nvSpPr>
        <p:spPr/>
        <p:txBody>
          <a:bodyPr/>
          <a:lstStyle/>
          <a:p>
            <a:fld id="{23131D21-4A4F-034C-896A-AD009F94F6BB}" type="slidenum">
              <a:rPr lang="en-US" smtClean="0"/>
              <a:t>16</a:t>
            </a:fld>
            <a:endParaRPr lang="en-US"/>
          </a:p>
        </p:txBody>
      </p:sp>
      <p:sp>
        <p:nvSpPr>
          <p:cNvPr id="3" name="Title 2">
            <a:extLst>
              <a:ext uri="{FF2B5EF4-FFF2-40B4-BE49-F238E27FC236}">
                <a16:creationId xmlns:a16="http://schemas.microsoft.com/office/drawing/2014/main" id="{73561612-2198-CF48-9BD0-F4D06EDAAA90}"/>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AA30FDD9-9240-414E-91A1-7B8C676FF89A}"/>
              </a:ext>
            </a:extLst>
          </p:cNvPr>
          <p:cNvSpPr>
            <a:spLocks noGrp="1"/>
          </p:cNvSpPr>
          <p:nvPr>
            <p:ph idx="1"/>
          </p:nvPr>
        </p:nvSpPr>
        <p:spPr>
          <a:xfrm>
            <a:off x="765443" y="1727200"/>
            <a:ext cx="3599264" cy="2958518"/>
          </a:xfrm>
        </p:spPr>
        <p:txBody>
          <a:bodyPr>
            <a:normAutofit/>
          </a:bodyPr>
          <a:lstStyle/>
          <a:p>
            <a:r>
              <a:rPr lang="en-US" dirty="0"/>
              <a:t>A two-tailed paired t-test was done using Stata. The </a:t>
            </a:r>
            <a:r>
              <a:rPr lang="en-US" i="1" dirty="0"/>
              <a:t>p</a:t>
            </a:r>
            <a:r>
              <a:rPr lang="en-US" dirty="0"/>
              <a:t>-value was 0.0209, which is statistically significant, as </a:t>
            </a:r>
            <a:r>
              <a:rPr lang="en-US" i="1" dirty="0"/>
              <a:t>p</a:t>
            </a:r>
            <a:r>
              <a:rPr lang="en-US" dirty="0"/>
              <a:t>&lt;0.05. </a:t>
            </a:r>
          </a:p>
          <a:p>
            <a:endParaRPr lang="en-US" dirty="0"/>
          </a:p>
        </p:txBody>
      </p:sp>
      <p:graphicFrame>
        <p:nvGraphicFramePr>
          <p:cNvPr id="6" name="Content Placeholder 5">
            <a:extLst>
              <a:ext uri="{FF2B5EF4-FFF2-40B4-BE49-F238E27FC236}">
                <a16:creationId xmlns:a16="http://schemas.microsoft.com/office/drawing/2014/main" id="{64AA0985-4A2D-EB4E-85FA-E59954E3C261}"/>
              </a:ext>
            </a:extLst>
          </p:cNvPr>
          <p:cNvGraphicFramePr>
            <a:graphicFrameLocks noGrp="1"/>
          </p:cNvGraphicFramePr>
          <p:nvPr>
            <p:ph idx="13"/>
            <p:extLst>
              <p:ext uri="{D42A27DB-BD31-4B8C-83A1-F6EECF244321}">
                <p14:modId xmlns:p14="http://schemas.microsoft.com/office/powerpoint/2010/main" val="218610743"/>
              </p:ext>
            </p:extLst>
          </p:nvPr>
        </p:nvGraphicFramePr>
        <p:xfrm>
          <a:off x="4820904" y="2108200"/>
          <a:ext cx="4043697" cy="1473200"/>
        </p:xfrm>
        <a:graphic>
          <a:graphicData uri="http://schemas.openxmlformats.org/drawingml/2006/table">
            <a:tbl>
              <a:tblPr firstRow="1" firstCol="1" bandRow="1">
                <a:tableStyleId>{5C22544A-7EE6-4342-B048-85BDC9FD1C3A}</a:tableStyleId>
              </a:tblPr>
              <a:tblGrid>
                <a:gridCol w="1311480">
                  <a:extLst>
                    <a:ext uri="{9D8B030D-6E8A-4147-A177-3AD203B41FA5}">
                      <a16:colId xmlns:a16="http://schemas.microsoft.com/office/drawing/2014/main" val="1484253612"/>
                    </a:ext>
                  </a:extLst>
                </a:gridCol>
                <a:gridCol w="910739">
                  <a:extLst>
                    <a:ext uri="{9D8B030D-6E8A-4147-A177-3AD203B41FA5}">
                      <a16:colId xmlns:a16="http://schemas.microsoft.com/office/drawing/2014/main" val="1229958600"/>
                    </a:ext>
                  </a:extLst>
                </a:gridCol>
                <a:gridCol w="910739">
                  <a:extLst>
                    <a:ext uri="{9D8B030D-6E8A-4147-A177-3AD203B41FA5}">
                      <a16:colId xmlns:a16="http://schemas.microsoft.com/office/drawing/2014/main" val="4178117700"/>
                    </a:ext>
                  </a:extLst>
                </a:gridCol>
                <a:gridCol w="910739">
                  <a:extLst>
                    <a:ext uri="{9D8B030D-6E8A-4147-A177-3AD203B41FA5}">
                      <a16:colId xmlns:a16="http://schemas.microsoft.com/office/drawing/2014/main" val="838033994"/>
                    </a:ext>
                  </a:extLst>
                </a:gridCol>
              </a:tblGrid>
              <a:tr h="419576">
                <a:tc>
                  <a:txBody>
                    <a:bodyPr/>
                    <a:lstStyle/>
                    <a:p>
                      <a:endPar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Pre-test</a:t>
                      </a: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Post-test</a:t>
                      </a: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P-value</a:t>
                      </a:r>
                      <a:r>
                        <a:rPr lang="en-US" sz="1000" cap="all">
                          <a:solidFill>
                            <a:schemeClr val="tx1"/>
                          </a:solidFill>
                          <a:effectLst/>
                          <a:latin typeface="Verdana" panose="020B0604030504040204" pitchFamily="34" charset="0"/>
                          <a:ea typeface="Verdana" panose="020B0604030504040204" pitchFamily="34" charset="0"/>
                          <a:cs typeface="Verdana" panose="020B0604030504040204" pitchFamily="34" charset="0"/>
                        </a:rPr>
                        <a:t>*</a:t>
                      </a:r>
                      <a:endPar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38576" marR="38576" marT="0" marB="0" anchor="ctr">
                    <a:solidFill>
                      <a:schemeClr val="bg2">
                        <a:lumMod val="20000"/>
                        <a:lumOff val="80000"/>
                      </a:schemeClr>
                    </a:solidFill>
                  </a:tcPr>
                </a:tc>
                <a:extLst>
                  <a:ext uri="{0D108BD9-81ED-4DB2-BD59-A6C34878D82A}">
                    <a16:rowId xmlns:a16="http://schemas.microsoft.com/office/drawing/2014/main" val="446149629"/>
                  </a:ext>
                </a:extLst>
              </a:tr>
              <a:tr h="590030">
                <a:tc>
                  <a:txBody>
                    <a:bodyPr/>
                    <a:lstStyle/>
                    <a:p>
                      <a:pPr marL="0" marR="0">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Mean (</a:t>
                      </a:r>
                      <a:r>
                        <a:rPr lang="en-US" sz="10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sd</a:t>
                      </a: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t>
                      </a: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2.13 (0.83)</a:t>
                      </a: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3.00 (0)</a:t>
                      </a:r>
                    </a:p>
                  </a:txBody>
                  <a:tcPr marL="38576" marR="38576" marT="0" marB="0" anchor="ctr">
                    <a:solidFill>
                      <a:schemeClr val="bg2">
                        <a:lumMod val="20000"/>
                        <a:lumOff val="80000"/>
                      </a:schemeClr>
                    </a:solidFill>
                  </a:tcPr>
                </a:tc>
                <a:tc rowSpan="2">
                  <a:txBody>
                    <a:bodyPr/>
                    <a:lstStyle/>
                    <a:p>
                      <a:pPr marL="0" marR="0">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p>
                      <a:pPr marL="0" marR="0">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0.0209</a:t>
                      </a:r>
                    </a:p>
                  </a:txBody>
                  <a:tcPr marL="38576" marR="38576" marT="0" marB="0" anchor="ctr">
                    <a:solidFill>
                      <a:schemeClr val="bg2">
                        <a:lumMod val="20000"/>
                        <a:lumOff val="80000"/>
                      </a:schemeClr>
                    </a:solidFill>
                  </a:tcPr>
                </a:tc>
                <a:extLst>
                  <a:ext uri="{0D108BD9-81ED-4DB2-BD59-A6C34878D82A}">
                    <a16:rowId xmlns:a16="http://schemas.microsoft.com/office/drawing/2014/main" val="436477587"/>
                  </a:ext>
                </a:extLst>
              </a:tr>
              <a:tr h="463594">
                <a:tc>
                  <a:txBody>
                    <a:bodyPr/>
                    <a:lstStyle/>
                    <a:p>
                      <a:pPr marL="0" marR="0">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Median (min, max)</a:t>
                      </a: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a:solidFill>
                            <a:schemeClr val="tx1"/>
                          </a:solidFill>
                          <a:effectLst/>
                          <a:latin typeface="Verdana" panose="020B0604030504040204" pitchFamily="34" charset="0"/>
                          <a:ea typeface="Verdana" panose="020B0604030504040204" pitchFamily="34" charset="0"/>
                          <a:cs typeface="Verdana" panose="020B0604030504040204" pitchFamily="34" charset="0"/>
                        </a:rPr>
                        <a:t> 2 (1,3)</a:t>
                      </a: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3(3,3) </a:t>
                      </a:r>
                    </a:p>
                  </a:txBody>
                  <a:tcPr marL="38576" marR="38576" marT="0" marB="0" anchor="ctr">
                    <a:solidFill>
                      <a:schemeClr val="bg2">
                        <a:lumMod val="20000"/>
                        <a:lumOff val="80000"/>
                      </a:schemeClr>
                    </a:solidFill>
                  </a:tcPr>
                </a:tc>
                <a:tc vMerge="1">
                  <a:txBody>
                    <a:bodyPr/>
                    <a:lstStyle/>
                    <a:p>
                      <a:endParaRPr lang="en-US"/>
                    </a:p>
                  </a:txBody>
                  <a:tcPr/>
                </a:tc>
                <a:extLst>
                  <a:ext uri="{0D108BD9-81ED-4DB2-BD59-A6C34878D82A}">
                    <a16:rowId xmlns:a16="http://schemas.microsoft.com/office/drawing/2014/main" val="4222623646"/>
                  </a:ext>
                </a:extLst>
              </a:tr>
            </a:tbl>
          </a:graphicData>
        </a:graphic>
      </p:graphicFrame>
      <p:sp>
        <p:nvSpPr>
          <p:cNvPr id="8" name="TextBox 7">
            <a:extLst>
              <a:ext uri="{FF2B5EF4-FFF2-40B4-BE49-F238E27FC236}">
                <a16:creationId xmlns:a16="http://schemas.microsoft.com/office/drawing/2014/main" id="{6E1E5D00-0FC2-6F41-93D9-65258A7EC2E1}"/>
              </a:ext>
            </a:extLst>
          </p:cNvPr>
          <p:cNvSpPr txBox="1"/>
          <p:nvPr/>
        </p:nvSpPr>
        <p:spPr bwMode="auto">
          <a:xfrm>
            <a:off x="4772012" y="3647079"/>
            <a:ext cx="747000" cy="26161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vert="horz" wrap="none" lIns="38100" tIns="38100" rIns="38100" bIns="38100" numCol="1" rtlCol="0" anchor="ctr" anchorCtr="0" compatLnSpc="1">
            <a:prstTxWarp prst="textNoShape">
              <a:avLst/>
            </a:prstTxWarp>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*p</a:t>
            </a:r>
            <a:r>
              <a:rPr lang="en-US" sz="1200" b="0" i="0" dirty="0">
                <a:latin typeface="Verdana" panose="020B0604030504040204" pitchFamily="34" charset="0"/>
                <a:ea typeface="Verdana" panose="020B0604030504040204" pitchFamily="34" charset="0"/>
                <a:cs typeface="Verdana" panose="020B0604030504040204" pitchFamily="34" charset="0"/>
              </a:rPr>
              <a:t>&lt;0.05</a:t>
            </a:r>
          </a:p>
        </p:txBody>
      </p:sp>
    </p:spTree>
    <p:extLst>
      <p:ext uri="{BB962C8B-B14F-4D97-AF65-F5344CB8AC3E}">
        <p14:creationId xmlns:p14="http://schemas.microsoft.com/office/powerpoint/2010/main" val="154498434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4DA4AFE-5A10-794F-A8EC-59058B53181F}"/>
              </a:ext>
            </a:extLst>
          </p:cNvPr>
          <p:cNvSpPr>
            <a:spLocks noGrp="1"/>
          </p:cNvSpPr>
          <p:nvPr>
            <p:ph type="sldNum" sz="quarter" idx="12"/>
          </p:nvPr>
        </p:nvSpPr>
        <p:spPr/>
        <p:txBody>
          <a:bodyPr/>
          <a:lstStyle/>
          <a:p>
            <a:fld id="{23131D21-4A4F-034C-896A-AD009F94F6BB}" type="slidenum">
              <a:rPr lang="en-US" smtClean="0"/>
              <a:t>17</a:t>
            </a:fld>
            <a:endParaRPr lang="en-US"/>
          </a:p>
        </p:txBody>
      </p:sp>
      <p:sp>
        <p:nvSpPr>
          <p:cNvPr id="3" name="Title 2">
            <a:extLst>
              <a:ext uri="{FF2B5EF4-FFF2-40B4-BE49-F238E27FC236}">
                <a16:creationId xmlns:a16="http://schemas.microsoft.com/office/drawing/2014/main" id="{2CE74229-F751-6148-B229-585912637FA5}"/>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E4B8071B-F1B3-E84C-AE8D-C921D67C766A}"/>
              </a:ext>
            </a:extLst>
          </p:cNvPr>
          <p:cNvSpPr>
            <a:spLocks noGrp="1"/>
          </p:cNvSpPr>
          <p:nvPr>
            <p:ph idx="1"/>
          </p:nvPr>
        </p:nvSpPr>
        <p:spPr>
          <a:xfrm>
            <a:off x="765443" y="1299215"/>
            <a:ext cx="3599264" cy="3386503"/>
          </a:xfrm>
        </p:spPr>
        <p:txBody>
          <a:bodyPr>
            <a:normAutofit fontScale="92500" lnSpcReduction="10000"/>
          </a:bodyPr>
          <a:lstStyle/>
          <a:p>
            <a:r>
              <a:rPr lang="en-US" dirty="0"/>
              <a:t>Nursing confidence with using music listening was assessed on both the pre-test and post-test using the following question: How do you feel about using music listening with your adolescent patients during painful procedures </a:t>
            </a:r>
            <a:r>
              <a:rPr lang="en-US" u="sng" dirty="0"/>
              <a:t>without</a:t>
            </a:r>
            <a:r>
              <a:rPr lang="en-US" dirty="0"/>
              <a:t> the help of Child Life? </a:t>
            </a:r>
          </a:p>
        </p:txBody>
      </p:sp>
      <p:graphicFrame>
        <p:nvGraphicFramePr>
          <p:cNvPr id="6" name="Content Placeholder 5">
            <a:extLst>
              <a:ext uri="{FF2B5EF4-FFF2-40B4-BE49-F238E27FC236}">
                <a16:creationId xmlns:a16="http://schemas.microsoft.com/office/drawing/2014/main" id="{74986320-9865-BD4A-A219-E7672A1193B0}"/>
              </a:ext>
            </a:extLst>
          </p:cNvPr>
          <p:cNvGraphicFramePr>
            <a:graphicFrameLocks noGrp="1"/>
          </p:cNvGraphicFramePr>
          <p:nvPr>
            <p:ph idx="13"/>
            <p:extLst>
              <p:ext uri="{D42A27DB-BD31-4B8C-83A1-F6EECF244321}">
                <p14:modId xmlns:p14="http://schemas.microsoft.com/office/powerpoint/2010/main" val="3462466079"/>
              </p:ext>
            </p:extLst>
          </p:nvPr>
        </p:nvGraphicFramePr>
        <p:xfrm>
          <a:off x="4722812" y="1299215"/>
          <a:ext cx="4078287" cy="3387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097844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0ED099D-4511-C943-A0B1-7F8EE5E038A6}"/>
              </a:ext>
            </a:extLst>
          </p:cNvPr>
          <p:cNvSpPr>
            <a:spLocks noGrp="1"/>
          </p:cNvSpPr>
          <p:nvPr>
            <p:ph type="sldNum" sz="quarter" idx="12"/>
          </p:nvPr>
        </p:nvSpPr>
        <p:spPr/>
        <p:txBody>
          <a:bodyPr/>
          <a:lstStyle/>
          <a:p>
            <a:fld id="{23131D21-4A4F-034C-896A-AD009F94F6BB}" type="slidenum">
              <a:rPr lang="en-US" smtClean="0"/>
              <a:t>18</a:t>
            </a:fld>
            <a:endParaRPr lang="en-US"/>
          </a:p>
        </p:txBody>
      </p:sp>
      <p:sp>
        <p:nvSpPr>
          <p:cNvPr id="3" name="Title 2">
            <a:extLst>
              <a:ext uri="{FF2B5EF4-FFF2-40B4-BE49-F238E27FC236}">
                <a16:creationId xmlns:a16="http://schemas.microsoft.com/office/drawing/2014/main" id="{8CD864A1-871E-C64D-8AE0-1BC4A28ADE77}"/>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53F266DB-50C9-4242-9736-690B9447C791}"/>
              </a:ext>
            </a:extLst>
          </p:cNvPr>
          <p:cNvSpPr>
            <a:spLocks noGrp="1"/>
          </p:cNvSpPr>
          <p:nvPr>
            <p:ph idx="1"/>
          </p:nvPr>
        </p:nvSpPr>
        <p:spPr>
          <a:xfrm>
            <a:off x="765443" y="1103313"/>
            <a:ext cx="3599264" cy="3582405"/>
          </a:xfrm>
        </p:spPr>
        <p:txBody>
          <a:bodyPr>
            <a:normAutofit/>
          </a:bodyPr>
          <a:lstStyle/>
          <a:p>
            <a:r>
              <a:rPr lang="en-US" dirty="0"/>
              <a:t>The </a:t>
            </a:r>
            <a:r>
              <a:rPr lang="en-US" i="1" dirty="0"/>
              <a:t>p</a:t>
            </a:r>
            <a:r>
              <a:rPr lang="en-US" dirty="0"/>
              <a:t>-value was calculated in Stata using a two-tailed paired t-test. The </a:t>
            </a:r>
            <a:r>
              <a:rPr lang="en-US" i="1" dirty="0"/>
              <a:t>p</a:t>
            </a:r>
            <a:r>
              <a:rPr lang="en-US" dirty="0"/>
              <a:t>-value was 0.0514, which is not statistically significant (p&lt;0.05).</a:t>
            </a:r>
          </a:p>
        </p:txBody>
      </p:sp>
      <p:graphicFrame>
        <p:nvGraphicFramePr>
          <p:cNvPr id="10" name="Content Placeholder 9">
            <a:extLst>
              <a:ext uri="{FF2B5EF4-FFF2-40B4-BE49-F238E27FC236}">
                <a16:creationId xmlns:a16="http://schemas.microsoft.com/office/drawing/2014/main" id="{B98BAF1D-6214-AD43-AD61-6CFF88409363}"/>
              </a:ext>
            </a:extLst>
          </p:cNvPr>
          <p:cNvGraphicFramePr>
            <a:graphicFrameLocks noGrp="1"/>
          </p:cNvGraphicFramePr>
          <p:nvPr>
            <p:ph idx="13"/>
            <p:extLst>
              <p:ext uri="{D42A27DB-BD31-4B8C-83A1-F6EECF244321}">
                <p14:modId xmlns:p14="http://schemas.microsoft.com/office/powerpoint/2010/main" val="311446480"/>
              </p:ext>
            </p:extLst>
          </p:nvPr>
        </p:nvGraphicFramePr>
        <p:xfrm>
          <a:off x="4722814" y="1955800"/>
          <a:ext cx="3963988" cy="1431885"/>
        </p:xfrm>
        <a:graphic>
          <a:graphicData uri="http://schemas.openxmlformats.org/drawingml/2006/table">
            <a:tbl>
              <a:tblPr firstRow="1" firstCol="1" bandRow="1">
                <a:tableStyleId>{5C22544A-7EE6-4342-B048-85BDC9FD1C3A}</a:tableStyleId>
              </a:tblPr>
              <a:tblGrid>
                <a:gridCol w="990997">
                  <a:extLst>
                    <a:ext uri="{9D8B030D-6E8A-4147-A177-3AD203B41FA5}">
                      <a16:colId xmlns:a16="http://schemas.microsoft.com/office/drawing/2014/main" val="325198325"/>
                    </a:ext>
                  </a:extLst>
                </a:gridCol>
                <a:gridCol w="990997">
                  <a:extLst>
                    <a:ext uri="{9D8B030D-6E8A-4147-A177-3AD203B41FA5}">
                      <a16:colId xmlns:a16="http://schemas.microsoft.com/office/drawing/2014/main" val="1419168375"/>
                    </a:ext>
                  </a:extLst>
                </a:gridCol>
                <a:gridCol w="990997">
                  <a:extLst>
                    <a:ext uri="{9D8B030D-6E8A-4147-A177-3AD203B41FA5}">
                      <a16:colId xmlns:a16="http://schemas.microsoft.com/office/drawing/2014/main" val="1982367604"/>
                    </a:ext>
                  </a:extLst>
                </a:gridCol>
                <a:gridCol w="990997">
                  <a:extLst>
                    <a:ext uri="{9D8B030D-6E8A-4147-A177-3AD203B41FA5}">
                      <a16:colId xmlns:a16="http://schemas.microsoft.com/office/drawing/2014/main" val="2312063595"/>
                    </a:ext>
                  </a:extLst>
                </a:gridCol>
              </a:tblGrid>
              <a:tr h="407809">
                <a:tc>
                  <a:txBody>
                    <a:bodyPr/>
                    <a:lstStyle/>
                    <a:p>
                      <a:endParaRPr lang="en-US" sz="1200" dirty="0">
                        <a:solidFill>
                          <a:schemeClr val="tx2"/>
                        </a:solidFill>
                        <a:effectLst/>
                        <a:latin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a:solidFill>
                            <a:schemeClr val="tx2"/>
                          </a:solidFill>
                          <a:effectLst/>
                        </a:rPr>
                        <a:t>Pre-test</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a:solidFill>
                            <a:schemeClr val="tx2"/>
                          </a:solidFill>
                          <a:effectLst/>
                        </a:rPr>
                        <a:t>Post-test</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a:solidFill>
                            <a:schemeClr val="tx2"/>
                          </a:solidFill>
                          <a:effectLst/>
                        </a:rPr>
                        <a:t>P-value</a:t>
                      </a:r>
                      <a:r>
                        <a:rPr lang="en-US" sz="1200" cap="all">
                          <a:solidFill>
                            <a:schemeClr val="tx2"/>
                          </a:solidFill>
                          <a:effectLst/>
                        </a:rPr>
                        <a:t>*</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extLst>
                  <a:ext uri="{0D108BD9-81ED-4DB2-BD59-A6C34878D82A}">
                    <a16:rowId xmlns:a16="http://schemas.microsoft.com/office/drawing/2014/main" val="2109843797"/>
                  </a:ext>
                </a:extLst>
              </a:tr>
              <a:tr h="573483">
                <a:tc>
                  <a:txBody>
                    <a:bodyPr/>
                    <a:lstStyle/>
                    <a:p>
                      <a:pPr marL="0" marR="0">
                        <a:spcBef>
                          <a:spcPts val="0"/>
                        </a:spcBef>
                        <a:spcAft>
                          <a:spcPts val="0"/>
                        </a:spcAft>
                      </a:pPr>
                      <a:r>
                        <a:rPr lang="en-US" sz="1200">
                          <a:solidFill>
                            <a:schemeClr val="tx2"/>
                          </a:solidFill>
                          <a:effectLst/>
                        </a:rPr>
                        <a:t>Mean (sd)</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a:solidFill>
                            <a:schemeClr val="tx2"/>
                          </a:solidFill>
                          <a:effectLst/>
                        </a:rPr>
                        <a:t> 2.125 (1.13)</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a:solidFill>
                            <a:schemeClr val="tx2"/>
                          </a:solidFill>
                          <a:effectLst/>
                        </a:rPr>
                        <a:t>3.25 (0.89)</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rowSpan="2">
                  <a:txBody>
                    <a:bodyPr/>
                    <a:lstStyle/>
                    <a:p>
                      <a:pPr marL="0" marR="0">
                        <a:spcBef>
                          <a:spcPts val="0"/>
                        </a:spcBef>
                        <a:spcAft>
                          <a:spcPts val="0"/>
                        </a:spcAft>
                      </a:pPr>
                      <a:r>
                        <a:rPr lang="en-US" sz="1200" dirty="0">
                          <a:solidFill>
                            <a:schemeClr val="tx2"/>
                          </a:solidFill>
                          <a:effectLst/>
                        </a:rPr>
                        <a:t> </a:t>
                      </a:r>
                    </a:p>
                    <a:p>
                      <a:pPr marL="0" marR="0">
                        <a:spcBef>
                          <a:spcPts val="0"/>
                        </a:spcBef>
                        <a:spcAft>
                          <a:spcPts val="0"/>
                        </a:spcAft>
                      </a:pPr>
                      <a:r>
                        <a:rPr lang="en-US" sz="1200" dirty="0">
                          <a:solidFill>
                            <a:schemeClr val="tx2"/>
                          </a:solidFill>
                          <a:effectLst/>
                        </a:rPr>
                        <a:t>0.0514</a:t>
                      </a:r>
                      <a:endParaRPr lang="en-US" sz="1200" dirty="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extLst>
                  <a:ext uri="{0D108BD9-81ED-4DB2-BD59-A6C34878D82A}">
                    <a16:rowId xmlns:a16="http://schemas.microsoft.com/office/drawing/2014/main" val="2990674194"/>
                  </a:ext>
                </a:extLst>
              </a:tr>
              <a:tr h="450593">
                <a:tc>
                  <a:txBody>
                    <a:bodyPr/>
                    <a:lstStyle/>
                    <a:p>
                      <a:pPr marL="0" marR="0">
                        <a:spcBef>
                          <a:spcPts val="0"/>
                        </a:spcBef>
                        <a:spcAft>
                          <a:spcPts val="0"/>
                        </a:spcAft>
                      </a:pPr>
                      <a:r>
                        <a:rPr lang="en-US" sz="1200">
                          <a:solidFill>
                            <a:schemeClr val="tx2"/>
                          </a:solidFill>
                          <a:effectLst/>
                        </a:rPr>
                        <a:t>Median (min, max)</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a:solidFill>
                            <a:schemeClr val="tx2"/>
                          </a:solidFill>
                          <a:effectLst/>
                        </a:rPr>
                        <a:t>2 (0,4)</a:t>
                      </a:r>
                      <a:endParaRPr lang="en-US" sz="120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a:txBody>
                    <a:bodyPr/>
                    <a:lstStyle/>
                    <a:p>
                      <a:pPr marL="0" marR="0">
                        <a:spcBef>
                          <a:spcPts val="0"/>
                        </a:spcBef>
                        <a:spcAft>
                          <a:spcPts val="0"/>
                        </a:spcAft>
                      </a:pPr>
                      <a:r>
                        <a:rPr lang="en-US" sz="1200" dirty="0">
                          <a:solidFill>
                            <a:schemeClr val="tx2"/>
                          </a:solidFill>
                          <a:effectLst/>
                        </a:rPr>
                        <a:t>3.5 (2,4) </a:t>
                      </a:r>
                      <a:endParaRPr lang="en-US" sz="1200" dirty="0">
                        <a:solidFill>
                          <a:schemeClr val="tx2"/>
                        </a:solidFill>
                        <a:effectLst/>
                        <a:latin typeface="Times New Roman" panose="02020603050405020304" pitchFamily="18" charset="0"/>
                        <a:ea typeface="Times New Roman" panose="02020603050405020304" pitchFamily="18" charset="0"/>
                      </a:endParaRPr>
                    </a:p>
                  </a:txBody>
                  <a:tcPr marL="38576" marR="38576" marT="0" marB="0" anchor="ctr">
                    <a:solidFill>
                      <a:schemeClr val="bg2">
                        <a:lumMod val="20000"/>
                        <a:lumOff val="80000"/>
                      </a:schemeClr>
                    </a:solidFill>
                  </a:tcPr>
                </a:tc>
                <a:tc vMerge="1">
                  <a:txBody>
                    <a:bodyPr/>
                    <a:lstStyle/>
                    <a:p>
                      <a:endParaRPr lang="en-US"/>
                    </a:p>
                  </a:txBody>
                  <a:tcPr/>
                </a:tc>
                <a:extLst>
                  <a:ext uri="{0D108BD9-81ED-4DB2-BD59-A6C34878D82A}">
                    <a16:rowId xmlns:a16="http://schemas.microsoft.com/office/drawing/2014/main" val="3509512146"/>
                  </a:ext>
                </a:extLst>
              </a:tr>
            </a:tbl>
          </a:graphicData>
        </a:graphic>
      </p:graphicFrame>
      <p:sp>
        <p:nvSpPr>
          <p:cNvPr id="13" name="TextBox 12">
            <a:extLst>
              <a:ext uri="{FF2B5EF4-FFF2-40B4-BE49-F238E27FC236}">
                <a16:creationId xmlns:a16="http://schemas.microsoft.com/office/drawing/2014/main" id="{7419EA6F-B029-9F4A-AE29-FE2C74C76928}"/>
              </a:ext>
            </a:extLst>
          </p:cNvPr>
          <p:cNvSpPr txBox="1"/>
          <p:nvPr/>
        </p:nvSpPr>
        <p:spPr bwMode="auto">
          <a:xfrm>
            <a:off x="4673922" y="3415854"/>
            <a:ext cx="747000" cy="26161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vert="horz" wrap="none" lIns="38100" tIns="38100" rIns="38100" bIns="38100" numCol="1" rtlCol="0" anchor="ctr" anchorCtr="0" compatLnSpc="1">
            <a:prstTxWarp prst="textNoShape">
              <a:avLst/>
            </a:prstTxWarp>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*p</a:t>
            </a:r>
            <a:r>
              <a:rPr lang="en-US" sz="1200" b="0" i="0" dirty="0">
                <a:latin typeface="Verdana" panose="020B0604030504040204" pitchFamily="34" charset="0"/>
                <a:ea typeface="Verdana" panose="020B0604030504040204" pitchFamily="34" charset="0"/>
                <a:cs typeface="Verdana" panose="020B0604030504040204" pitchFamily="34" charset="0"/>
              </a:rPr>
              <a:t>&lt;0.05</a:t>
            </a:r>
          </a:p>
        </p:txBody>
      </p:sp>
    </p:spTree>
    <p:extLst>
      <p:ext uri="{BB962C8B-B14F-4D97-AF65-F5344CB8AC3E}">
        <p14:creationId xmlns:p14="http://schemas.microsoft.com/office/powerpoint/2010/main" val="158445520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11F3C0-4BE6-9448-A7E5-9767C29EF10D}"/>
              </a:ext>
            </a:extLst>
          </p:cNvPr>
          <p:cNvSpPr>
            <a:spLocks noGrp="1"/>
          </p:cNvSpPr>
          <p:nvPr>
            <p:ph type="sldNum" sz="quarter" idx="12"/>
          </p:nvPr>
        </p:nvSpPr>
        <p:spPr/>
        <p:txBody>
          <a:bodyPr/>
          <a:lstStyle/>
          <a:p>
            <a:fld id="{23131D21-4A4F-034C-896A-AD009F94F6BB}" type="slidenum">
              <a:rPr lang="en-US" smtClean="0"/>
              <a:t>19</a:t>
            </a:fld>
            <a:endParaRPr lang="en-US"/>
          </a:p>
        </p:txBody>
      </p:sp>
      <p:sp>
        <p:nvSpPr>
          <p:cNvPr id="3" name="Title 2">
            <a:extLst>
              <a:ext uri="{FF2B5EF4-FFF2-40B4-BE49-F238E27FC236}">
                <a16:creationId xmlns:a16="http://schemas.microsoft.com/office/drawing/2014/main" id="{5ACBD8A9-9AA4-464B-9087-BB9BF0F9E367}"/>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702E9E50-A4F2-014F-907A-25EA5ECD90EF}"/>
              </a:ext>
            </a:extLst>
          </p:cNvPr>
          <p:cNvSpPr>
            <a:spLocks noGrp="1"/>
          </p:cNvSpPr>
          <p:nvPr>
            <p:ph idx="1"/>
          </p:nvPr>
        </p:nvSpPr>
        <p:spPr>
          <a:xfrm>
            <a:off x="685291" y="1062358"/>
            <a:ext cx="7772400" cy="3860800"/>
          </a:xfrm>
        </p:spPr>
        <p:txBody>
          <a:bodyPr>
            <a:normAutofit/>
          </a:bodyPr>
          <a:lstStyle/>
          <a:p>
            <a:r>
              <a:rPr lang="en-US" dirty="0"/>
              <a:t>The second objective of this project was to determine the effectiveness of an evidence-based educational presentation on nursing adoption of a music listening intervention in the pediatric oncology clinic. </a:t>
            </a:r>
          </a:p>
          <a:p>
            <a:endParaRPr lang="en-US" dirty="0"/>
          </a:p>
          <a:p>
            <a:r>
              <a:rPr lang="en-US" dirty="0"/>
              <a:t>No nurse procedure forms were filled out in the 2.5-week period between the education session and the project evaluation survey. </a:t>
            </a:r>
          </a:p>
        </p:txBody>
      </p:sp>
    </p:spTree>
    <p:extLst>
      <p:ext uri="{BB962C8B-B14F-4D97-AF65-F5344CB8AC3E}">
        <p14:creationId xmlns:p14="http://schemas.microsoft.com/office/powerpoint/2010/main" val="25082027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8B17539-672D-2847-B799-9A2A8D95C747}" type="slidenum">
              <a:rPr lang="en-US" smtClean="0"/>
              <a:pPr>
                <a:defRPr/>
              </a:pPr>
              <a:t>2</a:t>
            </a:fld>
            <a:endParaRPr lang="en-US"/>
          </a:p>
        </p:txBody>
      </p:sp>
      <p:sp>
        <p:nvSpPr>
          <p:cNvPr id="6" name="Title 5"/>
          <p:cNvSpPr>
            <a:spLocks noGrp="1"/>
          </p:cNvSpPr>
          <p:nvPr>
            <p:ph type="title"/>
          </p:nvPr>
        </p:nvSpPr>
        <p:spPr/>
        <p:txBody>
          <a:bodyPr/>
          <a:lstStyle/>
          <a:p>
            <a:r>
              <a:rPr lang="en-US" dirty="0"/>
              <a:t>Introduction</a:t>
            </a:r>
          </a:p>
        </p:txBody>
      </p:sp>
      <p:sp>
        <p:nvSpPr>
          <p:cNvPr id="7" name="Content Placeholder 6"/>
          <p:cNvSpPr>
            <a:spLocks noGrp="1"/>
          </p:cNvSpPr>
          <p:nvPr>
            <p:ph idx="1"/>
          </p:nvPr>
        </p:nvSpPr>
        <p:spPr>
          <a:xfrm>
            <a:off x="843287" y="1103313"/>
            <a:ext cx="7576882" cy="4040187"/>
          </a:xfrm>
        </p:spPr>
        <p:txBody>
          <a:bodyPr>
            <a:normAutofit/>
          </a:bodyPr>
          <a:lstStyle/>
          <a:p>
            <a:r>
              <a:rPr lang="en-US" dirty="0"/>
              <a:t>Pediatric oncology patients undergo frequent painful procedures throughout treatment.</a:t>
            </a:r>
          </a:p>
          <a:p>
            <a:endParaRPr lang="en-US" dirty="0"/>
          </a:p>
          <a:p>
            <a:r>
              <a:rPr lang="en-US" dirty="0"/>
              <a:t>Music listening is a low-risk, easily implemented, and cost-effective intervention that can be used in the clinic setting. </a:t>
            </a:r>
          </a:p>
          <a:p>
            <a:pPr>
              <a:defRPr/>
            </a:pPr>
            <a:endParaRPr lang="en-US" dirty="0"/>
          </a:p>
        </p:txBody>
      </p:sp>
    </p:spTree>
    <p:extLst>
      <p:ext uri="{BB962C8B-B14F-4D97-AF65-F5344CB8AC3E}">
        <p14:creationId xmlns:p14="http://schemas.microsoft.com/office/powerpoint/2010/main" val="250015100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C416AA4-A704-8445-AB87-E3C6B5C12B34}"/>
              </a:ext>
            </a:extLst>
          </p:cNvPr>
          <p:cNvSpPr>
            <a:spLocks noGrp="1"/>
          </p:cNvSpPr>
          <p:nvPr>
            <p:ph type="sldNum" sz="quarter" idx="12"/>
          </p:nvPr>
        </p:nvSpPr>
        <p:spPr/>
        <p:txBody>
          <a:bodyPr/>
          <a:lstStyle/>
          <a:p>
            <a:fld id="{23131D21-4A4F-034C-896A-AD009F94F6BB}" type="slidenum">
              <a:rPr lang="en-US" smtClean="0"/>
              <a:t>20</a:t>
            </a:fld>
            <a:endParaRPr lang="en-US"/>
          </a:p>
        </p:txBody>
      </p:sp>
      <p:sp>
        <p:nvSpPr>
          <p:cNvPr id="3" name="Title 2">
            <a:extLst>
              <a:ext uri="{FF2B5EF4-FFF2-40B4-BE49-F238E27FC236}">
                <a16:creationId xmlns:a16="http://schemas.microsoft.com/office/drawing/2014/main" id="{70ED0D91-7A8D-9D47-9141-50E71E148262}"/>
              </a:ext>
            </a:extLst>
          </p:cNvPr>
          <p:cNvSpPr>
            <a:spLocks noGrp="1"/>
          </p:cNvSpPr>
          <p:nvPr>
            <p:ph type="title"/>
          </p:nvPr>
        </p:nvSpPr>
        <p:spPr/>
        <p:txBody>
          <a:bodyPr/>
          <a:lstStyle/>
          <a:p>
            <a:r>
              <a:rPr lang="en-US" dirty="0"/>
              <a:t>Results</a:t>
            </a:r>
          </a:p>
        </p:txBody>
      </p:sp>
      <p:sp>
        <p:nvSpPr>
          <p:cNvPr id="4" name="Content Placeholder 3">
            <a:extLst>
              <a:ext uri="{FF2B5EF4-FFF2-40B4-BE49-F238E27FC236}">
                <a16:creationId xmlns:a16="http://schemas.microsoft.com/office/drawing/2014/main" id="{5D154F0B-F112-3046-A9A9-A6CC11D0586F}"/>
              </a:ext>
            </a:extLst>
          </p:cNvPr>
          <p:cNvSpPr>
            <a:spLocks noGrp="1"/>
          </p:cNvSpPr>
          <p:nvPr>
            <p:ph idx="1"/>
          </p:nvPr>
        </p:nvSpPr>
        <p:spPr>
          <a:xfrm>
            <a:off x="685292" y="894402"/>
            <a:ext cx="7772399" cy="3987800"/>
          </a:xfrm>
        </p:spPr>
        <p:txBody>
          <a:bodyPr>
            <a:normAutofit fontScale="77500" lnSpcReduction="20000"/>
          </a:bodyPr>
          <a:lstStyle/>
          <a:p>
            <a:r>
              <a:rPr lang="en-US" dirty="0"/>
              <a:t>The project evaluation survey assessed nurses’ perceptions of the music listening intervention and the project itself.</a:t>
            </a:r>
          </a:p>
          <a:p>
            <a:endParaRPr lang="en-US" dirty="0"/>
          </a:p>
          <a:p>
            <a:r>
              <a:rPr lang="en-US" dirty="0"/>
              <a:t>When asked what changes they would make to the project:</a:t>
            </a:r>
          </a:p>
          <a:p>
            <a:pPr lvl="1"/>
            <a:r>
              <a:rPr lang="en-US" dirty="0"/>
              <a:t>5 participants said that they feel they would have been able to successfully implement the intervention with more time.</a:t>
            </a:r>
          </a:p>
          <a:p>
            <a:pPr lvl="1"/>
            <a:r>
              <a:rPr lang="en-US" dirty="0"/>
              <a:t>1 participant suggested providing headphones to patients.</a:t>
            </a:r>
          </a:p>
          <a:p>
            <a:pPr lvl="1"/>
            <a:r>
              <a:rPr lang="en-US" dirty="0"/>
              <a:t>1 participant suggested having a handout to give to patients explaining music listening.</a:t>
            </a:r>
          </a:p>
          <a:p>
            <a:pPr marL="0" indent="0">
              <a:buNone/>
            </a:pPr>
            <a:endParaRPr lang="en-US" dirty="0"/>
          </a:p>
          <a:p>
            <a:r>
              <a:rPr lang="en-US" dirty="0"/>
              <a:t>When asked about other uses for this type of intervention in the clinic: </a:t>
            </a:r>
          </a:p>
          <a:p>
            <a:pPr lvl="1"/>
            <a:r>
              <a:rPr lang="en-US" dirty="0"/>
              <a:t>1 participant stated that music listening would be useful during lumbar punctures and bone marrow biopsies.</a:t>
            </a:r>
          </a:p>
          <a:p>
            <a:pPr lvl="1"/>
            <a:r>
              <a:rPr lang="en-US" dirty="0"/>
              <a:t>1 participant thought it could be useful for staff stress reduction.</a:t>
            </a:r>
          </a:p>
          <a:p>
            <a:pPr lvl="1"/>
            <a:r>
              <a:rPr lang="en-US" dirty="0"/>
              <a:t>1 participant suggested it become part of the standard of care for patients during clinic appointments. </a:t>
            </a:r>
          </a:p>
          <a:p>
            <a:endParaRPr lang="en-US" dirty="0"/>
          </a:p>
        </p:txBody>
      </p:sp>
    </p:spTree>
    <p:extLst>
      <p:ext uri="{BB962C8B-B14F-4D97-AF65-F5344CB8AC3E}">
        <p14:creationId xmlns:p14="http://schemas.microsoft.com/office/powerpoint/2010/main" val="157482900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A2B23A9-9B01-6743-9542-EB6E6992CFC6}"/>
              </a:ext>
            </a:extLst>
          </p:cNvPr>
          <p:cNvSpPr>
            <a:spLocks noGrp="1"/>
          </p:cNvSpPr>
          <p:nvPr>
            <p:ph type="sldNum" sz="quarter" idx="12"/>
          </p:nvPr>
        </p:nvSpPr>
        <p:spPr/>
        <p:txBody>
          <a:bodyPr/>
          <a:lstStyle/>
          <a:p>
            <a:fld id="{23131D21-4A4F-034C-896A-AD009F94F6BB}" type="slidenum">
              <a:rPr lang="en-US" smtClean="0"/>
              <a:t>21</a:t>
            </a:fld>
            <a:endParaRPr lang="en-US"/>
          </a:p>
        </p:txBody>
      </p:sp>
      <p:sp>
        <p:nvSpPr>
          <p:cNvPr id="3" name="Title 2">
            <a:extLst>
              <a:ext uri="{FF2B5EF4-FFF2-40B4-BE49-F238E27FC236}">
                <a16:creationId xmlns:a16="http://schemas.microsoft.com/office/drawing/2014/main" id="{CFAE7BB3-8D80-EC4E-8FEE-CDC615695D45}"/>
              </a:ext>
            </a:extLst>
          </p:cNvPr>
          <p:cNvSpPr>
            <a:spLocks noGrp="1"/>
          </p:cNvSpPr>
          <p:nvPr>
            <p:ph type="title"/>
          </p:nvPr>
        </p:nvSpPr>
        <p:spPr/>
        <p:txBody>
          <a:bodyPr/>
          <a:lstStyle/>
          <a:p>
            <a:r>
              <a:rPr lang="en-US" dirty="0"/>
              <a:t>Key Findings</a:t>
            </a:r>
          </a:p>
        </p:txBody>
      </p:sp>
      <p:sp>
        <p:nvSpPr>
          <p:cNvPr id="4" name="Content Placeholder 3">
            <a:extLst>
              <a:ext uri="{FF2B5EF4-FFF2-40B4-BE49-F238E27FC236}">
                <a16:creationId xmlns:a16="http://schemas.microsoft.com/office/drawing/2014/main" id="{A17F069E-814E-8B48-80E6-374E75153FC4}"/>
              </a:ext>
            </a:extLst>
          </p:cNvPr>
          <p:cNvSpPr>
            <a:spLocks noGrp="1"/>
          </p:cNvSpPr>
          <p:nvPr>
            <p:ph idx="1"/>
          </p:nvPr>
        </p:nvSpPr>
        <p:spPr>
          <a:xfrm>
            <a:off x="765443" y="1103313"/>
            <a:ext cx="7692248" cy="3582405"/>
          </a:xfrm>
        </p:spPr>
        <p:txBody>
          <a:bodyPr>
            <a:normAutofit fontScale="92500" lnSpcReduction="10000"/>
          </a:bodyPr>
          <a:lstStyle/>
          <a:p>
            <a:r>
              <a:rPr lang="en-US" dirty="0"/>
              <a:t>The evidence-based education session did increase nursing knowledge of music listening with patients during painful procedures and this increase was statistically significant (</a:t>
            </a:r>
            <a:r>
              <a:rPr lang="en-US" i="1" dirty="0"/>
              <a:t>p</a:t>
            </a:r>
            <a:r>
              <a:rPr lang="en-US" dirty="0"/>
              <a:t>=0.0209). </a:t>
            </a:r>
          </a:p>
          <a:p>
            <a:r>
              <a:rPr lang="en-US" dirty="0"/>
              <a:t>The educational intervention did not result in a statistically significant increase in nursing confidence with using music listening with patients during painful procedures (</a:t>
            </a:r>
            <a:r>
              <a:rPr lang="en-US" i="1" dirty="0"/>
              <a:t>p</a:t>
            </a:r>
            <a:r>
              <a:rPr lang="en-US" dirty="0"/>
              <a:t>=0.0514). </a:t>
            </a:r>
          </a:p>
          <a:p>
            <a:r>
              <a:rPr lang="en-US" dirty="0"/>
              <a:t>While the nursing staff felt like this was an intervention that could be useful in improving the experiences of their patients, it was difficult to find the time to implement such an intervention in addition to their other responsibilities. </a:t>
            </a:r>
          </a:p>
        </p:txBody>
      </p:sp>
    </p:spTree>
    <p:extLst>
      <p:ext uri="{BB962C8B-B14F-4D97-AF65-F5344CB8AC3E}">
        <p14:creationId xmlns:p14="http://schemas.microsoft.com/office/powerpoint/2010/main" val="400862438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5BD43E-D22C-024E-B29F-2D70A523F00D}"/>
              </a:ext>
            </a:extLst>
          </p:cNvPr>
          <p:cNvSpPr>
            <a:spLocks noGrp="1"/>
          </p:cNvSpPr>
          <p:nvPr>
            <p:ph type="sldNum" sz="quarter" idx="12"/>
          </p:nvPr>
        </p:nvSpPr>
        <p:spPr/>
        <p:txBody>
          <a:bodyPr/>
          <a:lstStyle/>
          <a:p>
            <a:fld id="{23131D21-4A4F-034C-896A-AD009F94F6BB}" type="slidenum">
              <a:rPr lang="en-US" smtClean="0"/>
              <a:t>22</a:t>
            </a:fld>
            <a:endParaRPr lang="en-US"/>
          </a:p>
        </p:txBody>
      </p:sp>
      <p:sp>
        <p:nvSpPr>
          <p:cNvPr id="3" name="Title 2">
            <a:extLst>
              <a:ext uri="{FF2B5EF4-FFF2-40B4-BE49-F238E27FC236}">
                <a16:creationId xmlns:a16="http://schemas.microsoft.com/office/drawing/2014/main" id="{28C8B597-3AB0-EF4E-9028-2B39AF8AE8AE}"/>
              </a:ext>
            </a:extLst>
          </p:cNvPr>
          <p:cNvSpPr>
            <a:spLocks noGrp="1"/>
          </p:cNvSpPr>
          <p:nvPr>
            <p:ph type="title"/>
          </p:nvPr>
        </p:nvSpPr>
        <p:spPr/>
        <p:txBody>
          <a:bodyPr/>
          <a:lstStyle/>
          <a:p>
            <a:r>
              <a:rPr lang="en-US" dirty="0"/>
              <a:t>Strengths</a:t>
            </a:r>
          </a:p>
        </p:txBody>
      </p:sp>
      <p:sp>
        <p:nvSpPr>
          <p:cNvPr id="4" name="Content Placeholder 3">
            <a:extLst>
              <a:ext uri="{FF2B5EF4-FFF2-40B4-BE49-F238E27FC236}">
                <a16:creationId xmlns:a16="http://schemas.microsoft.com/office/drawing/2014/main" id="{C372B4CF-E0AE-0E45-862B-F9F636B94095}"/>
              </a:ext>
            </a:extLst>
          </p:cNvPr>
          <p:cNvSpPr>
            <a:spLocks noGrp="1"/>
          </p:cNvSpPr>
          <p:nvPr>
            <p:ph idx="1"/>
          </p:nvPr>
        </p:nvSpPr>
        <p:spPr>
          <a:xfrm>
            <a:off x="765443" y="977900"/>
            <a:ext cx="7692248" cy="3707818"/>
          </a:xfrm>
        </p:spPr>
        <p:txBody>
          <a:bodyPr/>
          <a:lstStyle/>
          <a:p>
            <a:r>
              <a:rPr lang="en-US" dirty="0"/>
              <a:t>To maintain the external validity of this project, two content experts at Banner Diamond Children’s Hospital reviewed the educational content for accurate information. They also reviewed the pre-test and post-test to ensure that they were a good representation of the information presented in the PowerPoint.  Based on their feedback, some minor changes were made to the wording on the PowerPoint to clarify the instructions for conducting the music listening intervention. </a:t>
            </a:r>
          </a:p>
        </p:txBody>
      </p:sp>
    </p:spTree>
    <p:extLst>
      <p:ext uri="{BB962C8B-B14F-4D97-AF65-F5344CB8AC3E}">
        <p14:creationId xmlns:p14="http://schemas.microsoft.com/office/powerpoint/2010/main" val="292532341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57E4FF-C952-E646-8D2D-16FAC0897C7B}"/>
              </a:ext>
            </a:extLst>
          </p:cNvPr>
          <p:cNvSpPr>
            <a:spLocks noGrp="1"/>
          </p:cNvSpPr>
          <p:nvPr>
            <p:ph type="sldNum" sz="quarter" idx="12"/>
          </p:nvPr>
        </p:nvSpPr>
        <p:spPr/>
        <p:txBody>
          <a:bodyPr/>
          <a:lstStyle/>
          <a:p>
            <a:fld id="{23131D21-4A4F-034C-896A-AD009F94F6BB}" type="slidenum">
              <a:rPr lang="en-US" smtClean="0"/>
              <a:t>23</a:t>
            </a:fld>
            <a:endParaRPr lang="en-US"/>
          </a:p>
        </p:txBody>
      </p:sp>
      <p:sp>
        <p:nvSpPr>
          <p:cNvPr id="3" name="Title 2">
            <a:extLst>
              <a:ext uri="{FF2B5EF4-FFF2-40B4-BE49-F238E27FC236}">
                <a16:creationId xmlns:a16="http://schemas.microsoft.com/office/drawing/2014/main" id="{79C8F547-EB53-2349-B777-E4308A6B0ECD}"/>
              </a:ext>
            </a:extLst>
          </p:cNvPr>
          <p:cNvSpPr>
            <a:spLocks noGrp="1"/>
          </p:cNvSpPr>
          <p:nvPr>
            <p:ph type="title"/>
          </p:nvPr>
        </p:nvSpPr>
        <p:spPr/>
        <p:txBody>
          <a:bodyPr/>
          <a:lstStyle/>
          <a:p>
            <a:r>
              <a:rPr lang="en-US" dirty="0"/>
              <a:t>Limitations</a:t>
            </a:r>
          </a:p>
        </p:txBody>
      </p:sp>
      <p:sp>
        <p:nvSpPr>
          <p:cNvPr id="4" name="Content Placeholder 3">
            <a:extLst>
              <a:ext uri="{FF2B5EF4-FFF2-40B4-BE49-F238E27FC236}">
                <a16:creationId xmlns:a16="http://schemas.microsoft.com/office/drawing/2014/main" id="{3EA2A08A-4653-F741-B3B9-70C6BCF6C3E5}"/>
              </a:ext>
            </a:extLst>
          </p:cNvPr>
          <p:cNvSpPr>
            <a:spLocks noGrp="1"/>
          </p:cNvSpPr>
          <p:nvPr>
            <p:ph idx="1"/>
          </p:nvPr>
        </p:nvSpPr>
        <p:spPr>
          <a:xfrm>
            <a:off x="765443" y="850900"/>
            <a:ext cx="7692248" cy="3834818"/>
          </a:xfrm>
        </p:spPr>
        <p:txBody>
          <a:bodyPr>
            <a:normAutofit fontScale="92500"/>
          </a:bodyPr>
          <a:lstStyle/>
          <a:p>
            <a:r>
              <a:rPr lang="en-US" dirty="0"/>
              <a:t>The major limitation of this project is that it is not generalizable to other settings due to the small sample size (n=8) and the specific setting in which it was implemented. While there was a statistically significant change in nursing knowledge, it is not possible to infer whether the evidence-based education would have the same effect in a larger sample size or in a different setting. </a:t>
            </a:r>
          </a:p>
          <a:p>
            <a:endParaRPr lang="en-US" dirty="0"/>
          </a:p>
          <a:p>
            <a:r>
              <a:rPr lang="en-US" dirty="0"/>
              <a:t>Staffing changes related to the COVID-19 pandemic may have had an impact on the nursing staff’s ability and motivation to incorporate another task into their schedule. </a:t>
            </a:r>
          </a:p>
          <a:p>
            <a:endParaRPr lang="en-US" dirty="0"/>
          </a:p>
        </p:txBody>
      </p:sp>
    </p:spTree>
    <p:extLst>
      <p:ext uri="{BB962C8B-B14F-4D97-AF65-F5344CB8AC3E}">
        <p14:creationId xmlns:p14="http://schemas.microsoft.com/office/powerpoint/2010/main" val="107964459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277AFA-A065-0948-829F-683FFD3A2B2D}"/>
              </a:ext>
            </a:extLst>
          </p:cNvPr>
          <p:cNvSpPr>
            <a:spLocks noGrp="1"/>
          </p:cNvSpPr>
          <p:nvPr>
            <p:ph type="sldNum" sz="quarter" idx="12"/>
          </p:nvPr>
        </p:nvSpPr>
        <p:spPr/>
        <p:txBody>
          <a:bodyPr/>
          <a:lstStyle/>
          <a:p>
            <a:fld id="{23131D21-4A4F-034C-896A-AD009F94F6BB}" type="slidenum">
              <a:rPr lang="en-US" smtClean="0"/>
              <a:t>24</a:t>
            </a:fld>
            <a:endParaRPr lang="en-US"/>
          </a:p>
        </p:txBody>
      </p:sp>
      <p:sp>
        <p:nvSpPr>
          <p:cNvPr id="3" name="Title 2">
            <a:extLst>
              <a:ext uri="{FF2B5EF4-FFF2-40B4-BE49-F238E27FC236}">
                <a16:creationId xmlns:a16="http://schemas.microsoft.com/office/drawing/2014/main" id="{919308D8-45DE-4040-824F-3E6423AC41D6}"/>
              </a:ext>
            </a:extLst>
          </p:cNvPr>
          <p:cNvSpPr>
            <a:spLocks noGrp="1"/>
          </p:cNvSpPr>
          <p:nvPr>
            <p:ph type="title"/>
          </p:nvPr>
        </p:nvSpPr>
        <p:spPr/>
        <p:txBody>
          <a:bodyPr/>
          <a:lstStyle/>
          <a:p>
            <a:r>
              <a:rPr lang="en-US" dirty="0"/>
              <a:t>Dissemination</a:t>
            </a:r>
          </a:p>
        </p:txBody>
      </p:sp>
      <p:sp>
        <p:nvSpPr>
          <p:cNvPr id="4" name="Content Placeholder 3">
            <a:extLst>
              <a:ext uri="{FF2B5EF4-FFF2-40B4-BE49-F238E27FC236}">
                <a16:creationId xmlns:a16="http://schemas.microsoft.com/office/drawing/2014/main" id="{CE3CC6C2-662F-FB43-9A1F-9C3F114EC8CD}"/>
              </a:ext>
            </a:extLst>
          </p:cNvPr>
          <p:cNvSpPr>
            <a:spLocks noGrp="1"/>
          </p:cNvSpPr>
          <p:nvPr>
            <p:ph idx="1"/>
          </p:nvPr>
        </p:nvSpPr>
        <p:spPr>
          <a:xfrm>
            <a:off x="765443" y="1103313"/>
            <a:ext cx="7692248" cy="3582405"/>
          </a:xfrm>
        </p:spPr>
        <p:txBody>
          <a:bodyPr>
            <a:normAutofit/>
          </a:bodyPr>
          <a:lstStyle/>
          <a:p>
            <a:r>
              <a:rPr lang="en-US" dirty="0"/>
              <a:t>A summary of the results of this project will be shared with stakeholders within the oncology clinic. Per stakeholder request and due to the difficulty of coordinating participant schedules, the results of this project will be disseminated through e-mail using a PowerPoint presentation. </a:t>
            </a:r>
          </a:p>
          <a:p>
            <a:endParaRPr lang="en-US" dirty="0"/>
          </a:p>
          <a:p>
            <a:r>
              <a:rPr lang="en-US" dirty="0"/>
              <a:t>The results of this project were also shared with the Banner Health Research Determination Committee.</a:t>
            </a:r>
          </a:p>
        </p:txBody>
      </p:sp>
    </p:spTree>
    <p:extLst>
      <p:ext uri="{BB962C8B-B14F-4D97-AF65-F5344CB8AC3E}">
        <p14:creationId xmlns:p14="http://schemas.microsoft.com/office/powerpoint/2010/main" val="146191380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956E15-C152-C445-A7B3-5C0DBA80B319}"/>
              </a:ext>
            </a:extLst>
          </p:cNvPr>
          <p:cNvSpPr>
            <a:spLocks noGrp="1"/>
          </p:cNvSpPr>
          <p:nvPr>
            <p:ph type="sldNum" sz="quarter" idx="12"/>
          </p:nvPr>
        </p:nvSpPr>
        <p:spPr/>
        <p:txBody>
          <a:bodyPr/>
          <a:lstStyle/>
          <a:p>
            <a:fld id="{23131D21-4A4F-034C-896A-AD009F94F6BB}" type="slidenum">
              <a:rPr lang="en-US" smtClean="0"/>
              <a:t>25</a:t>
            </a:fld>
            <a:endParaRPr lang="en-US"/>
          </a:p>
        </p:txBody>
      </p:sp>
      <p:sp>
        <p:nvSpPr>
          <p:cNvPr id="3" name="Title 2">
            <a:extLst>
              <a:ext uri="{FF2B5EF4-FFF2-40B4-BE49-F238E27FC236}">
                <a16:creationId xmlns:a16="http://schemas.microsoft.com/office/drawing/2014/main" id="{B6A00575-B7A8-984E-97FC-F90F4153918E}"/>
              </a:ext>
            </a:extLst>
          </p:cNvPr>
          <p:cNvSpPr>
            <a:spLocks noGrp="1"/>
          </p:cNvSpPr>
          <p:nvPr>
            <p:ph type="title"/>
          </p:nvPr>
        </p:nvSpPr>
        <p:spPr/>
        <p:txBody>
          <a:bodyPr/>
          <a:lstStyle/>
          <a:p>
            <a:r>
              <a:rPr lang="en-US" dirty="0"/>
              <a:t>Future Implications</a:t>
            </a:r>
          </a:p>
        </p:txBody>
      </p:sp>
      <p:sp>
        <p:nvSpPr>
          <p:cNvPr id="4" name="Content Placeholder 3">
            <a:extLst>
              <a:ext uri="{FF2B5EF4-FFF2-40B4-BE49-F238E27FC236}">
                <a16:creationId xmlns:a16="http://schemas.microsoft.com/office/drawing/2014/main" id="{63835329-61E6-2A4E-A197-A4CB1E45DE54}"/>
              </a:ext>
            </a:extLst>
          </p:cNvPr>
          <p:cNvSpPr>
            <a:spLocks noGrp="1"/>
          </p:cNvSpPr>
          <p:nvPr>
            <p:ph idx="1"/>
          </p:nvPr>
        </p:nvSpPr>
        <p:spPr>
          <a:xfrm>
            <a:off x="765442" y="1003300"/>
            <a:ext cx="8035657" cy="3682418"/>
          </a:xfrm>
        </p:spPr>
        <p:txBody>
          <a:bodyPr>
            <a:normAutofit/>
          </a:bodyPr>
          <a:lstStyle/>
          <a:p>
            <a:r>
              <a:rPr lang="en-US" dirty="0"/>
              <a:t>As demonstrated by nursing feedback collected through the project evaluation survey, the nurses were very interested in using music listening during painful procedures but sometimes felt that a lack of time and a lack of equipment were barriers to implementation. </a:t>
            </a:r>
          </a:p>
          <a:p>
            <a:r>
              <a:rPr lang="en-US" dirty="0"/>
              <a:t>There may be a use for this type of intervention in a pediatric primary care office, as painful procedures frequently occur in the primary care setting (e.g., immunizations), but Child Life is not a resource that is available in this setting. </a:t>
            </a:r>
          </a:p>
          <a:p>
            <a:endParaRPr lang="en-US" dirty="0"/>
          </a:p>
        </p:txBody>
      </p:sp>
    </p:spTree>
    <p:extLst>
      <p:ext uri="{BB962C8B-B14F-4D97-AF65-F5344CB8AC3E}">
        <p14:creationId xmlns:p14="http://schemas.microsoft.com/office/powerpoint/2010/main" val="45412992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44C1EF0-DF32-9241-AD1F-21D0264FFC07}"/>
              </a:ext>
            </a:extLst>
          </p:cNvPr>
          <p:cNvSpPr>
            <a:spLocks noGrp="1"/>
          </p:cNvSpPr>
          <p:nvPr>
            <p:ph type="sldNum" sz="quarter" idx="12"/>
          </p:nvPr>
        </p:nvSpPr>
        <p:spPr/>
        <p:txBody>
          <a:bodyPr/>
          <a:lstStyle/>
          <a:p>
            <a:fld id="{23131D21-4A4F-034C-896A-AD009F94F6BB}" type="slidenum">
              <a:rPr lang="en-US" smtClean="0"/>
              <a:t>26</a:t>
            </a:fld>
            <a:endParaRPr lang="en-US"/>
          </a:p>
        </p:txBody>
      </p:sp>
      <p:sp>
        <p:nvSpPr>
          <p:cNvPr id="3" name="Title 2">
            <a:extLst>
              <a:ext uri="{FF2B5EF4-FFF2-40B4-BE49-F238E27FC236}">
                <a16:creationId xmlns:a16="http://schemas.microsoft.com/office/drawing/2014/main" id="{7625ADE1-5AC7-0649-83BE-3E38C8154365}"/>
              </a:ext>
            </a:extLst>
          </p:cNvPr>
          <p:cNvSpPr>
            <a:spLocks noGrp="1"/>
          </p:cNvSpPr>
          <p:nvPr>
            <p:ph type="title"/>
          </p:nvPr>
        </p:nvSpPr>
        <p:spPr/>
        <p:txBody>
          <a:bodyPr/>
          <a:lstStyle/>
          <a:p>
            <a:r>
              <a:rPr lang="en-US" dirty="0"/>
              <a:t>In the Pulmonology Setting</a:t>
            </a:r>
          </a:p>
        </p:txBody>
      </p:sp>
      <p:sp>
        <p:nvSpPr>
          <p:cNvPr id="4" name="Content Placeholder 3">
            <a:extLst>
              <a:ext uri="{FF2B5EF4-FFF2-40B4-BE49-F238E27FC236}">
                <a16:creationId xmlns:a16="http://schemas.microsoft.com/office/drawing/2014/main" id="{6CDB9008-200E-7B4D-B0C6-5A7C554BA5B9}"/>
              </a:ext>
            </a:extLst>
          </p:cNvPr>
          <p:cNvSpPr>
            <a:spLocks noGrp="1"/>
          </p:cNvSpPr>
          <p:nvPr>
            <p:ph idx="1"/>
          </p:nvPr>
        </p:nvSpPr>
        <p:spPr>
          <a:xfrm>
            <a:off x="765442" y="952500"/>
            <a:ext cx="8016607" cy="1103313"/>
          </a:xfrm>
        </p:spPr>
        <p:txBody>
          <a:bodyPr>
            <a:normAutofit fontScale="85000" lnSpcReduction="20000"/>
          </a:bodyPr>
          <a:lstStyle/>
          <a:p>
            <a:r>
              <a:rPr lang="en-US" dirty="0"/>
              <a:t>As demonstrated by this project, nursing staff often do not have the time to implement an intervention like music listening.</a:t>
            </a:r>
          </a:p>
          <a:p>
            <a:r>
              <a:rPr lang="en-US" dirty="0"/>
              <a:t>Another direction would be for families to use music listening at home with their children during respiratory treatments.</a:t>
            </a:r>
          </a:p>
        </p:txBody>
      </p:sp>
      <p:pic>
        <p:nvPicPr>
          <p:cNvPr id="7" name="Content Placeholder 6" descr="A picture containing text&#10;&#10;Description automatically generated">
            <a:extLst>
              <a:ext uri="{FF2B5EF4-FFF2-40B4-BE49-F238E27FC236}">
                <a16:creationId xmlns:a16="http://schemas.microsoft.com/office/drawing/2014/main" id="{BAEC4A29-CC5A-494A-9231-2193FBEAF68A}"/>
              </a:ext>
            </a:extLst>
          </p:cNvPr>
          <p:cNvPicPr>
            <a:picLocks noGrp="1" noChangeAspect="1"/>
          </p:cNvPicPr>
          <p:nvPr>
            <p:ph idx="13"/>
          </p:nvPr>
        </p:nvPicPr>
        <p:blipFill>
          <a:blip r:embed="rId2"/>
          <a:stretch>
            <a:fillRect/>
          </a:stretch>
        </p:blipFill>
        <p:spPr>
          <a:xfrm>
            <a:off x="342901" y="2130468"/>
            <a:ext cx="3600450" cy="2751734"/>
          </a:xfrm>
        </p:spPr>
      </p:pic>
      <p:pic>
        <p:nvPicPr>
          <p:cNvPr id="9" name="Picture 8" descr="Graphical user interface, text, application, email&#10;&#10;Description automatically generated">
            <a:extLst>
              <a:ext uri="{FF2B5EF4-FFF2-40B4-BE49-F238E27FC236}">
                <a16:creationId xmlns:a16="http://schemas.microsoft.com/office/drawing/2014/main" id="{9971ECC3-44D8-8E4B-80F3-469540B8F22C}"/>
              </a:ext>
            </a:extLst>
          </p:cNvPr>
          <p:cNvPicPr>
            <a:picLocks noChangeAspect="1"/>
          </p:cNvPicPr>
          <p:nvPr/>
        </p:nvPicPr>
        <p:blipFill>
          <a:blip r:embed="rId3"/>
          <a:stretch>
            <a:fillRect/>
          </a:stretch>
        </p:blipFill>
        <p:spPr>
          <a:xfrm>
            <a:off x="5184839" y="2130468"/>
            <a:ext cx="3597210" cy="2751734"/>
          </a:xfrm>
          <a:prstGeom prst="rect">
            <a:avLst/>
          </a:prstGeom>
        </p:spPr>
      </p:pic>
    </p:spTree>
    <p:extLst>
      <p:ext uri="{BB962C8B-B14F-4D97-AF65-F5344CB8AC3E}">
        <p14:creationId xmlns:p14="http://schemas.microsoft.com/office/powerpoint/2010/main" val="82638606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B2CD8A-D4F1-E24E-82CE-971A61BBA447}"/>
              </a:ext>
            </a:extLst>
          </p:cNvPr>
          <p:cNvSpPr>
            <a:spLocks noGrp="1"/>
          </p:cNvSpPr>
          <p:nvPr>
            <p:ph type="sldNum" sz="quarter" idx="12"/>
          </p:nvPr>
        </p:nvSpPr>
        <p:spPr/>
        <p:txBody>
          <a:bodyPr/>
          <a:lstStyle/>
          <a:p>
            <a:fld id="{23131D21-4A4F-034C-896A-AD009F94F6BB}" type="slidenum">
              <a:rPr lang="en-US" smtClean="0"/>
              <a:t>27</a:t>
            </a:fld>
            <a:endParaRPr lang="en-US"/>
          </a:p>
        </p:txBody>
      </p:sp>
      <p:sp>
        <p:nvSpPr>
          <p:cNvPr id="3" name="Title 2">
            <a:extLst>
              <a:ext uri="{FF2B5EF4-FFF2-40B4-BE49-F238E27FC236}">
                <a16:creationId xmlns:a16="http://schemas.microsoft.com/office/drawing/2014/main" id="{3E6F7B8A-8F83-734A-B5BE-13ABDDED3B83}"/>
              </a:ext>
            </a:extLst>
          </p:cNvPr>
          <p:cNvSpPr>
            <a:spLocks noGrp="1"/>
          </p:cNvSpPr>
          <p:nvPr>
            <p:ph type="title"/>
          </p:nvPr>
        </p:nvSpPr>
        <p:spPr/>
        <p:txBody>
          <a:bodyPr/>
          <a:lstStyle/>
          <a:p>
            <a:r>
              <a:rPr lang="en-US" dirty="0"/>
              <a:t>Conclusion</a:t>
            </a:r>
          </a:p>
        </p:txBody>
      </p:sp>
      <p:sp>
        <p:nvSpPr>
          <p:cNvPr id="4" name="Content Placeholder 3">
            <a:extLst>
              <a:ext uri="{FF2B5EF4-FFF2-40B4-BE49-F238E27FC236}">
                <a16:creationId xmlns:a16="http://schemas.microsoft.com/office/drawing/2014/main" id="{ED8DCD11-DD94-604B-B73F-E72084C40043}"/>
              </a:ext>
            </a:extLst>
          </p:cNvPr>
          <p:cNvSpPr>
            <a:spLocks noGrp="1"/>
          </p:cNvSpPr>
          <p:nvPr>
            <p:ph idx="1"/>
          </p:nvPr>
        </p:nvSpPr>
        <p:spPr>
          <a:xfrm>
            <a:off x="765443" y="1103313"/>
            <a:ext cx="7692248" cy="3582405"/>
          </a:xfrm>
        </p:spPr>
        <p:txBody>
          <a:bodyPr>
            <a:normAutofit fontScale="92500"/>
          </a:bodyPr>
          <a:lstStyle/>
          <a:p>
            <a:r>
              <a:rPr lang="en-US" dirty="0"/>
              <a:t>There was a statistically significant increase in nursing knowledge following the evidence-based education, but there was not a statistically significant increase in nursing confidence.</a:t>
            </a:r>
          </a:p>
          <a:p>
            <a:r>
              <a:rPr lang="en-US" dirty="0"/>
              <a:t>There was not an increase in nursing adoption of the music listening intervention, and many of the participants cited a lack of time as a barrier to implementation. </a:t>
            </a:r>
          </a:p>
          <a:p>
            <a:r>
              <a:rPr lang="en-US" dirty="0"/>
              <a:t>This project indicates that an evidence-based education session was an effective method to increase nursing knowledge of music listening and that nursing knowledge was not the primary barrier to adoption.</a:t>
            </a:r>
          </a:p>
          <a:p>
            <a:endParaRPr lang="en-US" dirty="0"/>
          </a:p>
        </p:txBody>
      </p:sp>
    </p:spTree>
    <p:extLst>
      <p:ext uri="{BB962C8B-B14F-4D97-AF65-F5344CB8AC3E}">
        <p14:creationId xmlns:p14="http://schemas.microsoft.com/office/powerpoint/2010/main" val="3082260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89A2FC1-9398-483B-9F0C-F12FEE5A2983}"/>
              </a:ext>
            </a:extLst>
          </p:cNvPr>
          <p:cNvSpPr>
            <a:spLocks noGrp="1"/>
          </p:cNvSpPr>
          <p:nvPr>
            <p:ph type="sldNum" sz="quarter" idx="12"/>
          </p:nvPr>
        </p:nvSpPr>
        <p:spPr/>
        <p:txBody>
          <a:bodyPr/>
          <a:lstStyle/>
          <a:p>
            <a:fld id="{23131D21-4A4F-034C-896A-AD009F94F6BB}" type="slidenum">
              <a:rPr lang="en-US" smtClean="0"/>
              <a:t>28</a:t>
            </a:fld>
            <a:endParaRPr lang="en-US"/>
          </a:p>
        </p:txBody>
      </p:sp>
      <p:sp>
        <p:nvSpPr>
          <p:cNvPr id="3" name="Title 2">
            <a:extLst>
              <a:ext uri="{FF2B5EF4-FFF2-40B4-BE49-F238E27FC236}">
                <a16:creationId xmlns:a16="http://schemas.microsoft.com/office/drawing/2014/main" id="{545A71C6-B7E5-4076-AE96-D044F3DDB130}"/>
              </a:ext>
            </a:extLst>
          </p:cNvPr>
          <p:cNvSpPr>
            <a:spLocks noGrp="1"/>
          </p:cNvSpPr>
          <p:nvPr>
            <p:ph type="title"/>
          </p:nvPr>
        </p:nvSpPr>
        <p:spPr>
          <a:xfrm>
            <a:off x="681946" y="-134453"/>
            <a:ext cx="7772400" cy="1103313"/>
          </a:xfrm>
        </p:spPr>
        <p:txBody>
          <a:bodyPr/>
          <a:lstStyle/>
          <a:p>
            <a:r>
              <a:rPr lang="en-US" dirty="0"/>
              <a:t>References</a:t>
            </a:r>
          </a:p>
        </p:txBody>
      </p:sp>
      <p:sp>
        <p:nvSpPr>
          <p:cNvPr id="4" name="Content Placeholder 3">
            <a:extLst>
              <a:ext uri="{FF2B5EF4-FFF2-40B4-BE49-F238E27FC236}">
                <a16:creationId xmlns:a16="http://schemas.microsoft.com/office/drawing/2014/main" id="{0F430282-6242-4755-92B6-B1302165EE2C}"/>
              </a:ext>
            </a:extLst>
          </p:cNvPr>
          <p:cNvSpPr>
            <a:spLocks noGrp="1"/>
          </p:cNvSpPr>
          <p:nvPr>
            <p:ph idx="1"/>
          </p:nvPr>
        </p:nvSpPr>
        <p:spPr>
          <a:xfrm>
            <a:off x="166476" y="678502"/>
            <a:ext cx="8803341" cy="4203700"/>
          </a:xfrm>
        </p:spPr>
        <p:txBody>
          <a:bodyPr>
            <a:normAutofit fontScale="47500" lnSpcReduction="20000"/>
          </a:bodyPr>
          <a:lstStyle/>
          <a:p>
            <a:pPr marL="0" indent="-457200">
              <a:buNone/>
            </a:pPr>
            <a:r>
              <a:rPr lang="en-US" dirty="0" err="1"/>
              <a:t>Birnie</a:t>
            </a:r>
            <a:r>
              <a:rPr lang="en-US" dirty="0"/>
              <a:t>, K.A., Noel, M., Chambers, C.T., </a:t>
            </a:r>
            <a:r>
              <a:rPr lang="en-US" dirty="0" err="1"/>
              <a:t>Uman</a:t>
            </a:r>
            <a:r>
              <a:rPr lang="en-US" dirty="0"/>
              <a:t>, L.S., &amp; Parker, J.A. (2018). Psychological interventions for needle‐related procedural pain and distress in children and adolescents. </a:t>
            </a:r>
            <a:r>
              <a:rPr lang="en-US" i="1" dirty="0"/>
              <a:t>Cochrane Library,</a:t>
            </a:r>
            <a:r>
              <a:rPr lang="en-US" dirty="0"/>
              <a:t> </a:t>
            </a:r>
            <a:r>
              <a:rPr lang="en-US" i="1" dirty="0"/>
              <a:t>2020</a:t>
            </a:r>
            <a:r>
              <a:rPr lang="en-US" dirty="0"/>
              <a:t>(10), CD005179.</a:t>
            </a:r>
          </a:p>
          <a:p>
            <a:pPr marL="0" indent="-457200">
              <a:buNone/>
            </a:pPr>
            <a:r>
              <a:rPr lang="en-US" dirty="0"/>
              <a:t>Chambers C. T. (2018). Introduction to special issue on innovations in pediatric pain research and care. </a:t>
            </a:r>
            <a:r>
              <a:rPr lang="en-US" i="1" dirty="0"/>
              <a:t>Pain Reports</a:t>
            </a:r>
            <a:r>
              <a:rPr lang="en-US" dirty="0"/>
              <a:t>, </a:t>
            </a:r>
            <a:r>
              <a:rPr lang="en-US" i="1" dirty="0"/>
              <a:t>3</a:t>
            </a:r>
            <a:r>
              <a:rPr lang="en-US" dirty="0"/>
              <a:t>(Suppl 1), e684. </a:t>
            </a:r>
            <a:r>
              <a:rPr lang="en-US" dirty="0">
                <a:hlinkClick r:id="rId2"/>
              </a:rPr>
              <a:t>https://doi.org/10.1097/PR9.0000000000000684</a:t>
            </a:r>
            <a:endParaRPr lang="en-US" dirty="0"/>
          </a:p>
          <a:p>
            <a:pPr marL="0" indent="-457200">
              <a:buNone/>
            </a:pPr>
            <a:r>
              <a:rPr lang="en-US" dirty="0" err="1"/>
              <a:t>Coughtrey</a:t>
            </a:r>
            <a:r>
              <a:rPr lang="en-US" dirty="0"/>
              <a:t>, A., Millington, A., Bennett, S., Christie, D., Hough, R., </a:t>
            </a:r>
            <a:r>
              <a:rPr lang="en-US" dirty="0" err="1"/>
              <a:t>Su</a:t>
            </a:r>
            <a:r>
              <a:rPr lang="en-US" dirty="0"/>
              <a:t>, M. T., Constantinou, M. P., &amp; </a:t>
            </a:r>
            <a:r>
              <a:rPr lang="en-US" dirty="0" err="1"/>
              <a:t>Shafran</a:t>
            </a:r>
            <a:r>
              <a:rPr lang="en-US" dirty="0"/>
              <a:t>, R. (2018). The effectiveness of psychosocial interventions for psychological outcomes in pediatric oncology: A systematic review. </a:t>
            </a:r>
            <a:r>
              <a:rPr lang="en-US" i="1" dirty="0"/>
              <a:t>Journal of Pain and Symptom Management</a:t>
            </a:r>
            <a:r>
              <a:rPr lang="en-US" dirty="0"/>
              <a:t>, </a:t>
            </a:r>
            <a:r>
              <a:rPr lang="en-US" i="1" dirty="0"/>
              <a:t>55</a:t>
            </a:r>
            <a:r>
              <a:rPr lang="en-US" dirty="0"/>
              <a:t>(3), 1004–1017. </a:t>
            </a:r>
            <a:r>
              <a:rPr lang="en-US" u="sng" dirty="0">
                <a:hlinkClick r:id="rId3"/>
              </a:rPr>
              <a:t>https://doi.org/10.1016/j.jpainsymman.2017.09.022</a:t>
            </a:r>
            <a:endParaRPr lang="en-US" u="sng" dirty="0"/>
          </a:p>
          <a:p>
            <a:pPr marL="0" indent="-457200">
              <a:buNone/>
            </a:pPr>
            <a:r>
              <a:rPr lang="en-US" dirty="0" err="1"/>
              <a:t>Danaci</a:t>
            </a:r>
            <a:r>
              <a:rPr lang="en-US" dirty="0"/>
              <a:t>, E., &amp; </a:t>
            </a:r>
            <a:r>
              <a:rPr lang="en-US" dirty="0" err="1"/>
              <a:t>Koç</a:t>
            </a:r>
            <a:r>
              <a:rPr lang="en-US" dirty="0"/>
              <a:t>, Z. (2020). The association of job satisfaction and burnout with individualized care perceptions in nurses. </a:t>
            </a:r>
            <a:r>
              <a:rPr lang="en-US" i="1" dirty="0"/>
              <a:t>Nursing Ethics</a:t>
            </a:r>
            <a:r>
              <a:rPr lang="en-US" dirty="0"/>
              <a:t>, </a:t>
            </a:r>
            <a:r>
              <a:rPr lang="en-US" i="1" dirty="0"/>
              <a:t>27</a:t>
            </a:r>
            <a:r>
              <a:rPr lang="en-US" dirty="0"/>
              <a:t>(1), 301–315. https://</a:t>
            </a:r>
            <a:r>
              <a:rPr lang="en-US" dirty="0" err="1"/>
              <a:t>doi.org</a:t>
            </a:r>
            <a:r>
              <a:rPr lang="en-US" dirty="0"/>
              <a:t>/10.1177/0969733019836151</a:t>
            </a:r>
          </a:p>
          <a:p>
            <a:pPr marL="0" indent="-457200">
              <a:buNone/>
            </a:pPr>
            <a:r>
              <a:rPr lang="en-US" dirty="0" err="1"/>
              <a:t>Friedrichsdorf</a:t>
            </a:r>
            <a:r>
              <a:rPr lang="en-US" dirty="0"/>
              <a:t>, S. J., &amp; Goubert, L. (2019). Pediatric pain treatment and prevention for hospitalized children. </a:t>
            </a:r>
            <a:r>
              <a:rPr lang="en-US" i="1" dirty="0"/>
              <a:t>Pain Reports</a:t>
            </a:r>
            <a:r>
              <a:rPr lang="en-US" dirty="0"/>
              <a:t>, </a:t>
            </a:r>
            <a:r>
              <a:rPr lang="en-US" i="1" dirty="0"/>
              <a:t>5</a:t>
            </a:r>
            <a:r>
              <a:rPr lang="en-US" dirty="0"/>
              <a:t>(1), e804. https://</a:t>
            </a:r>
            <a:r>
              <a:rPr lang="en-US" dirty="0" err="1"/>
              <a:t>doi.org</a:t>
            </a:r>
            <a:r>
              <a:rPr lang="en-US" dirty="0"/>
              <a:t>/10.1097/PR9.0000000000000804</a:t>
            </a:r>
          </a:p>
          <a:p>
            <a:pPr marL="0" indent="-457200">
              <a:buNone/>
            </a:pPr>
            <a:r>
              <a:rPr lang="en-US" dirty="0" err="1"/>
              <a:t>Fustino</a:t>
            </a:r>
            <a:r>
              <a:rPr lang="en-US" dirty="0"/>
              <a:t>, N. J., </a:t>
            </a:r>
            <a:r>
              <a:rPr lang="en-US" dirty="0" err="1"/>
              <a:t>Wohlfeil</a:t>
            </a:r>
            <a:r>
              <a:rPr lang="en-US" dirty="0"/>
              <a:t>, M., &amp; Smith, H. L. (2018). Determination of key drivers of patient experience in a midsize pediatric hematology-oncology ambulatory clinic. </a:t>
            </a:r>
            <a:r>
              <a:rPr lang="en-US" i="1" dirty="0"/>
              <a:t>The Ochsner Journal</a:t>
            </a:r>
            <a:r>
              <a:rPr lang="en-US" dirty="0"/>
              <a:t>, </a:t>
            </a:r>
            <a:r>
              <a:rPr lang="en-US" i="1" dirty="0"/>
              <a:t>18</a:t>
            </a:r>
            <a:r>
              <a:rPr lang="en-US" dirty="0"/>
              <a:t>(4), 332–338. </a:t>
            </a:r>
            <a:r>
              <a:rPr lang="en-US" dirty="0">
                <a:hlinkClick r:id="rId4"/>
              </a:rPr>
              <a:t>https://doi.org/10.31486/toj.18.0091</a:t>
            </a:r>
            <a:endParaRPr lang="en-US" dirty="0"/>
          </a:p>
          <a:p>
            <a:pPr marL="0" indent="-457200">
              <a:buNone/>
            </a:pPr>
            <a:r>
              <a:rPr lang="en-US" dirty="0"/>
              <a:t>Institute for Health. How to improve. Retrieved from http://</a:t>
            </a:r>
            <a:r>
              <a:rPr lang="en-US" dirty="0" err="1"/>
              <a:t>www.ihi.org</a:t>
            </a:r>
            <a:r>
              <a:rPr lang="en-US" dirty="0"/>
              <a:t>/resources/Pages/</a:t>
            </a:r>
            <a:r>
              <a:rPr lang="en-US" dirty="0" err="1"/>
              <a:t>HowtoImprove</a:t>
            </a:r>
            <a:r>
              <a:rPr lang="en-US" dirty="0"/>
              <a:t>/</a:t>
            </a:r>
            <a:r>
              <a:rPr lang="en-US" dirty="0" err="1"/>
              <a:t>default.aspx</a:t>
            </a:r>
            <a:endParaRPr lang="en-US" dirty="0"/>
          </a:p>
          <a:p>
            <a:pPr marL="0" indent="-457200">
              <a:buNone/>
            </a:pPr>
            <a:r>
              <a:rPr lang="en-US" dirty="0"/>
              <a:t>Polit, D. F. &amp; Beck, C. T. (2017). </a:t>
            </a:r>
            <a:r>
              <a:rPr lang="en-US" i="1" dirty="0"/>
              <a:t>Nursing research: Generating and assessing evidence of nursing practice. </a:t>
            </a:r>
            <a:r>
              <a:rPr lang="en-US" dirty="0"/>
              <a:t>Philadelphia, PA: Wolters Kluwer.</a:t>
            </a:r>
          </a:p>
          <a:p>
            <a:pPr marL="0" indent="-457200">
              <a:buNone/>
            </a:pPr>
            <a:r>
              <a:rPr lang="en-US" dirty="0"/>
              <a:t>Poulsen, M. J., &amp; </a:t>
            </a:r>
            <a:r>
              <a:rPr lang="en-US" dirty="0" err="1"/>
              <a:t>Coto</a:t>
            </a:r>
            <a:r>
              <a:rPr lang="en-US" dirty="0"/>
              <a:t>, J. (2018). Nursing music protocol and postoperative pain. </a:t>
            </a:r>
            <a:r>
              <a:rPr lang="en-US" i="1" dirty="0"/>
              <a:t>Pain Management Nursing: Official Journal of the American Society </a:t>
            </a:r>
            <a:r>
              <a:rPr lang="en-US" dirty="0" err="1"/>
              <a:t>hcare</a:t>
            </a:r>
            <a:r>
              <a:rPr lang="en-US" dirty="0"/>
              <a:t> Improvement. (2020</a:t>
            </a:r>
            <a:r>
              <a:rPr lang="en-US" i="1" dirty="0"/>
              <a:t>of Pain Management Nurses</a:t>
            </a:r>
            <a:r>
              <a:rPr lang="en-US" dirty="0"/>
              <a:t>, </a:t>
            </a:r>
            <a:r>
              <a:rPr lang="en-US" i="1" dirty="0"/>
              <a:t>19</a:t>
            </a:r>
            <a:r>
              <a:rPr lang="en-US" dirty="0"/>
              <a:t>(2), 172–176. </a:t>
            </a:r>
            <a:r>
              <a:rPr lang="en-US" dirty="0">
                <a:hlinkClick r:id="rId5"/>
              </a:rPr>
              <a:t>https://doi.org/10.1016/j.pmn.2017.09.003</a:t>
            </a:r>
            <a:endParaRPr lang="en-US" dirty="0"/>
          </a:p>
          <a:p>
            <a:pPr marL="0" indent="-457200">
              <a:buNone/>
            </a:pPr>
            <a:r>
              <a:rPr lang="en-US" dirty="0"/>
              <a:t>Rogers, E. M. (2015) Evolution: diffusion of innovations. In J. D. Wright (Ed.),</a:t>
            </a:r>
            <a:r>
              <a:rPr lang="en-US" i="1" dirty="0"/>
              <a:t> International</a:t>
            </a:r>
            <a:r>
              <a:rPr lang="en-US" dirty="0"/>
              <a:t> </a:t>
            </a:r>
            <a:r>
              <a:rPr lang="en-US" i="1" dirty="0"/>
              <a:t>Encyclopedia of the Social &amp; Behavioral Sciences, </a:t>
            </a:r>
            <a:r>
              <a:rPr lang="en-US" dirty="0"/>
              <a:t>(2nd ed., vol. 8, pp. 378-381). Elsevier. </a:t>
            </a:r>
            <a:r>
              <a:rPr lang="en-US" dirty="0">
                <a:hlinkClick r:id="rId6"/>
              </a:rPr>
              <a:t>https://doi.org/10.1016/B978-0-08-097086-8.81064-8</a:t>
            </a:r>
            <a:endParaRPr lang="en-US" dirty="0"/>
          </a:p>
          <a:p>
            <a:pPr marL="0" indent="-457200">
              <a:buNone/>
            </a:pPr>
            <a:br>
              <a:rPr lang="en-US" dirty="0"/>
            </a:br>
            <a:r>
              <a:rPr lang="en-US" dirty="0"/>
              <a:t>Sullivan, C. E., King, A. R., </a:t>
            </a:r>
            <a:r>
              <a:rPr lang="en-US" dirty="0" err="1"/>
              <a:t>Holdiness</a:t>
            </a:r>
            <a:r>
              <a:rPr lang="en-US" dirty="0"/>
              <a:t>, J., Durrell, J., Roberts, K. K., Spencer, C., Roberts, J., </a:t>
            </a:r>
            <a:r>
              <a:rPr lang="en-US" dirty="0" err="1"/>
              <a:t>Ogg</a:t>
            </a:r>
            <a:r>
              <a:rPr lang="en-US" dirty="0"/>
              <a:t>, S. W., Moreland, M. W., Browne, E. K., Cartwright, C., Crabtree, V. M., Baker, J. N., Brown, M., Sykes, A., &amp; </a:t>
            </a:r>
            <a:r>
              <a:rPr lang="en-US" dirty="0" err="1"/>
              <a:t>Mandrell</a:t>
            </a:r>
            <a:r>
              <a:rPr lang="en-US" dirty="0"/>
              <a:t>, B. N. (2019). Reducing compassion fatigue in inpatient pediatric oncology nurses. </a:t>
            </a:r>
            <a:r>
              <a:rPr lang="en-US" i="1" dirty="0"/>
              <a:t>Oncology Nursing Forum</a:t>
            </a:r>
            <a:r>
              <a:rPr lang="en-US" dirty="0"/>
              <a:t>, </a:t>
            </a:r>
            <a:r>
              <a:rPr lang="en-US" i="1" dirty="0"/>
              <a:t>46</a:t>
            </a:r>
            <a:r>
              <a:rPr lang="en-US" dirty="0"/>
              <a:t>(3), 338–347. https://</a:t>
            </a:r>
            <a:r>
              <a:rPr lang="en-US" dirty="0" err="1"/>
              <a:t>doi.org</a:t>
            </a:r>
            <a:r>
              <a:rPr lang="en-US" dirty="0"/>
              <a:t>/10.1188/19.ONF.338-347</a:t>
            </a:r>
          </a:p>
          <a:p>
            <a:pPr marL="0" indent="-457200">
              <a:buNone/>
            </a:pPr>
            <a:endParaRPr lang="en-US" dirty="0"/>
          </a:p>
          <a:p>
            <a:pPr marL="0" indent="-457200">
              <a:buNone/>
            </a:pPr>
            <a:endParaRPr lang="en-US" dirty="0"/>
          </a:p>
        </p:txBody>
      </p:sp>
    </p:spTree>
    <p:extLst>
      <p:ext uri="{BB962C8B-B14F-4D97-AF65-F5344CB8AC3E}">
        <p14:creationId xmlns:p14="http://schemas.microsoft.com/office/powerpoint/2010/main" val="11772168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2FC643-814F-B045-AAE4-342D02C24835}"/>
              </a:ext>
            </a:extLst>
          </p:cNvPr>
          <p:cNvSpPr>
            <a:spLocks noGrp="1"/>
          </p:cNvSpPr>
          <p:nvPr>
            <p:ph type="sldNum" sz="quarter" idx="12"/>
          </p:nvPr>
        </p:nvSpPr>
        <p:spPr/>
        <p:txBody>
          <a:bodyPr/>
          <a:lstStyle/>
          <a:p>
            <a:fld id="{23131D21-4A4F-034C-896A-AD009F94F6BB}" type="slidenum">
              <a:rPr lang="en-US" smtClean="0"/>
              <a:t>3</a:t>
            </a:fld>
            <a:endParaRPr lang="en-US"/>
          </a:p>
        </p:txBody>
      </p:sp>
      <p:sp>
        <p:nvSpPr>
          <p:cNvPr id="3" name="Title 2">
            <a:extLst>
              <a:ext uri="{FF2B5EF4-FFF2-40B4-BE49-F238E27FC236}">
                <a16:creationId xmlns:a16="http://schemas.microsoft.com/office/drawing/2014/main" id="{A4CEE93A-439A-B341-A5A7-E45FECB3A563}"/>
              </a:ext>
            </a:extLst>
          </p:cNvPr>
          <p:cNvSpPr>
            <a:spLocks noGrp="1"/>
          </p:cNvSpPr>
          <p:nvPr>
            <p:ph type="title"/>
          </p:nvPr>
        </p:nvSpPr>
        <p:spPr/>
        <p:txBody>
          <a:bodyPr/>
          <a:lstStyle/>
          <a:p>
            <a:r>
              <a:rPr lang="en-US" dirty="0"/>
              <a:t>Introduction</a:t>
            </a:r>
          </a:p>
        </p:txBody>
      </p:sp>
      <p:sp>
        <p:nvSpPr>
          <p:cNvPr id="4" name="Content Placeholder 3">
            <a:extLst>
              <a:ext uri="{FF2B5EF4-FFF2-40B4-BE49-F238E27FC236}">
                <a16:creationId xmlns:a16="http://schemas.microsoft.com/office/drawing/2014/main" id="{C131842D-D26C-EE40-A137-5817B0EE80F4}"/>
              </a:ext>
            </a:extLst>
          </p:cNvPr>
          <p:cNvSpPr>
            <a:spLocks noGrp="1"/>
          </p:cNvSpPr>
          <p:nvPr>
            <p:ph idx="1"/>
          </p:nvPr>
        </p:nvSpPr>
        <p:spPr>
          <a:xfrm>
            <a:off x="765443" y="1103313"/>
            <a:ext cx="7692248" cy="3582405"/>
          </a:xfrm>
        </p:spPr>
        <p:txBody>
          <a:bodyPr>
            <a:normAutofit/>
          </a:bodyPr>
          <a:lstStyle/>
          <a:p>
            <a:r>
              <a:rPr lang="en-US" dirty="0"/>
              <a:t>Research has shown that inadequately treated pain can result in significant long-term consequences, including post-traumatic stress disorder and avoidance of medical care as an adult (</a:t>
            </a:r>
            <a:r>
              <a:rPr lang="en-US" dirty="0" err="1"/>
              <a:t>Friedrichsdorf</a:t>
            </a:r>
            <a:r>
              <a:rPr lang="en-US" dirty="0"/>
              <a:t> &amp; Goubert, 2019).</a:t>
            </a:r>
          </a:p>
          <a:p>
            <a:r>
              <a:rPr lang="en-US" dirty="0"/>
              <a:t>There is limited research on the use of psychological interventions with CF patients</a:t>
            </a:r>
          </a:p>
          <a:p>
            <a:r>
              <a:rPr lang="en-US" dirty="0"/>
              <a:t>Grasso et al. (2000) found that the use of recorded music resulted in a significant increase in both the child and parent’s enjoyment of chest physiotherapy. </a:t>
            </a:r>
          </a:p>
          <a:p>
            <a:endParaRPr lang="en-US" dirty="0"/>
          </a:p>
        </p:txBody>
      </p:sp>
    </p:spTree>
    <p:extLst>
      <p:ext uri="{BB962C8B-B14F-4D97-AF65-F5344CB8AC3E}">
        <p14:creationId xmlns:p14="http://schemas.microsoft.com/office/powerpoint/2010/main" val="47408657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8B17539-672D-2847-B799-9A2A8D95C747}" type="slidenum">
              <a:rPr lang="en-US" smtClean="0"/>
              <a:pPr>
                <a:defRPr/>
              </a:pPr>
              <a:t>4</a:t>
            </a:fld>
            <a:endParaRPr lang="en-US"/>
          </a:p>
        </p:txBody>
      </p:sp>
      <p:sp>
        <p:nvSpPr>
          <p:cNvPr id="6" name="Title 5"/>
          <p:cNvSpPr>
            <a:spLocks noGrp="1"/>
          </p:cNvSpPr>
          <p:nvPr>
            <p:ph type="title"/>
          </p:nvPr>
        </p:nvSpPr>
        <p:spPr/>
        <p:txBody>
          <a:bodyPr/>
          <a:lstStyle/>
          <a:p>
            <a:r>
              <a:rPr lang="en-US" dirty="0"/>
              <a:t>Local Problem</a:t>
            </a:r>
          </a:p>
        </p:txBody>
      </p:sp>
      <p:sp>
        <p:nvSpPr>
          <p:cNvPr id="7" name="Content Placeholder 6"/>
          <p:cNvSpPr>
            <a:spLocks noGrp="1"/>
          </p:cNvSpPr>
          <p:nvPr>
            <p:ph idx="1"/>
          </p:nvPr>
        </p:nvSpPr>
        <p:spPr>
          <a:xfrm>
            <a:off x="845105" y="1103313"/>
            <a:ext cx="7612586" cy="3650148"/>
          </a:xfrm>
        </p:spPr>
        <p:txBody>
          <a:bodyPr>
            <a:normAutofit/>
          </a:bodyPr>
          <a:lstStyle/>
          <a:p>
            <a:pPr>
              <a:defRPr/>
            </a:pPr>
            <a:r>
              <a:rPr lang="en-US" dirty="0"/>
              <a:t>The Diamond Children’s pediatric oncology clinic provides care for patients from birth up to 18 years of age. </a:t>
            </a:r>
          </a:p>
          <a:p>
            <a:pPr>
              <a:defRPr/>
            </a:pPr>
            <a:endParaRPr lang="en-US" dirty="0"/>
          </a:p>
          <a:p>
            <a:pPr>
              <a:defRPr/>
            </a:pPr>
            <a:r>
              <a:rPr lang="en-US" dirty="0"/>
              <a:t>The senior nurse manager and four nurses at the clinic expressed a desire for nonpharmacological interventions to provide support to their patients during painful procedures. </a:t>
            </a:r>
          </a:p>
        </p:txBody>
      </p:sp>
    </p:spTree>
    <p:extLst>
      <p:ext uri="{BB962C8B-B14F-4D97-AF65-F5344CB8AC3E}">
        <p14:creationId xmlns:p14="http://schemas.microsoft.com/office/powerpoint/2010/main" val="422610485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174BED-68BC-4006-8484-376D7549FC05}"/>
              </a:ext>
            </a:extLst>
          </p:cNvPr>
          <p:cNvSpPr>
            <a:spLocks noGrp="1"/>
          </p:cNvSpPr>
          <p:nvPr>
            <p:ph type="sldNum" sz="quarter" idx="12"/>
          </p:nvPr>
        </p:nvSpPr>
        <p:spPr/>
        <p:txBody>
          <a:bodyPr/>
          <a:lstStyle/>
          <a:p>
            <a:fld id="{23131D21-4A4F-034C-896A-AD009F94F6BB}" type="slidenum">
              <a:rPr lang="en-US" smtClean="0"/>
              <a:t>5</a:t>
            </a:fld>
            <a:endParaRPr lang="en-US"/>
          </a:p>
        </p:txBody>
      </p:sp>
      <p:sp>
        <p:nvSpPr>
          <p:cNvPr id="3" name="Title 2">
            <a:extLst>
              <a:ext uri="{FF2B5EF4-FFF2-40B4-BE49-F238E27FC236}">
                <a16:creationId xmlns:a16="http://schemas.microsoft.com/office/drawing/2014/main" id="{69951BE4-02BB-4DCF-8CEF-0399BF271E4A}"/>
              </a:ext>
            </a:extLst>
          </p:cNvPr>
          <p:cNvSpPr>
            <a:spLocks noGrp="1"/>
          </p:cNvSpPr>
          <p:nvPr>
            <p:ph type="title"/>
          </p:nvPr>
        </p:nvSpPr>
        <p:spPr/>
        <p:txBody>
          <a:bodyPr/>
          <a:lstStyle/>
          <a:p>
            <a:r>
              <a:rPr lang="en-US" dirty="0"/>
              <a:t>Project Question</a:t>
            </a:r>
          </a:p>
        </p:txBody>
      </p:sp>
      <p:sp>
        <p:nvSpPr>
          <p:cNvPr id="4" name="Content Placeholder 3">
            <a:extLst>
              <a:ext uri="{FF2B5EF4-FFF2-40B4-BE49-F238E27FC236}">
                <a16:creationId xmlns:a16="http://schemas.microsoft.com/office/drawing/2014/main" id="{CBD2D793-69E2-409C-8A96-9486CFF63FC9}"/>
              </a:ext>
            </a:extLst>
          </p:cNvPr>
          <p:cNvSpPr>
            <a:spLocks noGrp="1"/>
          </p:cNvSpPr>
          <p:nvPr>
            <p:ph idx="1"/>
          </p:nvPr>
        </p:nvSpPr>
        <p:spPr>
          <a:xfrm>
            <a:off x="685291" y="1231900"/>
            <a:ext cx="7772400" cy="3124946"/>
          </a:xfrm>
        </p:spPr>
        <p:txBody>
          <a:bodyPr>
            <a:normAutofit/>
          </a:bodyPr>
          <a:lstStyle/>
          <a:p>
            <a:r>
              <a:rPr lang="en-US" dirty="0"/>
              <a:t>Does an evidence-based educational intervention about music listening for adolescent patients during painful procedures increase (</a:t>
            </a:r>
            <a:r>
              <a:rPr lang="en-US" dirty="0" err="1"/>
              <a:t>i</a:t>
            </a:r>
            <a:r>
              <a:rPr lang="en-US" dirty="0"/>
              <a:t>) nursing knowledge regarding music listening and (ii) nursing adoption of a music listening intervention during painful procedures in the pediatric oncology clinic over a two week period?</a:t>
            </a:r>
          </a:p>
        </p:txBody>
      </p:sp>
    </p:spTree>
    <p:extLst>
      <p:ext uri="{BB962C8B-B14F-4D97-AF65-F5344CB8AC3E}">
        <p14:creationId xmlns:p14="http://schemas.microsoft.com/office/powerpoint/2010/main" val="124994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EF38D6-CBDE-48BB-9FA7-CB82EDC3E506}"/>
              </a:ext>
            </a:extLst>
          </p:cNvPr>
          <p:cNvSpPr>
            <a:spLocks noGrp="1"/>
          </p:cNvSpPr>
          <p:nvPr>
            <p:ph type="sldNum" sz="quarter" idx="12"/>
          </p:nvPr>
        </p:nvSpPr>
        <p:spPr/>
        <p:txBody>
          <a:bodyPr/>
          <a:lstStyle/>
          <a:p>
            <a:fld id="{23131D21-4A4F-034C-896A-AD009F94F6BB}" type="slidenum">
              <a:rPr lang="en-US" smtClean="0"/>
              <a:t>6</a:t>
            </a:fld>
            <a:endParaRPr lang="en-US"/>
          </a:p>
        </p:txBody>
      </p:sp>
      <p:sp>
        <p:nvSpPr>
          <p:cNvPr id="3" name="Title 2">
            <a:extLst>
              <a:ext uri="{FF2B5EF4-FFF2-40B4-BE49-F238E27FC236}">
                <a16:creationId xmlns:a16="http://schemas.microsoft.com/office/drawing/2014/main" id="{11EB50C5-12E2-4BE6-9E01-A98481E3C277}"/>
              </a:ext>
            </a:extLst>
          </p:cNvPr>
          <p:cNvSpPr>
            <a:spLocks noGrp="1"/>
          </p:cNvSpPr>
          <p:nvPr>
            <p:ph type="title"/>
          </p:nvPr>
        </p:nvSpPr>
        <p:spPr/>
        <p:txBody>
          <a:bodyPr/>
          <a:lstStyle/>
          <a:p>
            <a:r>
              <a:rPr lang="en-US" dirty="0"/>
              <a:t>Project Objectives</a:t>
            </a:r>
          </a:p>
        </p:txBody>
      </p:sp>
      <p:sp>
        <p:nvSpPr>
          <p:cNvPr id="4" name="Content Placeholder 3">
            <a:extLst>
              <a:ext uri="{FF2B5EF4-FFF2-40B4-BE49-F238E27FC236}">
                <a16:creationId xmlns:a16="http://schemas.microsoft.com/office/drawing/2014/main" id="{0F2D262B-DFFE-4F30-912D-86D518369967}"/>
              </a:ext>
            </a:extLst>
          </p:cNvPr>
          <p:cNvSpPr>
            <a:spLocks noGrp="1"/>
          </p:cNvSpPr>
          <p:nvPr>
            <p:ph idx="1"/>
          </p:nvPr>
        </p:nvSpPr>
        <p:spPr>
          <a:xfrm>
            <a:off x="765443" y="968188"/>
            <a:ext cx="7692248" cy="3717530"/>
          </a:xfrm>
        </p:spPr>
        <p:txBody>
          <a:bodyPr>
            <a:normAutofit/>
          </a:bodyPr>
          <a:lstStyle/>
          <a:p>
            <a:r>
              <a:rPr lang="en-US" dirty="0"/>
              <a:t>The primary objective of this project was to assess the effectiveness of an evidence-based educational intervention on nursing knowledge.</a:t>
            </a:r>
          </a:p>
          <a:p>
            <a:endParaRPr lang="en-US" dirty="0"/>
          </a:p>
          <a:p>
            <a:r>
              <a:rPr lang="en-US" dirty="0"/>
              <a:t>The secondary objective of this project was to assess the impact of an evidence-based educational intervention on nursing adoption of music listening with patients during painful procedures.</a:t>
            </a:r>
          </a:p>
        </p:txBody>
      </p:sp>
    </p:spTree>
    <p:extLst>
      <p:ext uri="{BB962C8B-B14F-4D97-AF65-F5344CB8AC3E}">
        <p14:creationId xmlns:p14="http://schemas.microsoft.com/office/powerpoint/2010/main" val="92743456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F2C795-E98E-4279-B3A0-3CDE047389D2}"/>
              </a:ext>
            </a:extLst>
          </p:cNvPr>
          <p:cNvSpPr>
            <a:spLocks noGrp="1"/>
          </p:cNvSpPr>
          <p:nvPr>
            <p:ph type="sldNum" sz="quarter" idx="12"/>
          </p:nvPr>
        </p:nvSpPr>
        <p:spPr/>
        <p:txBody>
          <a:bodyPr/>
          <a:lstStyle/>
          <a:p>
            <a:fld id="{23131D21-4A4F-034C-896A-AD009F94F6BB}" type="slidenum">
              <a:rPr lang="en-US" smtClean="0"/>
              <a:t>7</a:t>
            </a:fld>
            <a:endParaRPr lang="en-US"/>
          </a:p>
        </p:txBody>
      </p:sp>
      <p:sp>
        <p:nvSpPr>
          <p:cNvPr id="3" name="Title 2">
            <a:extLst>
              <a:ext uri="{FF2B5EF4-FFF2-40B4-BE49-F238E27FC236}">
                <a16:creationId xmlns:a16="http://schemas.microsoft.com/office/drawing/2014/main" id="{9549AC9D-0C5D-4177-9AB1-0357908DAD29}"/>
              </a:ext>
            </a:extLst>
          </p:cNvPr>
          <p:cNvSpPr>
            <a:spLocks noGrp="1"/>
          </p:cNvSpPr>
          <p:nvPr>
            <p:ph type="title"/>
          </p:nvPr>
        </p:nvSpPr>
        <p:spPr/>
        <p:txBody>
          <a:bodyPr/>
          <a:lstStyle/>
          <a:p>
            <a:r>
              <a:rPr lang="en-US" dirty="0"/>
              <a:t>Literature Synthesis</a:t>
            </a:r>
          </a:p>
        </p:txBody>
      </p:sp>
      <p:sp>
        <p:nvSpPr>
          <p:cNvPr id="4" name="Content Placeholder 3">
            <a:extLst>
              <a:ext uri="{FF2B5EF4-FFF2-40B4-BE49-F238E27FC236}">
                <a16:creationId xmlns:a16="http://schemas.microsoft.com/office/drawing/2014/main" id="{C1E06E9F-C33F-492D-974A-DC804C048C6A}"/>
              </a:ext>
            </a:extLst>
          </p:cNvPr>
          <p:cNvSpPr>
            <a:spLocks noGrp="1"/>
          </p:cNvSpPr>
          <p:nvPr>
            <p:ph idx="1"/>
          </p:nvPr>
        </p:nvSpPr>
        <p:spPr>
          <a:xfrm>
            <a:off x="135338" y="881228"/>
            <a:ext cx="8865617" cy="4000974"/>
          </a:xfrm>
        </p:spPr>
        <p:txBody>
          <a:bodyPr>
            <a:normAutofit lnSpcReduction="10000"/>
          </a:bodyPr>
          <a:lstStyle/>
          <a:p>
            <a:r>
              <a:rPr lang="en-US" dirty="0"/>
              <a:t>Research indicates that individuals with cancer experience higher levels of depression and anxiety in response to diagnosis and treatment, and childhood cancer survivors (adolescents especially) are particularly vulnerable to these effects (Nathan et al., 2016).</a:t>
            </a:r>
          </a:p>
          <a:p>
            <a:r>
              <a:rPr lang="en-US" dirty="0"/>
              <a:t>Non-pharmacological methods can improve the experiences of pediatric patients going through cancer treatment (</a:t>
            </a:r>
            <a:r>
              <a:rPr lang="en-US" dirty="0" err="1"/>
              <a:t>Coughtrey</a:t>
            </a:r>
            <a:r>
              <a:rPr lang="en-US" dirty="0"/>
              <a:t> et al., 2018).</a:t>
            </a:r>
          </a:p>
          <a:p>
            <a:r>
              <a:rPr lang="en-US" dirty="0"/>
              <a:t>Training programs that reinforce care behaviors supportive of patient individuality may contribute to increased nurse and patient satisfaction (</a:t>
            </a:r>
            <a:r>
              <a:rPr lang="en-US" dirty="0" err="1"/>
              <a:t>Danaci</a:t>
            </a:r>
            <a:r>
              <a:rPr lang="en-US" dirty="0"/>
              <a:t> &amp; </a:t>
            </a:r>
            <a:r>
              <a:rPr lang="en-US" dirty="0" err="1"/>
              <a:t>Koc</a:t>
            </a:r>
            <a:r>
              <a:rPr lang="en-US" dirty="0"/>
              <a:t>, 2020).</a:t>
            </a:r>
          </a:p>
          <a:p>
            <a:r>
              <a:rPr lang="en-US" dirty="0"/>
              <a:t>Patient perception of care is positively associated with provider job satisfaction (</a:t>
            </a:r>
            <a:r>
              <a:rPr lang="en-US" dirty="0" err="1"/>
              <a:t>Fustino</a:t>
            </a:r>
            <a:r>
              <a:rPr lang="en-US" dirty="0"/>
              <a:t> et al., 2018).</a:t>
            </a:r>
          </a:p>
        </p:txBody>
      </p:sp>
    </p:spTree>
    <p:extLst>
      <p:ext uri="{BB962C8B-B14F-4D97-AF65-F5344CB8AC3E}">
        <p14:creationId xmlns:p14="http://schemas.microsoft.com/office/powerpoint/2010/main" val="23551715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349DD1-3757-1743-9E62-10ACFF5F9F55}"/>
              </a:ext>
            </a:extLst>
          </p:cNvPr>
          <p:cNvSpPr>
            <a:spLocks noGrp="1"/>
          </p:cNvSpPr>
          <p:nvPr>
            <p:ph type="sldNum" sz="quarter" idx="12"/>
          </p:nvPr>
        </p:nvSpPr>
        <p:spPr/>
        <p:txBody>
          <a:bodyPr/>
          <a:lstStyle/>
          <a:p>
            <a:fld id="{23131D21-4A4F-034C-896A-AD009F94F6BB}" type="slidenum">
              <a:rPr lang="en-US" smtClean="0"/>
              <a:t>8</a:t>
            </a:fld>
            <a:endParaRPr lang="en-US"/>
          </a:p>
        </p:txBody>
      </p:sp>
      <p:sp>
        <p:nvSpPr>
          <p:cNvPr id="3" name="Title 2">
            <a:extLst>
              <a:ext uri="{FF2B5EF4-FFF2-40B4-BE49-F238E27FC236}">
                <a16:creationId xmlns:a16="http://schemas.microsoft.com/office/drawing/2014/main" id="{43B94901-6033-114A-BB5C-F1B27DCA0A9A}"/>
              </a:ext>
            </a:extLst>
          </p:cNvPr>
          <p:cNvSpPr>
            <a:spLocks noGrp="1"/>
          </p:cNvSpPr>
          <p:nvPr>
            <p:ph type="title"/>
          </p:nvPr>
        </p:nvSpPr>
        <p:spPr>
          <a:xfrm>
            <a:off x="681947" y="-93875"/>
            <a:ext cx="7772400" cy="1103313"/>
          </a:xfrm>
        </p:spPr>
        <p:txBody>
          <a:bodyPr/>
          <a:lstStyle/>
          <a:p>
            <a:r>
              <a:rPr lang="en-US" dirty="0"/>
              <a:t>Literature Synthesis</a:t>
            </a:r>
          </a:p>
        </p:txBody>
      </p:sp>
      <p:sp>
        <p:nvSpPr>
          <p:cNvPr id="4" name="Content Placeholder 3">
            <a:extLst>
              <a:ext uri="{FF2B5EF4-FFF2-40B4-BE49-F238E27FC236}">
                <a16:creationId xmlns:a16="http://schemas.microsoft.com/office/drawing/2014/main" id="{AE716D47-2D63-CD45-9FE3-E0FEA38FBE7C}"/>
              </a:ext>
            </a:extLst>
          </p:cNvPr>
          <p:cNvSpPr>
            <a:spLocks noGrp="1"/>
          </p:cNvSpPr>
          <p:nvPr>
            <p:ph idx="1"/>
          </p:nvPr>
        </p:nvSpPr>
        <p:spPr>
          <a:xfrm>
            <a:off x="681947" y="660401"/>
            <a:ext cx="7780106" cy="4221802"/>
          </a:xfrm>
        </p:spPr>
        <p:txBody>
          <a:bodyPr>
            <a:normAutofit fontScale="85000" lnSpcReduction="20000"/>
          </a:bodyPr>
          <a:lstStyle/>
          <a:p>
            <a:r>
              <a:rPr lang="en-US" dirty="0"/>
              <a:t>Strengths</a:t>
            </a:r>
          </a:p>
          <a:p>
            <a:pPr lvl="1"/>
            <a:r>
              <a:rPr lang="en-US" dirty="0"/>
              <a:t>Published research uses a wide range of assessors (patients, parents, nursing staff, research staff) to evaluate a diverse group of variables (experience, pain, anxiety, distress, coping, vital signs) relating to the effectiveness of music interventions.</a:t>
            </a:r>
          </a:p>
          <a:p>
            <a:pPr lvl="1"/>
            <a:r>
              <a:rPr lang="en-US" dirty="0"/>
              <a:t>Many of the studies involved large sample sizes of greater than 100 participants and several included over 200 participants.</a:t>
            </a:r>
          </a:p>
          <a:p>
            <a:pPr marL="419100" lvl="1" indent="0">
              <a:buNone/>
            </a:pPr>
            <a:endParaRPr lang="en-US" dirty="0"/>
          </a:p>
          <a:p>
            <a:r>
              <a:rPr lang="en-US" dirty="0"/>
              <a:t>Weaknesses</a:t>
            </a:r>
          </a:p>
          <a:p>
            <a:pPr lvl="1"/>
            <a:r>
              <a:rPr lang="en-US" dirty="0"/>
              <a:t>Difficulty of conducting double-blind trials using music interventions</a:t>
            </a:r>
          </a:p>
          <a:p>
            <a:pPr lvl="1"/>
            <a:r>
              <a:rPr lang="en-US" dirty="0"/>
              <a:t>Potential for methodological difficulties to undermine the internal validity of the research</a:t>
            </a:r>
          </a:p>
          <a:p>
            <a:pPr lvl="1"/>
            <a:endParaRPr lang="en-US" dirty="0"/>
          </a:p>
          <a:p>
            <a:r>
              <a:rPr lang="en-US" dirty="0"/>
              <a:t>Gaps</a:t>
            </a:r>
          </a:p>
          <a:p>
            <a:pPr lvl="1"/>
            <a:r>
              <a:rPr lang="en-US" dirty="0"/>
              <a:t>Based on this literature review, no research has been done on what nurses know about music listening, what methods are best to educate them about it, and how the implementation of music listening might benefit them as medical professionals.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4915228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AF5F16-A6FE-4480-BF7B-A0CDBD26A176}"/>
              </a:ext>
            </a:extLst>
          </p:cNvPr>
          <p:cNvSpPr>
            <a:spLocks noGrp="1"/>
          </p:cNvSpPr>
          <p:nvPr>
            <p:ph type="sldNum" sz="quarter" idx="12"/>
          </p:nvPr>
        </p:nvSpPr>
        <p:spPr/>
        <p:txBody>
          <a:bodyPr/>
          <a:lstStyle/>
          <a:p>
            <a:fld id="{23131D21-4A4F-034C-896A-AD009F94F6BB}" type="slidenum">
              <a:rPr lang="en-US" smtClean="0"/>
              <a:t>9</a:t>
            </a:fld>
            <a:endParaRPr lang="en-US"/>
          </a:p>
        </p:txBody>
      </p:sp>
      <p:sp>
        <p:nvSpPr>
          <p:cNvPr id="3" name="Title 2">
            <a:extLst>
              <a:ext uri="{FF2B5EF4-FFF2-40B4-BE49-F238E27FC236}">
                <a16:creationId xmlns:a16="http://schemas.microsoft.com/office/drawing/2014/main" id="{019829A6-77BC-45B0-AC17-93FA13C7A9E9}"/>
              </a:ext>
            </a:extLst>
          </p:cNvPr>
          <p:cNvSpPr>
            <a:spLocks noGrp="1"/>
          </p:cNvSpPr>
          <p:nvPr>
            <p:ph type="title"/>
          </p:nvPr>
        </p:nvSpPr>
        <p:spPr/>
        <p:txBody>
          <a:bodyPr/>
          <a:lstStyle/>
          <a:p>
            <a:r>
              <a:rPr lang="en-US" dirty="0"/>
              <a:t>Methodology</a:t>
            </a:r>
            <a:br>
              <a:rPr lang="en-US" dirty="0"/>
            </a:br>
            <a:endParaRPr lang="en-US" dirty="0"/>
          </a:p>
        </p:txBody>
      </p:sp>
      <p:sp>
        <p:nvSpPr>
          <p:cNvPr id="6" name="Content Placeholder 5">
            <a:extLst>
              <a:ext uri="{FF2B5EF4-FFF2-40B4-BE49-F238E27FC236}">
                <a16:creationId xmlns:a16="http://schemas.microsoft.com/office/drawing/2014/main" id="{F2671A6E-F6E8-4524-87D1-FFB7E19AA31F}"/>
              </a:ext>
            </a:extLst>
          </p:cNvPr>
          <p:cNvSpPr>
            <a:spLocks noGrp="1"/>
          </p:cNvSpPr>
          <p:nvPr>
            <p:ph idx="1"/>
          </p:nvPr>
        </p:nvSpPr>
        <p:spPr>
          <a:xfrm>
            <a:off x="987377" y="778933"/>
            <a:ext cx="7470314" cy="3815292"/>
          </a:xfrm>
        </p:spPr>
        <p:txBody>
          <a:bodyPr>
            <a:normAutofit fontScale="92500" lnSpcReduction="20000"/>
          </a:bodyPr>
          <a:lstStyle/>
          <a:p>
            <a:pPr marL="342900" indent="-342900">
              <a:buClr>
                <a:srgbClr val="BE0B34"/>
              </a:buClr>
              <a:buFont typeface="Arial" panose="020B0604020202020204" pitchFamily="34" charset="0"/>
              <a:buChar char="•"/>
            </a:pPr>
            <a:r>
              <a:rPr lang="en-US" dirty="0"/>
              <a:t>Project Design</a:t>
            </a:r>
          </a:p>
          <a:p>
            <a:pPr marL="1047750" lvl="1" indent="-342900" algn="l">
              <a:buFont typeface="Arial" panose="020B0604020202020204" pitchFamily="34" charset="0"/>
              <a:buChar char="•"/>
            </a:pPr>
            <a:r>
              <a:rPr lang="en-US" dirty="0"/>
              <a:t>Quality improvement with a pre- and post-test design.</a:t>
            </a:r>
          </a:p>
          <a:p>
            <a:pPr marL="342900" indent="-342900">
              <a:buClr>
                <a:srgbClr val="BE0B34"/>
              </a:buClr>
              <a:buFont typeface="Arial" panose="020B0604020202020204" pitchFamily="34" charset="0"/>
              <a:buChar char="•"/>
            </a:pPr>
            <a:r>
              <a:rPr lang="en-US" dirty="0"/>
              <a:t>Setting</a:t>
            </a:r>
          </a:p>
          <a:p>
            <a:pPr marL="1047750" lvl="1" indent="-342900" algn="l">
              <a:buFont typeface="Arial" panose="020B0604020202020204" pitchFamily="34" charset="0"/>
              <a:buChar char="•"/>
            </a:pPr>
            <a:r>
              <a:rPr lang="en-US" dirty="0"/>
              <a:t>Diamond Children’s pediatric oncology clinic in Tucson, Arizona.</a:t>
            </a:r>
          </a:p>
          <a:p>
            <a:pPr marL="342900" indent="-342900">
              <a:buClr>
                <a:srgbClr val="BE0B34"/>
              </a:buClr>
              <a:buFont typeface="Arial" panose="020B0604020202020204" pitchFamily="34" charset="0"/>
              <a:buChar char="•"/>
            </a:pPr>
            <a:r>
              <a:rPr lang="en-US" dirty="0"/>
              <a:t>Sample</a:t>
            </a:r>
          </a:p>
          <a:p>
            <a:pPr marL="1047750" lvl="1" indent="-342900" algn="l">
              <a:buFont typeface="Arial" panose="020B0604020202020204" pitchFamily="34" charset="0"/>
              <a:buChar char="•"/>
            </a:pPr>
            <a:r>
              <a:rPr lang="en-US" dirty="0"/>
              <a:t>A convenience sample of 8 nurses was utilized for this study.</a:t>
            </a:r>
          </a:p>
          <a:p>
            <a:pPr marL="1047750" lvl="1" indent="-342900" algn="l">
              <a:buFont typeface="Arial" panose="020B0604020202020204" pitchFamily="34" charset="0"/>
              <a:buChar char="•"/>
            </a:pPr>
            <a:r>
              <a:rPr lang="en-US" dirty="0"/>
              <a:t>Inclusion criteria: Registered nurse in the Diamond Children’s oncology clinic</a:t>
            </a:r>
          </a:p>
          <a:p>
            <a:pPr marL="342900" indent="-342900">
              <a:buClr>
                <a:srgbClr val="BE0B34"/>
              </a:buClr>
              <a:buFont typeface="Arial" panose="020B0604020202020204" pitchFamily="34" charset="0"/>
              <a:buChar char="•"/>
            </a:pPr>
            <a:r>
              <a:rPr lang="en-US" dirty="0"/>
              <a:t>Recruitment</a:t>
            </a:r>
          </a:p>
          <a:p>
            <a:pPr marL="1047750" lvl="1" indent="-342900" algn="l">
              <a:buFont typeface="Arial" panose="020B0604020202020204" pitchFamily="34" charset="0"/>
              <a:buChar char="•"/>
            </a:pPr>
            <a:r>
              <a:rPr lang="en-US" dirty="0"/>
              <a:t>One month prior to implementation, the senior manager of the clinic sent out an email to staff members to let them know about the educational session.</a:t>
            </a:r>
          </a:p>
          <a:p>
            <a:pPr marL="1047750" lvl="1" indent="-342900" algn="l">
              <a:buFont typeface="Arial" panose="020B0604020202020204" pitchFamily="34" charset="0"/>
              <a:buChar char="•"/>
            </a:pPr>
            <a:r>
              <a:rPr lang="en-US" dirty="0"/>
              <a:t>A flyer was placed in the staff breakroom 2 weeks prior to the session.</a:t>
            </a:r>
          </a:p>
          <a:p>
            <a:pPr marL="1047750" lvl="1" indent="-342900" algn="l">
              <a:buFont typeface="Arial" panose="020B0604020202020204" pitchFamily="34" charset="0"/>
              <a:buChar char="•"/>
            </a:pPr>
            <a:endParaRPr lang="en-US" dirty="0"/>
          </a:p>
          <a:p>
            <a:pPr marL="1047750" lvl="1" indent="-342900" algn="l">
              <a:buFont typeface="Arial" panose="020B0604020202020204" pitchFamily="34" charset="0"/>
              <a:buChar char="•"/>
            </a:pPr>
            <a:endParaRPr lang="en-US" dirty="0"/>
          </a:p>
          <a:p>
            <a:pPr marL="1047750" lvl="1" indent="-342900" algn="l">
              <a:buFont typeface="Arial" panose="020B0604020202020204" pitchFamily="34" charset="0"/>
              <a:buChar char="•"/>
            </a:pPr>
            <a:endParaRPr lang="en-US" dirty="0"/>
          </a:p>
          <a:p>
            <a:pPr marL="1047750" lvl="1" indent="-342900" algn="l">
              <a:buFont typeface="Arial" panose="020B0604020202020204" pitchFamily="34" charset="0"/>
              <a:buChar char="•"/>
            </a:pPr>
            <a:endParaRPr lang="en-US" dirty="0"/>
          </a:p>
          <a:p>
            <a:pPr marL="104775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725218928"/>
      </p:ext>
    </p:extLst>
  </p:cSld>
  <p:clrMapOvr>
    <a:masterClrMapping/>
  </p:clrMapOvr>
  <p:transition/>
</p:sld>
</file>

<file path=ppt/theme/theme1.xml><?xml version="1.0" encoding="utf-8"?>
<a:theme xmlns:a="http://schemas.openxmlformats.org/drawingml/2006/main" name="Default - Title Slide">
  <a:themeElements>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Slide">
      <a:majorFont>
        <a:latin typeface="Calibri"/>
        <a:ea typeface="ヒラギノ角ゴ ProN W3"/>
        <a:cs typeface="ヒラギノ角ゴ ProN W3"/>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txDef>
      <a:spPr bwMode="auto">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a:spPr>
      <a:bodyPr vert="horz" wrap="square" lIns="38100" tIns="38100" rIns="38100" bIns="38100" numCol="1" anchor="ctr" anchorCtr="0" compatLnSpc="1">
        <a:prstTxWarp prst="textNoShape">
          <a:avLst/>
        </a:prstTxWarp>
      </a:bodyPr>
      <a:lstStyle>
        <a:defPPr>
          <a:defRPr sz="3400" b="0" i="0" dirty="0" smtClean="0">
            <a:latin typeface="Times New Roman"/>
          </a:defRPr>
        </a:defPPr>
      </a:lstStyle>
    </a:tx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39467</TotalTime>
  <Pages>0</Pages>
  <Words>3350</Words>
  <Characters>0</Characters>
  <Application>Microsoft Macintosh PowerPoint</Application>
  <PresentationFormat>On-screen Show (16:9)</PresentationFormat>
  <Lines>0</Lines>
  <Paragraphs>244</Paragraphs>
  <Slides>28</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ＭＳ Ｐゴシック</vt:lpstr>
      <vt:lpstr>ヒラギノ角ゴ ProN W3</vt:lpstr>
      <vt:lpstr>Arial</vt:lpstr>
      <vt:lpstr>Calibri</vt:lpstr>
      <vt:lpstr>Gill Sans</vt:lpstr>
      <vt:lpstr>Times New Roman</vt:lpstr>
      <vt:lpstr>Verdana</vt:lpstr>
      <vt:lpstr>Default - Title Slide</vt:lpstr>
      <vt:lpstr>The impact of evidence-based education about music listening on nursing knowledge</vt:lpstr>
      <vt:lpstr>Introduction</vt:lpstr>
      <vt:lpstr>Introduction</vt:lpstr>
      <vt:lpstr>Local Problem</vt:lpstr>
      <vt:lpstr>Project Question</vt:lpstr>
      <vt:lpstr>Project Objectives</vt:lpstr>
      <vt:lpstr>Literature Synthesis</vt:lpstr>
      <vt:lpstr>Literature Synthesis</vt:lpstr>
      <vt:lpstr>Methodology </vt:lpstr>
      <vt:lpstr>Consent and Ethical Considerations</vt:lpstr>
      <vt:lpstr> Music Listening Intervention Educational Session Learning Objectives </vt:lpstr>
      <vt:lpstr>Methods of Evaluation</vt:lpstr>
      <vt:lpstr>Data Analysis</vt:lpstr>
      <vt:lpstr>Results</vt:lpstr>
      <vt:lpstr>Results</vt:lpstr>
      <vt:lpstr>Results</vt:lpstr>
      <vt:lpstr>Results</vt:lpstr>
      <vt:lpstr>Results</vt:lpstr>
      <vt:lpstr>Results</vt:lpstr>
      <vt:lpstr>Results</vt:lpstr>
      <vt:lpstr>Key Findings</vt:lpstr>
      <vt:lpstr>Strengths</vt:lpstr>
      <vt:lpstr>Limitations</vt:lpstr>
      <vt:lpstr>Dissemination</vt:lpstr>
      <vt:lpstr>Future Implications</vt:lpstr>
      <vt:lpstr>In the Pulmonology Setting</vt:lpstr>
      <vt:lpstr>Conclusion</vt:lpstr>
      <vt:lpstr>References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Love</dc:creator>
  <cp:lastModifiedBy>Rascon, Lisa - (lrascon)</cp:lastModifiedBy>
  <cp:revision>272</cp:revision>
  <cp:lastPrinted>2014-05-13T16:42:03Z</cp:lastPrinted>
  <dcterms:modified xsi:type="dcterms:W3CDTF">2022-06-27T23:18:12Z</dcterms:modified>
</cp:coreProperties>
</file>