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Italiana" pitchFamily="2" charset="0"/>
      <p:regular r:id="rId32"/>
    </p:embeddedFont>
    <p:embeddedFont>
      <p:font typeface="Lexend" pitchFamily="2" charset="77"/>
      <p:regular r:id="rId33"/>
      <p:bold r:id="rId34"/>
    </p:embeddedFont>
    <p:embeddedFont>
      <p:font typeface="Proxima Nova" panose="0200050603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89285d46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89285d46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3b651b69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3b651b69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3b651b698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3b651b698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NEED: an easy to use transition tool that doesn’t to patient’s burden or provider’s burden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3b651b69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3b651b69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3b651b698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3b651b698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3c3bca11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3c3bca11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3c356d3e5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3c356d3e5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3c5cad9e9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3c5cad9e9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3c5cad9e9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3c5cad9e97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3c5cad9e9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3c5cad9e9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c5cad9e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c5cad9e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3b651b698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3b651b698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talk about numbers in each area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3c356d3e5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3c356d3e5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b651b698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3b651b698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3c356d3e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3c356d3e5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3c5cad9e9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3c5cad9e9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3b651b69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3b651b69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89285d46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89285d46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Patient feedback</a:t>
            </a:r>
            <a:br>
              <a:rPr lang="es"/>
            </a:b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37394E"/>
                </a:solidFill>
              </a:rPr>
              <a:t>One patient found the wording on the assessment confusing (red level)</a:t>
            </a:r>
            <a:endParaRPr>
              <a:solidFill>
                <a:srgbClr val="3739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37394E"/>
                </a:solidFill>
              </a:rPr>
              <a:t>One parent appreciated the simple nature of the knowledge needed (listed bullet points gave them an outline topics to work on or discuss with their child).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3b651b698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3b651b698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3b651b698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3b651b698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3c3bca11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3c3bca11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89285d4613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89285d4613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4fab1307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4fab1307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c5cad9e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3c5cad9e9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3c5cad9e9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3c5cad9e97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3c5cad9e9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3c5cad9e9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04fab1307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04fab1307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 one system used to document the transition process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3b651b698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3b651b698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94025" y="1590325"/>
            <a:ext cx="7356000" cy="19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277254">
            <a:off x="7354743" y="445156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2277806">
            <a:off x="396185" y="216181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277806">
            <a:off x="2072585" y="482210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279010">
            <a:off x="6286574" y="335641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1"/>
          <p:cNvGrpSpPr/>
          <p:nvPr/>
        </p:nvGrpSpPr>
        <p:grpSpPr>
          <a:xfrm rot="2700000" flipH="1">
            <a:off x="-717283" y="-686405"/>
            <a:ext cx="1628684" cy="1628684"/>
            <a:chOff x="155682" y="2571753"/>
            <a:chExt cx="1628700" cy="1628700"/>
          </a:xfrm>
        </p:grpSpPr>
        <p:sp>
          <p:nvSpPr>
            <p:cNvPr id="126" name="Google Shape;126;p11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1"/>
          <p:cNvSpPr/>
          <p:nvPr/>
        </p:nvSpPr>
        <p:spPr>
          <a:xfrm rot="-4192434" flipH="1">
            <a:off x="83530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-4188340" flipH="1">
            <a:off x="82936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-4188340" flipH="1">
            <a:off x="86055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4188340" flipH="1">
            <a:off x="83574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rot="-2277806" flipH="1">
            <a:off x="8609464" y="119115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-2279010" flipH="1">
            <a:off x="8506824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-2277806" flipH="1">
            <a:off x="-491461" y="3441956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1"/>
          <p:cNvGrpSpPr/>
          <p:nvPr/>
        </p:nvGrpSpPr>
        <p:grpSpPr>
          <a:xfrm rot="2700000" flipH="1">
            <a:off x="865517" y="4526670"/>
            <a:ext cx="1628684" cy="1628684"/>
            <a:chOff x="155682" y="2571753"/>
            <a:chExt cx="1628700" cy="1628700"/>
          </a:xfrm>
        </p:grpSpPr>
        <p:sp>
          <p:nvSpPr>
            <p:cNvPr id="136" name="Google Shape;136;p11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1"/>
          <p:cNvSpPr/>
          <p:nvPr/>
        </p:nvSpPr>
        <p:spPr>
          <a:xfrm rot="-2279010" flipH="1">
            <a:off x="273124" y="29220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620650" y="898300"/>
            <a:ext cx="5902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1620650" y="2944400"/>
            <a:ext cx="59028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3"/>
          <p:cNvGrpSpPr/>
          <p:nvPr/>
        </p:nvGrpSpPr>
        <p:grpSpPr>
          <a:xfrm rot="-2700000">
            <a:off x="7940336" y="-534005"/>
            <a:ext cx="1628684" cy="1628684"/>
            <a:chOff x="155682" y="2571753"/>
            <a:chExt cx="1628700" cy="1628700"/>
          </a:xfrm>
        </p:grpSpPr>
        <p:sp>
          <p:nvSpPr>
            <p:cNvPr id="144" name="Google Shape;144;p13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/>
          <p:nvPr/>
        </p:nvSpPr>
        <p:spPr>
          <a:xfrm rot="4192434">
            <a:off x="-509375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4188340">
            <a:off x="571404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4188340">
            <a:off x="25955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4188340">
            <a:off x="507601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2277806">
            <a:off x="-252965" y="17245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"/>
          <p:cNvSpPr/>
          <p:nvPr/>
        </p:nvSpPr>
        <p:spPr>
          <a:xfrm rot="2279010">
            <a:off x="358387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"/>
          <p:cNvSpPr/>
          <p:nvPr/>
        </p:nvSpPr>
        <p:spPr>
          <a:xfrm rot="2277806">
            <a:off x="8847960" y="34419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3"/>
          <p:cNvGrpSpPr/>
          <p:nvPr/>
        </p:nvGrpSpPr>
        <p:grpSpPr>
          <a:xfrm rot="-2700000">
            <a:off x="4985936" y="4450470"/>
            <a:ext cx="1628684" cy="1628684"/>
            <a:chOff x="155682" y="2571753"/>
            <a:chExt cx="1628700" cy="1628700"/>
          </a:xfrm>
        </p:grpSpPr>
        <p:sp>
          <p:nvSpPr>
            <p:cNvPr id="154" name="Google Shape;154;p13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0925" y="2132725"/>
            <a:ext cx="1000800" cy="6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3" hasCustomPrompt="1"/>
          </p:nvPr>
        </p:nvSpPr>
        <p:spPr>
          <a:xfrm>
            <a:off x="5845200" y="2132725"/>
            <a:ext cx="1000800" cy="6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1111325" y="3028950"/>
            <a:ext cx="33198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200" b="1">
                <a:latin typeface="Italiana"/>
                <a:ea typeface="Italiana"/>
                <a:cs typeface="Italiana"/>
                <a:sym typeface="Ital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4"/>
          </p:nvPr>
        </p:nvSpPr>
        <p:spPr>
          <a:xfrm>
            <a:off x="4685700" y="3028950"/>
            <a:ext cx="33198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200" b="1">
                <a:latin typeface="Italiana"/>
                <a:ea typeface="Italiana"/>
                <a:cs typeface="Italiana"/>
                <a:sym typeface="Ital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 b="1">
                <a:latin typeface="Italiana"/>
                <a:ea typeface="Italiana"/>
                <a:cs typeface="Italiana"/>
                <a:sym typeface="Ital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4"/>
          <p:cNvGrpSpPr/>
          <p:nvPr/>
        </p:nvGrpSpPr>
        <p:grpSpPr>
          <a:xfrm rot="-2700000">
            <a:off x="8092736" y="-686405"/>
            <a:ext cx="1628684" cy="1628684"/>
            <a:chOff x="155682" y="2571753"/>
            <a:chExt cx="1628700" cy="1628700"/>
          </a:xfrm>
        </p:grpSpPr>
        <p:sp>
          <p:nvSpPr>
            <p:cNvPr id="163" name="Google Shape;163;p14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4"/>
          <p:cNvSpPr/>
          <p:nvPr/>
        </p:nvSpPr>
        <p:spPr>
          <a:xfrm rot="-4192434" flipH="1">
            <a:off x="86752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 rot="-4188340" flipH="1">
            <a:off x="86158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 rot="-4188340" flipH="1">
            <a:off x="89277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 rot="-4188340" flipH="1">
            <a:off x="86796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 rot="2277806">
            <a:off x="-148915" y="-195882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 rot="2279010">
            <a:off x="272362" y="26162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14"/>
          <p:cNvGrpSpPr/>
          <p:nvPr/>
        </p:nvGrpSpPr>
        <p:grpSpPr>
          <a:xfrm rot="2700000" flipH="1">
            <a:off x="2711717" y="4526670"/>
            <a:ext cx="1628684" cy="1628684"/>
            <a:chOff x="155682" y="2571753"/>
            <a:chExt cx="1628700" cy="1628700"/>
          </a:xfrm>
        </p:grpSpPr>
        <p:sp>
          <p:nvSpPr>
            <p:cNvPr id="172" name="Google Shape;172;p14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2972948" y="1387225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body" idx="2"/>
          </p:nvPr>
        </p:nvSpPr>
        <p:spPr>
          <a:xfrm>
            <a:off x="2972948" y="3352475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body" idx="3"/>
          </p:nvPr>
        </p:nvSpPr>
        <p:spPr>
          <a:xfrm>
            <a:off x="2972948" y="2369850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14"/>
          <p:cNvSpPr/>
          <p:nvPr/>
        </p:nvSpPr>
        <p:spPr>
          <a:xfrm rot="-2277806" flipH="1">
            <a:off x="-190136" y="3028556"/>
            <a:ext cx="647638" cy="647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15"/>
          <p:cNvGrpSpPr/>
          <p:nvPr/>
        </p:nvGrpSpPr>
        <p:grpSpPr>
          <a:xfrm rot="2700000" flipH="1">
            <a:off x="-717283" y="-686405"/>
            <a:ext cx="1628684" cy="1628684"/>
            <a:chOff x="155682" y="2571753"/>
            <a:chExt cx="1628700" cy="1628700"/>
          </a:xfrm>
        </p:grpSpPr>
        <p:sp>
          <p:nvSpPr>
            <p:cNvPr id="182" name="Google Shape;182;p15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5"/>
          <p:cNvSpPr/>
          <p:nvPr/>
        </p:nvSpPr>
        <p:spPr>
          <a:xfrm rot="-4192434" flipH="1">
            <a:off x="83530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 rot="-4188340" flipH="1">
            <a:off x="82936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 rot="-4188340" flipH="1">
            <a:off x="86055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 rot="-4188340" flipH="1">
            <a:off x="83574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 rot="-2277806" flipH="1">
            <a:off x="8609464" y="17245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 rot="-2279010" flipH="1">
            <a:off x="8506824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 rot="2700000" flipH="1">
            <a:off x="2389517" y="4526670"/>
            <a:ext cx="1628684" cy="1628684"/>
            <a:chOff x="155682" y="2571753"/>
            <a:chExt cx="1628700" cy="1628700"/>
          </a:xfrm>
        </p:grpSpPr>
        <p:sp>
          <p:nvSpPr>
            <p:cNvPr id="191" name="Google Shape;191;p15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5"/>
          <p:cNvSpPr/>
          <p:nvPr/>
        </p:nvSpPr>
        <p:spPr>
          <a:xfrm rot="-2277806" flipH="1">
            <a:off x="-339061" y="3172756"/>
            <a:ext cx="647638" cy="647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 rot="-2279010" flipH="1">
            <a:off x="6371124" y="48060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6"/>
          <p:cNvGrpSpPr/>
          <p:nvPr/>
        </p:nvGrpSpPr>
        <p:grpSpPr>
          <a:xfrm rot="2700000" flipH="1">
            <a:off x="-717283" y="-686405"/>
            <a:ext cx="1628684" cy="1628684"/>
            <a:chOff x="155682" y="2571753"/>
            <a:chExt cx="1628700" cy="1628700"/>
          </a:xfrm>
        </p:grpSpPr>
        <p:sp>
          <p:nvSpPr>
            <p:cNvPr id="198" name="Google Shape;198;p16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6"/>
          <p:cNvSpPr/>
          <p:nvPr/>
        </p:nvSpPr>
        <p:spPr>
          <a:xfrm rot="-4192434" flipH="1">
            <a:off x="83530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 rot="-4188340" flipH="1">
            <a:off x="82936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-4188340" flipH="1">
            <a:off x="86055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 rot="-4188340" flipH="1">
            <a:off x="83574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rot="-2277806" flipH="1">
            <a:off x="8609464" y="119115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-2279010" flipH="1">
            <a:off x="8506824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-2277806" flipH="1">
            <a:off x="-491461" y="3441956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 rot="2700000" flipH="1">
            <a:off x="865517" y="4526670"/>
            <a:ext cx="1628684" cy="1628684"/>
            <a:chOff x="155682" y="2571753"/>
            <a:chExt cx="1628700" cy="1628700"/>
          </a:xfrm>
        </p:grpSpPr>
        <p:sp>
          <p:nvSpPr>
            <p:cNvPr id="208" name="Google Shape;208;p16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6"/>
          <p:cNvSpPr/>
          <p:nvPr/>
        </p:nvSpPr>
        <p:spPr>
          <a:xfrm rot="-2279010" flipH="1">
            <a:off x="273124" y="29220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 rot="-2277254" flipH="1">
            <a:off x="-660611" y="271339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"/>
          <p:cNvSpPr/>
          <p:nvPr/>
        </p:nvSpPr>
        <p:spPr>
          <a:xfrm rot="-2278296" flipH="1">
            <a:off x="8751508" y="233001"/>
            <a:ext cx="530498" cy="5304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"/>
          <p:cNvSpPr/>
          <p:nvPr/>
        </p:nvSpPr>
        <p:spPr>
          <a:xfrm rot="-2278296" flipH="1">
            <a:off x="275583" y="4428426"/>
            <a:ext cx="530498" cy="530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"/>
          <p:cNvSpPr/>
          <p:nvPr/>
        </p:nvSpPr>
        <p:spPr>
          <a:xfrm rot="10044246" flipH="1">
            <a:off x="7486127" y="4777301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"/>
          <p:cNvSpPr/>
          <p:nvPr/>
        </p:nvSpPr>
        <p:spPr>
          <a:xfrm rot="10044246" flipH="1">
            <a:off x="182002" y="30197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 rot="-4979010" flipH="1">
            <a:off x="4144809" y="4900777"/>
            <a:ext cx="530473" cy="53047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body" idx="1"/>
          </p:nvPr>
        </p:nvSpPr>
        <p:spPr>
          <a:xfrm>
            <a:off x="720000" y="1714450"/>
            <a:ext cx="77112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 rot="2277254">
            <a:off x="-197607" y="441771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 rot="2278296">
            <a:off x="-178096" y="233001"/>
            <a:ext cx="530498" cy="5304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2278296">
            <a:off x="8297829" y="4428426"/>
            <a:ext cx="530498" cy="530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 rot="-10044246">
            <a:off x="1478840" y="4777301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-10044246">
            <a:off x="8782965" y="30197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4979010">
            <a:off x="4428629" y="4900777"/>
            <a:ext cx="530473" cy="53047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720000" y="2272900"/>
            <a:ext cx="3228900" cy="17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720000" y="1074500"/>
            <a:ext cx="32289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>
            <a:spLocks noGrp="1"/>
          </p:cNvSpPr>
          <p:nvPr>
            <p:ph type="pic" idx="2"/>
          </p:nvPr>
        </p:nvSpPr>
        <p:spPr>
          <a:xfrm>
            <a:off x="5070500" y="709200"/>
            <a:ext cx="2893500" cy="3725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2347950" y="463800"/>
            <a:ext cx="4448100" cy="13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1"/>
          </p:nvPr>
        </p:nvSpPr>
        <p:spPr>
          <a:xfrm>
            <a:off x="2347900" y="2096725"/>
            <a:ext cx="4448100" cy="10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816750" y="3840550"/>
            <a:ext cx="55104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CREDITS: This presentation template was created by</a:t>
            </a:r>
            <a:r>
              <a:rPr lang="es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Slidesgo </a:t>
            </a:r>
            <a:r>
              <a:rPr lang="es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includes icons by </a:t>
            </a:r>
            <a:r>
              <a:rPr lang="es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Flaticon, </a:t>
            </a:r>
            <a:r>
              <a:rPr lang="es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infographics &amp; images by</a:t>
            </a:r>
            <a:r>
              <a:rPr lang="es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Freepik </a:t>
            </a:r>
            <a:r>
              <a:rPr lang="es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content by</a:t>
            </a:r>
            <a:r>
              <a:rPr lang="es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Sandra Medina</a:t>
            </a:r>
            <a:endParaRPr sz="1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19"/>
          <p:cNvSpPr/>
          <p:nvPr/>
        </p:nvSpPr>
        <p:spPr>
          <a:xfrm rot="2277254">
            <a:off x="7354743" y="445156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2277806">
            <a:off x="243785" y="749581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2277806">
            <a:off x="2072585" y="482210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/>
          <p:nvPr/>
        </p:nvSpPr>
        <p:spPr>
          <a:xfrm rot="2279010">
            <a:off x="8496374" y="335641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/>
          <p:nvPr/>
        </p:nvSpPr>
        <p:spPr>
          <a:xfrm rot="2277254">
            <a:off x="7354743" y="445156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 rot="2277806">
            <a:off x="396185" y="216181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 rot="2277806">
            <a:off x="2072585" y="482210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 rot="2279010">
            <a:off x="6286574" y="335641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10046633">
            <a:off x="-617904" y="97736"/>
            <a:ext cx="1160556" cy="116055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-10044246">
            <a:off x="415040" y="360763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2278296">
            <a:off x="8004054" y="4357663"/>
            <a:ext cx="530498" cy="5304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2278296">
            <a:off x="2290754" y="-149999"/>
            <a:ext cx="530498" cy="530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8249592">
            <a:off x="910800" y="4408772"/>
            <a:ext cx="1160612" cy="11606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8252106">
            <a:off x="1517464" y="4349526"/>
            <a:ext cx="139083" cy="13908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10044246">
            <a:off x="8489190" y="3351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046633">
            <a:off x="8171821" y="2623311"/>
            <a:ext cx="1160556" cy="116055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20000" y="25817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20975" y="3364943"/>
            <a:ext cx="63327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1"/>
          <p:cNvGrpSpPr/>
          <p:nvPr/>
        </p:nvGrpSpPr>
        <p:grpSpPr>
          <a:xfrm rot="2700000" flipH="1">
            <a:off x="-717283" y="-686405"/>
            <a:ext cx="1628684" cy="1628684"/>
            <a:chOff x="155682" y="2571753"/>
            <a:chExt cx="1628700" cy="1628700"/>
          </a:xfrm>
        </p:grpSpPr>
        <p:sp>
          <p:nvSpPr>
            <p:cNvPr id="245" name="Google Shape;245;p21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1"/>
          <p:cNvSpPr/>
          <p:nvPr/>
        </p:nvSpPr>
        <p:spPr>
          <a:xfrm rot="-4192434" flipH="1">
            <a:off x="83530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 rot="-4188340" flipH="1">
            <a:off x="82936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 rot="-4188340" flipH="1">
            <a:off x="86055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/>
          <p:nvPr/>
        </p:nvSpPr>
        <p:spPr>
          <a:xfrm rot="-4188340" flipH="1">
            <a:off x="83574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 rot="-2277806" flipH="1">
            <a:off x="8609464" y="119115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/>
          <p:nvPr/>
        </p:nvSpPr>
        <p:spPr>
          <a:xfrm rot="-2279010" flipH="1">
            <a:off x="8506824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"/>
          <p:cNvSpPr/>
          <p:nvPr/>
        </p:nvSpPr>
        <p:spPr>
          <a:xfrm rot="-2277806" flipH="1">
            <a:off x="-491461" y="3441956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21"/>
          <p:cNvGrpSpPr/>
          <p:nvPr/>
        </p:nvGrpSpPr>
        <p:grpSpPr>
          <a:xfrm rot="2700000" flipH="1">
            <a:off x="865517" y="4526670"/>
            <a:ext cx="1628684" cy="1628684"/>
            <a:chOff x="155682" y="2571753"/>
            <a:chExt cx="1628700" cy="1628700"/>
          </a:xfrm>
        </p:grpSpPr>
        <p:sp>
          <p:nvSpPr>
            <p:cNvPr id="255" name="Google Shape;255;p21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1"/>
          <p:cNvSpPr/>
          <p:nvPr/>
        </p:nvSpPr>
        <p:spPr>
          <a:xfrm rot="-2279010" flipH="1">
            <a:off x="273124" y="29220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685875"/>
            <a:ext cx="34740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 rot="-2700000">
            <a:off x="7940336" y="-534005"/>
            <a:ext cx="1628684" cy="1628684"/>
            <a:chOff x="155682" y="2571753"/>
            <a:chExt cx="1628700" cy="1628700"/>
          </a:xfrm>
        </p:grpSpPr>
        <p:sp>
          <p:nvSpPr>
            <p:cNvPr id="31" name="Google Shape;31;p4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/>
          <p:nvPr/>
        </p:nvSpPr>
        <p:spPr>
          <a:xfrm rot="4192434">
            <a:off x="-661775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4188340">
            <a:off x="107155" y="4154775"/>
            <a:ext cx="139048" cy="13904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4188340">
            <a:off x="355201" y="4936794"/>
            <a:ext cx="139048" cy="13904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rot="2277806">
            <a:off x="-252965" y="17245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2279010">
            <a:off x="358387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2277806">
            <a:off x="8847960" y="34419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-2700000">
            <a:off x="1556936" y="4526670"/>
            <a:ext cx="1628684" cy="1628684"/>
            <a:chOff x="155682" y="2571753"/>
            <a:chExt cx="1628700" cy="1628700"/>
          </a:xfrm>
        </p:grpSpPr>
        <p:sp>
          <p:nvSpPr>
            <p:cNvPr id="40" name="Google Shape;40;p4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5"/>
          <p:cNvGrpSpPr/>
          <p:nvPr/>
        </p:nvGrpSpPr>
        <p:grpSpPr>
          <a:xfrm rot="-2700000">
            <a:off x="7940336" y="-534005"/>
            <a:ext cx="1628684" cy="1628684"/>
            <a:chOff x="155682" y="2571753"/>
            <a:chExt cx="1628700" cy="1628700"/>
          </a:xfrm>
        </p:grpSpPr>
        <p:sp>
          <p:nvSpPr>
            <p:cNvPr id="44" name="Google Shape;44;p5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5"/>
          <p:cNvSpPr/>
          <p:nvPr/>
        </p:nvSpPr>
        <p:spPr>
          <a:xfrm rot="4192434">
            <a:off x="-509375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4188340">
            <a:off x="571404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4188340">
            <a:off x="25955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4188340">
            <a:off x="507601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2277806">
            <a:off x="-252965" y="17245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2279010">
            <a:off x="358387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2277806">
            <a:off x="8847960" y="34419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 rot="-2700000">
            <a:off x="4985936" y="4450470"/>
            <a:ext cx="1628684" cy="1628684"/>
            <a:chOff x="155682" y="2571753"/>
            <a:chExt cx="1628700" cy="1628700"/>
          </a:xfrm>
        </p:grpSpPr>
        <p:sp>
          <p:nvSpPr>
            <p:cNvPr id="54" name="Google Shape;54;p5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59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4839600" y="1152475"/>
            <a:ext cx="359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 rot="2700000" flipH="1">
            <a:off x="-717283" y="-686405"/>
            <a:ext cx="1628684" cy="1628684"/>
            <a:chOff x="155682" y="2571753"/>
            <a:chExt cx="1628700" cy="1628700"/>
          </a:xfrm>
        </p:grpSpPr>
        <p:sp>
          <p:nvSpPr>
            <p:cNvPr id="62" name="Google Shape;62;p6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-4192434" flipH="1">
            <a:off x="8353051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 rot="-4188340" flipH="1">
            <a:off x="8293685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-4188340" flipH="1">
            <a:off x="860553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-4188340" flipH="1">
            <a:off x="8357489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-2277806" flipH="1">
            <a:off x="8609464" y="119115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rot="-2279010" flipH="1">
            <a:off x="8506824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-2277806" flipH="1">
            <a:off x="-491461" y="3441956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 rot="2700000" flipH="1">
            <a:off x="865517" y="4526670"/>
            <a:ext cx="1628684" cy="1628684"/>
            <a:chOff x="155682" y="2571753"/>
            <a:chExt cx="1628700" cy="1628700"/>
          </a:xfrm>
        </p:grpSpPr>
        <p:sp>
          <p:nvSpPr>
            <p:cNvPr id="72" name="Google Shape;72;p6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6"/>
          <p:cNvSpPr/>
          <p:nvPr/>
        </p:nvSpPr>
        <p:spPr>
          <a:xfrm rot="-2279010" flipH="1">
            <a:off x="273124" y="29220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 rot="2277254">
            <a:off x="-197607" y="441771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2278296">
            <a:off x="-178096" y="233001"/>
            <a:ext cx="530498" cy="5304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2278296">
            <a:off x="8297829" y="4428426"/>
            <a:ext cx="530498" cy="530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10044246">
            <a:off x="1478840" y="4777301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-10044246">
            <a:off x="8782965" y="30197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 rot="4979010">
            <a:off x="4428629" y="4900777"/>
            <a:ext cx="530473" cy="53047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720000" y="2123050"/>
            <a:ext cx="3592500" cy="16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0E2A47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20000" y="1381850"/>
            <a:ext cx="35925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>
            <a:spLocks noGrp="1"/>
          </p:cNvSpPr>
          <p:nvPr>
            <p:ph type="pic" idx="2"/>
          </p:nvPr>
        </p:nvSpPr>
        <p:spPr>
          <a:xfrm>
            <a:off x="5070500" y="709200"/>
            <a:ext cx="2893500" cy="3725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8"/>
          <p:cNvGrpSpPr/>
          <p:nvPr/>
        </p:nvGrpSpPr>
        <p:grpSpPr>
          <a:xfrm rot="-2700000">
            <a:off x="7940336" y="-534005"/>
            <a:ext cx="1628684" cy="1628684"/>
            <a:chOff x="155682" y="2571753"/>
            <a:chExt cx="1628700" cy="1628700"/>
          </a:xfrm>
        </p:grpSpPr>
        <p:sp>
          <p:nvSpPr>
            <p:cNvPr id="87" name="Google Shape;87;p8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4192434">
            <a:off x="-509375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4188340">
            <a:off x="571404" y="4619253"/>
            <a:ext cx="139048" cy="139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4188340">
            <a:off x="259555" y="4154775"/>
            <a:ext cx="139048" cy="13904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188340">
            <a:off x="507601" y="4936794"/>
            <a:ext cx="139048" cy="139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2277806">
            <a:off x="-252965" y="17245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rot="2279010">
            <a:off x="358387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 rot="2277806">
            <a:off x="8847960" y="3441956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 rot="-2700000">
            <a:off x="4985936" y="4450470"/>
            <a:ext cx="1628684" cy="1628684"/>
            <a:chOff x="155682" y="2571753"/>
            <a:chExt cx="1628700" cy="1628700"/>
          </a:xfrm>
        </p:grpSpPr>
        <p:sp>
          <p:nvSpPr>
            <p:cNvPr id="97" name="Google Shape;97;p8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1503000" y="1359750"/>
            <a:ext cx="6138000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2277254">
            <a:off x="-197607" y="4417714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2278296">
            <a:off x="-178096" y="233001"/>
            <a:ext cx="530498" cy="53049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2278296">
            <a:off x="8297829" y="4428426"/>
            <a:ext cx="530498" cy="530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10044246">
            <a:off x="1478840" y="4777301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-10044246">
            <a:off x="8782965" y="30197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4979010">
            <a:off x="4428629" y="4900777"/>
            <a:ext cx="530473" cy="53047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720000" y="4002900"/>
            <a:ext cx="77112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taliana"/>
              <a:buNone/>
              <a:defRPr sz="3000" b="1">
                <a:latin typeface="Italiana"/>
                <a:ea typeface="Italiana"/>
                <a:cs typeface="Italiana"/>
                <a:sym typeface="Italiana"/>
              </a:defRPr>
            </a:lvl1pPr>
          </a:lstStyle>
          <a:p>
            <a:endParaRPr/>
          </a:p>
        </p:txBody>
      </p:sp>
      <p:grpSp>
        <p:nvGrpSpPr>
          <p:cNvPr id="112" name="Google Shape;112;p10"/>
          <p:cNvGrpSpPr/>
          <p:nvPr/>
        </p:nvGrpSpPr>
        <p:grpSpPr>
          <a:xfrm rot="-2700000">
            <a:off x="7940336" y="-534005"/>
            <a:ext cx="1628684" cy="1628684"/>
            <a:chOff x="155682" y="2571753"/>
            <a:chExt cx="1628700" cy="1628700"/>
          </a:xfrm>
        </p:grpSpPr>
        <p:sp>
          <p:nvSpPr>
            <p:cNvPr id="113" name="Google Shape;113;p10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0"/>
          <p:cNvSpPr/>
          <p:nvPr/>
        </p:nvSpPr>
        <p:spPr>
          <a:xfrm rot="4192434">
            <a:off x="-661775" y="4152716"/>
            <a:ext cx="1160461" cy="116046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/>
          <p:nvPr/>
        </p:nvSpPr>
        <p:spPr>
          <a:xfrm rot="4188340">
            <a:off x="107155" y="4154775"/>
            <a:ext cx="139048" cy="13904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/>
          <p:nvPr/>
        </p:nvSpPr>
        <p:spPr>
          <a:xfrm rot="4188340">
            <a:off x="355201" y="4936794"/>
            <a:ext cx="139048" cy="13904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/>
          <p:nvPr/>
        </p:nvSpPr>
        <p:spPr>
          <a:xfrm rot="2277806">
            <a:off x="-252965" y="1724556"/>
            <a:ext cx="647638" cy="64763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/>
          <p:nvPr/>
        </p:nvSpPr>
        <p:spPr>
          <a:xfrm rot="2279010">
            <a:off x="358387" y="24381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"/>
          <p:cNvSpPr/>
          <p:nvPr/>
        </p:nvSpPr>
        <p:spPr>
          <a:xfrm rot="2277806">
            <a:off x="8847960" y="3441956"/>
            <a:ext cx="647638" cy="6476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0"/>
          <p:cNvGrpSpPr/>
          <p:nvPr/>
        </p:nvGrpSpPr>
        <p:grpSpPr>
          <a:xfrm rot="-2700000">
            <a:off x="1556936" y="4526670"/>
            <a:ext cx="1628684" cy="1628684"/>
            <a:chOff x="155682" y="2571753"/>
            <a:chExt cx="1628700" cy="1628700"/>
          </a:xfrm>
        </p:grpSpPr>
        <p:sp>
          <p:nvSpPr>
            <p:cNvPr id="122" name="Google Shape;122;p10"/>
            <p:cNvSpPr/>
            <p:nvPr/>
          </p:nvSpPr>
          <p:spPr>
            <a:xfrm rot="2277254">
              <a:off x="389818" y="2805889"/>
              <a:ext cx="1160428" cy="1160428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 rot="2279010">
              <a:off x="322712" y="3316641"/>
              <a:ext cx="138926" cy="13892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2">
            <a:alphaModFix amt="8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aliana"/>
              <a:buNone/>
              <a:defRPr sz="3000" b="1">
                <a:solidFill>
                  <a:schemeClr val="dk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cf.2013.12.00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/>
          <p:nvPr/>
        </p:nvSpPr>
        <p:spPr>
          <a:xfrm rot="2277806">
            <a:off x="2891610" y="569681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"/>
          <p:cNvSpPr/>
          <p:nvPr/>
        </p:nvSpPr>
        <p:spPr>
          <a:xfrm rot="2277806">
            <a:off x="6389210" y="3422131"/>
            <a:ext cx="647638" cy="647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 rot="2277665">
            <a:off x="4726892" y="2498442"/>
            <a:ext cx="910545" cy="9105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 rot="2277254">
            <a:off x="7584093" y="1255939"/>
            <a:ext cx="1160428" cy="116042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"/>
          <p:cNvSpPr/>
          <p:nvPr/>
        </p:nvSpPr>
        <p:spPr>
          <a:xfrm rot="2279010">
            <a:off x="8446414" y="1315983"/>
            <a:ext cx="138926" cy="13892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"/>
          <p:cNvSpPr/>
          <p:nvPr/>
        </p:nvSpPr>
        <p:spPr>
          <a:xfrm rot="2279010">
            <a:off x="8228574" y="1205041"/>
            <a:ext cx="138926" cy="13892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"/>
          <p:cNvSpPr/>
          <p:nvPr/>
        </p:nvSpPr>
        <p:spPr>
          <a:xfrm rot="2279010">
            <a:off x="8607052" y="1500260"/>
            <a:ext cx="138926" cy="1389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806250" y="1019350"/>
            <a:ext cx="7701300" cy="204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ctrTitle"/>
          </p:nvPr>
        </p:nvSpPr>
        <p:spPr>
          <a:xfrm>
            <a:off x="970225" y="1209325"/>
            <a:ext cx="7356000" cy="19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/>
              <a:t>The Road to Transition</a:t>
            </a:r>
            <a:endParaRPr sz="5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a protocol for transitioning pediatric patients into adult clinic </a:t>
            </a:r>
            <a:endParaRPr sz="2100"/>
          </a:p>
        </p:txBody>
      </p:sp>
      <p:sp>
        <p:nvSpPr>
          <p:cNvPr id="271" name="Google Shape;271;p22"/>
          <p:cNvSpPr/>
          <p:nvPr/>
        </p:nvSpPr>
        <p:spPr>
          <a:xfrm rot="2284119">
            <a:off x="382536" y="3608366"/>
            <a:ext cx="108984" cy="10898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386144" y="2016428"/>
            <a:ext cx="513600" cy="185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"/>
          <p:cNvSpPr/>
          <p:nvPr/>
        </p:nvSpPr>
        <p:spPr>
          <a:xfrm>
            <a:off x="470912" y="4500903"/>
            <a:ext cx="344100" cy="52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129400" y="2126343"/>
            <a:ext cx="1027200" cy="244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358841" y="2314725"/>
            <a:ext cx="568200" cy="568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358803" y="3813134"/>
            <a:ext cx="568200" cy="568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358803" y="3065660"/>
            <a:ext cx="568200" cy="56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297410" y="2256755"/>
            <a:ext cx="691200" cy="6912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297410" y="3002504"/>
            <a:ext cx="691200" cy="6912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297410" y="3751703"/>
            <a:ext cx="691200" cy="6912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2480100" y="3396525"/>
            <a:ext cx="369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Haley Martin, Social Work Trainee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Jude Sammani, Pharmacy Trainee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/>
          <p:nvPr/>
        </p:nvSpPr>
        <p:spPr>
          <a:xfrm rot="2277806">
            <a:off x="2232185" y="1669199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/>
          <p:nvPr/>
        </p:nvSpPr>
        <p:spPr>
          <a:xfrm rot="-10044246">
            <a:off x="5282740" y="41612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"/>
          <p:cNvSpPr/>
          <p:nvPr/>
        </p:nvSpPr>
        <p:spPr>
          <a:xfrm rot="2278296">
            <a:off x="5822054" y="545351"/>
            <a:ext cx="530498" cy="53049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1"/>
          <p:cNvSpPr/>
          <p:nvPr/>
        </p:nvSpPr>
        <p:spPr>
          <a:xfrm rot="2279010">
            <a:off x="5800863" y="8816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1"/>
          <p:cNvSpPr/>
          <p:nvPr/>
        </p:nvSpPr>
        <p:spPr>
          <a:xfrm>
            <a:off x="720000" y="1521121"/>
            <a:ext cx="1782000" cy="9438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title"/>
          </p:nvPr>
        </p:nvSpPr>
        <p:spPr>
          <a:xfrm>
            <a:off x="720000" y="25817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Needs Assessment</a:t>
            </a:r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1"/>
          </p:nvPr>
        </p:nvSpPr>
        <p:spPr>
          <a:xfrm>
            <a:off x="720975" y="3364943"/>
            <a:ext cx="63327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did we make a new program?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 idx="2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 rot="3245938">
            <a:off x="7050662" y="493911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3248737">
            <a:off x="8024467" y="66944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3248737">
            <a:off x="7846050" y="502321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3248737">
            <a:off x="8127553" y="891108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20000" y="669450"/>
            <a:ext cx="61704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an in-clinic program?</a:t>
            </a:r>
            <a:endParaRPr/>
          </a:p>
        </p:txBody>
      </p:sp>
      <p:sp>
        <p:nvSpPr>
          <p:cNvPr id="400" name="Google Shape;400;p32"/>
          <p:cNvSpPr txBox="1">
            <a:spLocks noGrp="1"/>
          </p:cNvSpPr>
          <p:nvPr>
            <p:ph type="body" idx="1"/>
          </p:nvPr>
        </p:nvSpPr>
        <p:spPr>
          <a:xfrm>
            <a:off x="720000" y="1412575"/>
            <a:ext cx="73800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Goal: To develop a tool that could be used in clinic to initiate discussion around important topics for transitions of care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Patients have access to many different tools, but none that can be entirely utilized during their visits.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Prevent additional burden of care for patients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Our well-developed, long-term relationships with patients lend themselves well to discussion-based learning.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4979010">
            <a:off x="4306716" y="228127"/>
            <a:ext cx="530473" cy="53047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4976179">
            <a:off x="4249688" y="522363"/>
            <a:ext cx="139055" cy="13905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/>
          <p:nvPr/>
        </p:nvSpPr>
        <p:spPr>
          <a:xfrm>
            <a:off x="5138432" y="1412350"/>
            <a:ext cx="673500" cy="24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3"/>
          <p:cNvSpPr/>
          <p:nvPr/>
        </p:nvSpPr>
        <p:spPr>
          <a:xfrm>
            <a:off x="5249582" y="4670075"/>
            <a:ext cx="451200" cy="68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3"/>
          <p:cNvSpPr txBox="1">
            <a:spLocks noGrp="1"/>
          </p:cNvSpPr>
          <p:nvPr>
            <p:ph type="body" idx="1"/>
          </p:nvPr>
        </p:nvSpPr>
        <p:spPr>
          <a:xfrm>
            <a:off x="720000" y="1112400"/>
            <a:ext cx="34740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Tool to </a:t>
            </a:r>
            <a:r>
              <a:rPr lang="es" sz="1800" b="1"/>
              <a:t>start conversations</a:t>
            </a:r>
            <a:r>
              <a:rPr lang="es" sz="1800"/>
              <a:t> and </a:t>
            </a:r>
            <a:r>
              <a:rPr lang="es" sz="1800" b="1"/>
              <a:t>track goals</a:t>
            </a:r>
            <a:r>
              <a:rPr lang="es" sz="1800"/>
              <a:t>/</a:t>
            </a:r>
            <a:r>
              <a:rPr lang="es" sz="1800" b="1"/>
              <a:t>understanding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Realistic </a:t>
            </a:r>
            <a:r>
              <a:rPr lang="es" sz="1800"/>
              <a:t>and </a:t>
            </a:r>
            <a:r>
              <a:rPr lang="es" sz="1800" b="1"/>
              <a:t>thoughtful </a:t>
            </a:r>
            <a:r>
              <a:rPr lang="es" sz="1800"/>
              <a:t>to patients and their burden of care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Utilization of developed relationships</a:t>
            </a:r>
            <a:r>
              <a:rPr lang="es" sz="1800"/>
              <a:t> that our team builds with our CF patients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410" name="Google Shape;410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Need Assessment</a:t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4801782" y="1556475"/>
            <a:ext cx="1347000" cy="32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>
            <a:off x="5102632" y="1803488"/>
            <a:ext cx="745200" cy="745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3"/>
          <p:cNvSpPr/>
          <p:nvPr/>
        </p:nvSpPr>
        <p:spPr>
          <a:xfrm>
            <a:off x="5102582" y="3768250"/>
            <a:ext cx="745200" cy="745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"/>
          <p:cNvSpPr/>
          <p:nvPr/>
        </p:nvSpPr>
        <p:spPr>
          <a:xfrm>
            <a:off x="5102582" y="2788138"/>
            <a:ext cx="745200" cy="7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"/>
          <p:cNvSpPr/>
          <p:nvPr/>
        </p:nvSpPr>
        <p:spPr>
          <a:xfrm>
            <a:off x="5022082" y="1727475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3"/>
          <p:cNvSpPr/>
          <p:nvPr/>
        </p:nvSpPr>
        <p:spPr>
          <a:xfrm>
            <a:off x="5022082" y="2705325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3"/>
          <p:cNvSpPr/>
          <p:nvPr/>
        </p:nvSpPr>
        <p:spPr>
          <a:xfrm>
            <a:off x="5022082" y="3687700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"/>
          <p:cNvSpPr txBox="1"/>
          <p:nvPr/>
        </p:nvSpPr>
        <p:spPr>
          <a:xfrm>
            <a:off x="6828600" y="1889900"/>
            <a:ext cx="220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Starting the Process: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are our patients at?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6828598" y="2785875"/>
            <a:ext cx="21762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can our patients benefit from learning more about?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p33"/>
          <p:cNvSpPr txBox="1"/>
          <p:nvPr/>
        </p:nvSpPr>
        <p:spPr>
          <a:xfrm>
            <a:off x="6828600" y="3962800"/>
            <a:ext cx="21762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Upon Completion: Our patients are ready to independently manage their care!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21" name="Google Shape;421;p33"/>
          <p:cNvCxnSpPr>
            <a:endCxn id="418" idx="1"/>
          </p:cNvCxnSpPr>
          <p:nvPr/>
        </p:nvCxnSpPr>
        <p:spPr>
          <a:xfrm>
            <a:off x="6349200" y="2176100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33"/>
          <p:cNvCxnSpPr>
            <a:endCxn id="419" idx="1"/>
          </p:cNvCxnSpPr>
          <p:nvPr/>
        </p:nvCxnSpPr>
        <p:spPr>
          <a:xfrm>
            <a:off x="6349198" y="3158475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33"/>
          <p:cNvCxnSpPr>
            <a:endCxn id="420" idx="1"/>
          </p:cNvCxnSpPr>
          <p:nvPr/>
        </p:nvCxnSpPr>
        <p:spPr>
          <a:xfrm>
            <a:off x="6349200" y="4335400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/>
          <p:nvPr/>
        </p:nvSpPr>
        <p:spPr>
          <a:xfrm rot="2277806">
            <a:off x="2232185" y="1669199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4"/>
          <p:cNvSpPr/>
          <p:nvPr/>
        </p:nvSpPr>
        <p:spPr>
          <a:xfrm rot="-10044246">
            <a:off x="5282740" y="41612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4"/>
          <p:cNvSpPr/>
          <p:nvPr/>
        </p:nvSpPr>
        <p:spPr>
          <a:xfrm rot="2278296">
            <a:off x="5822054" y="545351"/>
            <a:ext cx="530498" cy="53049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4"/>
          <p:cNvSpPr/>
          <p:nvPr/>
        </p:nvSpPr>
        <p:spPr>
          <a:xfrm rot="2279010">
            <a:off x="5800863" y="8816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"/>
          <p:cNvSpPr/>
          <p:nvPr/>
        </p:nvSpPr>
        <p:spPr>
          <a:xfrm>
            <a:off x="720000" y="1521121"/>
            <a:ext cx="1782000" cy="9438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"/>
          <p:cNvSpPr txBox="1">
            <a:spLocks noGrp="1"/>
          </p:cNvSpPr>
          <p:nvPr>
            <p:ph type="title"/>
          </p:nvPr>
        </p:nvSpPr>
        <p:spPr>
          <a:xfrm>
            <a:off x="720000" y="25817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Proposed Clinic Protocol </a:t>
            </a:r>
            <a:endParaRPr/>
          </a:p>
        </p:txBody>
      </p:sp>
      <p:sp>
        <p:nvSpPr>
          <p:cNvPr id="434" name="Google Shape;434;p34"/>
          <p:cNvSpPr txBox="1">
            <a:spLocks noGrp="1"/>
          </p:cNvSpPr>
          <p:nvPr>
            <p:ph type="subTitle" idx="1"/>
          </p:nvPr>
        </p:nvSpPr>
        <p:spPr>
          <a:xfrm>
            <a:off x="720975" y="3364943"/>
            <a:ext cx="63327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5" name="Google Shape;435;p34"/>
          <p:cNvSpPr txBox="1">
            <a:spLocks noGrp="1"/>
          </p:cNvSpPr>
          <p:nvPr>
            <p:ph type="title" idx="2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/>
          <p:nvPr/>
        </p:nvSpPr>
        <p:spPr>
          <a:xfrm>
            <a:off x="5138432" y="1412350"/>
            <a:ext cx="673500" cy="24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5249582" y="4670075"/>
            <a:ext cx="451200" cy="68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"/>
          <p:cNvSpPr txBox="1">
            <a:spLocks noGrp="1"/>
          </p:cNvSpPr>
          <p:nvPr>
            <p:ph type="body" idx="1"/>
          </p:nvPr>
        </p:nvSpPr>
        <p:spPr>
          <a:xfrm>
            <a:off x="720000" y="1369125"/>
            <a:ext cx="34740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Traffic light motif symbolizes the different phases a patient moves through to transition to adult clinic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Patients must go through each “light” stage to move forward, earning prizes at the completion of different phases.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s" sz="1800"/>
            </a:br>
            <a:endParaRPr sz="1800"/>
          </a:p>
        </p:txBody>
      </p:sp>
      <p:sp>
        <p:nvSpPr>
          <p:cNvPr id="443" name="Google Shape;443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Traffic Light Assessment Tool</a:t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4801782" y="1556475"/>
            <a:ext cx="1347000" cy="32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5102632" y="1803488"/>
            <a:ext cx="745200" cy="745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5102582" y="3768250"/>
            <a:ext cx="745200" cy="745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5102582" y="2788138"/>
            <a:ext cx="745200" cy="7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5022082" y="1727475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5022082" y="2705325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5022082" y="3687700"/>
            <a:ext cx="906300" cy="906300"/>
          </a:xfrm>
          <a:prstGeom prst="blockArc">
            <a:avLst>
              <a:gd name="adj1" fmla="val 10800000"/>
              <a:gd name="adj2" fmla="val 21564509"/>
              <a:gd name="adj3" fmla="val 1205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5"/>
          <p:cNvSpPr txBox="1"/>
          <p:nvPr/>
        </p:nvSpPr>
        <p:spPr>
          <a:xfrm>
            <a:off x="6828600" y="2021200"/>
            <a:ext cx="1942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Elementary School-Aged Patients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2" name="Google Shape;452;p35"/>
          <p:cNvSpPr txBox="1"/>
          <p:nvPr/>
        </p:nvSpPr>
        <p:spPr>
          <a:xfrm>
            <a:off x="6828600" y="3039225"/>
            <a:ext cx="12939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Middle School-Aged Patients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3" name="Google Shape;453;p35"/>
          <p:cNvSpPr txBox="1"/>
          <p:nvPr/>
        </p:nvSpPr>
        <p:spPr>
          <a:xfrm>
            <a:off x="6828607" y="3972350"/>
            <a:ext cx="15915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High School-Aged Patients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54" name="Google Shape;454;p35"/>
          <p:cNvCxnSpPr>
            <a:endCxn id="451" idx="1"/>
          </p:cNvCxnSpPr>
          <p:nvPr/>
        </p:nvCxnSpPr>
        <p:spPr>
          <a:xfrm>
            <a:off x="6349200" y="2241700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35"/>
          <p:cNvCxnSpPr>
            <a:endCxn id="452" idx="1"/>
          </p:cNvCxnSpPr>
          <p:nvPr/>
        </p:nvCxnSpPr>
        <p:spPr>
          <a:xfrm>
            <a:off x="6349200" y="3217275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35"/>
          <p:cNvCxnSpPr>
            <a:endCxn id="453" idx="1"/>
          </p:cNvCxnSpPr>
          <p:nvPr/>
        </p:nvCxnSpPr>
        <p:spPr>
          <a:xfrm>
            <a:off x="6349207" y="4150400"/>
            <a:ext cx="47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Items Included in this Program</a:t>
            </a:r>
            <a:endParaRPr/>
          </a:p>
        </p:txBody>
      </p:sp>
      <p:sp>
        <p:nvSpPr>
          <p:cNvPr id="462" name="Google Shape;462;p36"/>
          <p:cNvSpPr txBox="1">
            <a:spLocks noGrp="1"/>
          </p:cNvSpPr>
          <p:nvPr>
            <p:ph type="body" idx="1"/>
          </p:nvPr>
        </p:nvSpPr>
        <p:spPr>
          <a:xfrm>
            <a:off x="720000" y="1394750"/>
            <a:ext cx="46599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Patient, Parent/Caregiver, and Provider Evaluations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" sz="1700"/>
              <a:t>Focus on items related to: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s" sz="1700"/>
              <a:t>Physiologic CF understanding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s" sz="1700"/>
              <a:t>Obtaining and remaining adherent to medications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s" sz="1700"/>
              <a:t>Transitions of insurance coverage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s" sz="1700"/>
              <a:t> Building/Maintaining care and networks for support</a:t>
            </a:r>
            <a:endParaRPr sz="1700"/>
          </a:p>
        </p:txBody>
      </p:sp>
      <p:sp>
        <p:nvSpPr>
          <p:cNvPr id="463" name="Google Shape;463;p36"/>
          <p:cNvSpPr txBox="1">
            <a:spLocks noGrp="1"/>
          </p:cNvSpPr>
          <p:nvPr>
            <p:ph type="body" idx="1"/>
          </p:nvPr>
        </p:nvSpPr>
        <p:spPr>
          <a:xfrm>
            <a:off x="720000" y="4291050"/>
            <a:ext cx="46599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Game Board &amp; Incentives for Progress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"/>
          <p:cNvSpPr txBox="1">
            <a:spLocks noGrp="1"/>
          </p:cNvSpPr>
          <p:nvPr>
            <p:ph type="title"/>
          </p:nvPr>
        </p:nvSpPr>
        <p:spPr>
          <a:xfrm>
            <a:off x="720000" y="248000"/>
            <a:ext cx="77112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Assessment Examples</a:t>
            </a:r>
            <a:endParaRPr/>
          </a:p>
        </p:txBody>
      </p:sp>
      <p:sp>
        <p:nvSpPr>
          <p:cNvPr id="469" name="Google Shape;469;p37"/>
          <p:cNvSpPr txBox="1">
            <a:spLocks noGrp="1"/>
          </p:cNvSpPr>
          <p:nvPr>
            <p:ph type="body" idx="1"/>
          </p:nvPr>
        </p:nvSpPr>
        <p:spPr>
          <a:xfrm>
            <a:off x="720000" y="1685875"/>
            <a:ext cx="78417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70" name="Google Shape;4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49" y="1051350"/>
            <a:ext cx="2504350" cy="35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325" y="1028426"/>
            <a:ext cx="2504350" cy="35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0100" y="1028425"/>
            <a:ext cx="2504350" cy="354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Red Level Assessment Examples</a:t>
            </a:r>
            <a:endParaRPr/>
          </a:p>
        </p:txBody>
      </p:sp>
      <p:sp>
        <p:nvSpPr>
          <p:cNvPr id="478" name="Google Shape;478;p38"/>
          <p:cNvSpPr txBox="1">
            <a:spLocks noGrp="1"/>
          </p:cNvSpPr>
          <p:nvPr>
            <p:ph type="body" idx="1"/>
          </p:nvPr>
        </p:nvSpPr>
        <p:spPr>
          <a:xfrm>
            <a:off x="720000" y="1685875"/>
            <a:ext cx="81303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can explain my Cystic Fibrosis to others”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answer questions from providers by myself”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my own medicines”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who the different members of my care team are”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to take my medicines without someone reminding me”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Yellow Level Assessment Examples</a:t>
            </a:r>
            <a:endParaRPr/>
          </a:p>
        </p:txBody>
      </p:sp>
      <p:sp>
        <p:nvSpPr>
          <p:cNvPr id="484" name="Google Shape;484;p39"/>
          <p:cNvSpPr txBox="1">
            <a:spLocks noGrp="1"/>
          </p:cNvSpPr>
          <p:nvPr>
            <p:ph type="body" idx="1"/>
          </p:nvPr>
        </p:nvSpPr>
        <p:spPr>
          <a:xfrm>
            <a:off x="720000" y="1685875"/>
            <a:ext cx="80400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how to contact my doctor’s office”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can fill out medical forms independently”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who to ask if I have questions about my medications or equipment”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what insurance I have”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that when I turn 18, I have full privacy in my health care”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what the different members of my care team do”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Green Level Assessment Examples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490" name="Google Shape;490;p40"/>
          <p:cNvSpPr txBox="1">
            <a:spLocks noGrp="1"/>
          </p:cNvSpPr>
          <p:nvPr>
            <p:ph type="body" idx="1"/>
          </p:nvPr>
        </p:nvSpPr>
        <p:spPr>
          <a:xfrm>
            <a:off x="720000" y="1685875"/>
            <a:ext cx="79797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see the medical team by myself during an appointment”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how to get a referral if needed”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my family medical history”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what type of health insurance I have and when I will have to get my own insurance”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have information about the doctor and clinic I will be transitioning to”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“I know how to refill my medicine and when I need to get refills”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>
            <a:spLocks noGrp="1"/>
          </p:cNvSpPr>
          <p:nvPr>
            <p:ph type="body" idx="2"/>
          </p:nvPr>
        </p:nvSpPr>
        <p:spPr>
          <a:xfrm>
            <a:off x="4069399" y="3589025"/>
            <a:ext cx="28452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Jude Sammani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PharmD Candidate </a:t>
            </a:r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body" idx="3"/>
          </p:nvPr>
        </p:nvSpPr>
        <p:spPr>
          <a:xfrm>
            <a:off x="1988475" y="3589025"/>
            <a:ext cx="22785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Haley Martin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B.S. Psychology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MSW</a:t>
            </a:r>
            <a:endParaRPr/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3">
            <a:alphaModFix/>
          </a:blip>
          <a:srcRect t="620" b="17760"/>
          <a:stretch/>
        </p:blipFill>
        <p:spPr>
          <a:xfrm>
            <a:off x="2492763" y="2017903"/>
            <a:ext cx="1422300" cy="145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4">
            <a:alphaModFix/>
          </a:blip>
          <a:srcRect l="25303" t="19269" r="25303" b="19263"/>
          <a:stretch/>
        </p:blipFill>
        <p:spPr>
          <a:xfrm>
            <a:off x="4789706" y="2017900"/>
            <a:ext cx="1557000" cy="145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0" name="Google Shape;290;p23"/>
          <p:cNvSpPr/>
          <p:nvPr/>
        </p:nvSpPr>
        <p:spPr>
          <a:xfrm rot="4646940">
            <a:off x="1539483" y="53833"/>
            <a:ext cx="1344633" cy="134463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 rot="4531591">
            <a:off x="5949222" y="406877"/>
            <a:ext cx="1344366" cy="134436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 rot="4531382">
            <a:off x="6783422" y="1056426"/>
            <a:ext cx="160806" cy="16080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"/>
          <p:cNvSpPr/>
          <p:nvPr/>
        </p:nvSpPr>
        <p:spPr>
          <a:xfrm rot="4531382">
            <a:off x="6661727" y="800644"/>
            <a:ext cx="160806" cy="16080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"/>
          <p:cNvSpPr/>
          <p:nvPr/>
        </p:nvSpPr>
        <p:spPr>
          <a:xfrm rot="4528329">
            <a:off x="7731126" y="1530704"/>
            <a:ext cx="186565" cy="1865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2013401" y="153381"/>
            <a:ext cx="4760100" cy="174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2657066" y="540356"/>
            <a:ext cx="3586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700" b="1">
                <a:latin typeface="Italiana"/>
                <a:ea typeface="Italiana"/>
                <a:cs typeface="Italiana"/>
                <a:sym typeface="Italiana"/>
              </a:rPr>
              <a:t>Our Team</a:t>
            </a:r>
            <a:endParaRPr sz="5700" b="1">
              <a:latin typeface="Italiana"/>
              <a:ea typeface="Italiana"/>
              <a:cs typeface="Italiana"/>
              <a:sym typeface="Itali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625" y="795850"/>
            <a:ext cx="2597900" cy="36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075" y="795850"/>
            <a:ext cx="2597900" cy="36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 txBox="1"/>
          <p:nvPr/>
        </p:nvSpPr>
        <p:spPr>
          <a:xfrm>
            <a:off x="304800" y="857950"/>
            <a:ext cx="2415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>
                <a:latin typeface="Italiana"/>
                <a:ea typeface="Italiana"/>
                <a:cs typeface="Italiana"/>
                <a:sym typeface="Italiana"/>
              </a:rPr>
              <a:t>Gameboard</a:t>
            </a:r>
            <a:endParaRPr sz="3500" b="1">
              <a:latin typeface="Italiana"/>
              <a:ea typeface="Italiana"/>
              <a:cs typeface="Italiana"/>
              <a:sym typeface="Itali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>
            <a:spLocks noGrp="1"/>
          </p:cNvSpPr>
          <p:nvPr>
            <p:ph type="title"/>
          </p:nvPr>
        </p:nvSpPr>
        <p:spPr>
          <a:xfrm>
            <a:off x="720975" y="4898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Incentives and Prizes</a:t>
            </a: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ubTitle" idx="1"/>
          </p:nvPr>
        </p:nvSpPr>
        <p:spPr>
          <a:xfrm>
            <a:off x="720975" y="1331753"/>
            <a:ext cx="63327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Patients receive one sticker for attending clinic.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One additional sticker can be earned each visit by demonstrating an understanding of assessment survey items.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When patients reach a new color, or phase, on the gameboard, they get to pick a prize.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Proposed prizes have a monetary value of around $10.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3"/>
          <p:cNvSpPr/>
          <p:nvPr/>
        </p:nvSpPr>
        <p:spPr>
          <a:xfrm rot="2277806">
            <a:off x="2232185" y="1669199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3"/>
          <p:cNvSpPr/>
          <p:nvPr/>
        </p:nvSpPr>
        <p:spPr>
          <a:xfrm rot="-10044246">
            <a:off x="5282740" y="41612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3"/>
          <p:cNvSpPr/>
          <p:nvPr/>
        </p:nvSpPr>
        <p:spPr>
          <a:xfrm rot="2278296">
            <a:off x="5822054" y="545351"/>
            <a:ext cx="530498" cy="53049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3"/>
          <p:cNvSpPr/>
          <p:nvPr/>
        </p:nvSpPr>
        <p:spPr>
          <a:xfrm rot="2279010">
            <a:off x="5800863" y="8816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"/>
          <p:cNvSpPr/>
          <p:nvPr/>
        </p:nvSpPr>
        <p:spPr>
          <a:xfrm>
            <a:off x="720000" y="1521121"/>
            <a:ext cx="1782000" cy="9438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720000" y="25817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Protocol Implementation</a:t>
            </a:r>
            <a:endParaRPr/>
          </a:p>
        </p:txBody>
      </p:sp>
      <p:sp>
        <p:nvSpPr>
          <p:cNvPr id="514" name="Google Shape;514;p43"/>
          <p:cNvSpPr txBox="1">
            <a:spLocks noGrp="1"/>
          </p:cNvSpPr>
          <p:nvPr>
            <p:ph type="subTitle" idx="1"/>
          </p:nvPr>
        </p:nvSpPr>
        <p:spPr>
          <a:xfrm>
            <a:off x="720975" y="3364943"/>
            <a:ext cx="63327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to integrate this tool into clinic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15" name="Google Shape;515;p43"/>
          <p:cNvSpPr txBox="1">
            <a:spLocks noGrp="1"/>
          </p:cNvSpPr>
          <p:nvPr>
            <p:ph type="title" idx="2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4"/>
          <p:cNvSpPr txBox="1">
            <a:spLocks noGrp="1"/>
          </p:cNvSpPr>
          <p:nvPr>
            <p:ph type="title"/>
          </p:nvPr>
        </p:nvSpPr>
        <p:spPr>
          <a:xfrm>
            <a:off x="716400" y="18415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Proposed Clinic Workflow </a:t>
            </a:r>
            <a:endParaRPr/>
          </a:p>
        </p:txBody>
      </p:sp>
      <p:sp>
        <p:nvSpPr>
          <p:cNvPr id="521" name="Google Shape;521;p44"/>
          <p:cNvSpPr txBox="1">
            <a:spLocks noGrp="1"/>
          </p:cNvSpPr>
          <p:nvPr>
            <p:ph type="body" idx="1"/>
          </p:nvPr>
        </p:nvSpPr>
        <p:spPr>
          <a:xfrm>
            <a:off x="716400" y="809900"/>
            <a:ext cx="7711200" cy="3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Patient checks in, does PFTs, and is roomed.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Family planner goes in to agenda-set.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Handouts given to patient/family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Providers go in during their respective slots to see the patient.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s" sz="1800"/>
              <a:t>Social Work and Pharmacy review their respective items.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Pharmacy/SW will do one of two things biannually: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s" sz="1800"/>
              <a:t>Complete provider form and scan it into the patient’s chart</a:t>
            </a:r>
            <a:endParaRPr sz="18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s" sz="1800"/>
              <a:t>Include their general assessment in their note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Pharmacy/SW will decide if the patient get an additional sticker for their board.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es" sz="1800"/>
              <a:t>When the nurse goes in to wrap up the visit, they will sticker the patient’s board.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>
            <a:spLocks noGrp="1"/>
          </p:cNvSpPr>
          <p:nvPr>
            <p:ph type="title"/>
          </p:nvPr>
        </p:nvSpPr>
        <p:spPr>
          <a:xfrm>
            <a:off x="716400" y="184150"/>
            <a:ext cx="7711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Storage &amp; Housekeeping</a:t>
            </a:r>
            <a:endParaRPr/>
          </a:p>
        </p:txBody>
      </p:sp>
      <p:sp>
        <p:nvSpPr>
          <p:cNvPr id="527" name="Google Shape;527;p45"/>
          <p:cNvSpPr txBox="1">
            <a:spLocks noGrp="1"/>
          </p:cNvSpPr>
          <p:nvPr>
            <p:ph type="body" idx="1"/>
          </p:nvPr>
        </p:nvSpPr>
        <p:spPr>
          <a:xfrm>
            <a:off x="716400" y="809900"/>
            <a:ext cx="7711200" cy="3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Surveys and game boards will be laminated and kept in clinic.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Utilization of accordion folders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Allows for consistency in participation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Once patients have either completed the program, or no longer come to clinic, stickers can be removed from boards and reused for the future.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Peds CFC sees about 60 patients in total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Feasible number of items to store in clinic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"/>
          <p:cNvSpPr/>
          <p:nvPr/>
        </p:nvSpPr>
        <p:spPr>
          <a:xfrm rot="2277806">
            <a:off x="2232185" y="1669199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6"/>
          <p:cNvSpPr/>
          <p:nvPr/>
        </p:nvSpPr>
        <p:spPr>
          <a:xfrm rot="-10044246">
            <a:off x="5282740" y="41612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6"/>
          <p:cNvSpPr/>
          <p:nvPr/>
        </p:nvSpPr>
        <p:spPr>
          <a:xfrm rot="2278296">
            <a:off x="5822054" y="545351"/>
            <a:ext cx="530498" cy="53049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6"/>
          <p:cNvSpPr/>
          <p:nvPr/>
        </p:nvSpPr>
        <p:spPr>
          <a:xfrm rot="2279010">
            <a:off x="5800863" y="8816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720000" y="1521121"/>
            <a:ext cx="1782000" cy="9438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"/>
          <p:cNvSpPr txBox="1">
            <a:spLocks noGrp="1"/>
          </p:cNvSpPr>
          <p:nvPr>
            <p:ph type="title"/>
          </p:nvPr>
        </p:nvSpPr>
        <p:spPr>
          <a:xfrm>
            <a:off x="720000" y="2581793"/>
            <a:ext cx="633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Directions</a:t>
            </a:r>
            <a:endParaRPr/>
          </a:p>
        </p:txBody>
      </p:sp>
      <p:sp>
        <p:nvSpPr>
          <p:cNvPr id="538" name="Google Shape;538;p46"/>
          <p:cNvSpPr txBox="1">
            <a:spLocks noGrp="1"/>
          </p:cNvSpPr>
          <p:nvPr>
            <p:ph type="subTitle" idx="1"/>
          </p:nvPr>
        </p:nvSpPr>
        <p:spPr>
          <a:xfrm>
            <a:off x="720975" y="3364943"/>
            <a:ext cx="63327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Opportunities of Growing This Program</a:t>
            </a:r>
            <a:endParaRPr/>
          </a:p>
        </p:txBody>
      </p:sp>
      <p:sp>
        <p:nvSpPr>
          <p:cNvPr id="539" name="Google Shape;539;p46"/>
          <p:cNvSpPr txBox="1">
            <a:spLocks noGrp="1"/>
          </p:cNvSpPr>
          <p:nvPr>
            <p:ph type="title" idx="2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7"/>
          <p:cNvSpPr/>
          <p:nvPr/>
        </p:nvSpPr>
        <p:spPr>
          <a:xfrm>
            <a:off x="3391575" y="1439124"/>
            <a:ext cx="923400" cy="92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12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Limitations and Improvements</a:t>
            </a:r>
            <a:endParaRPr/>
          </a:p>
        </p:txBody>
      </p:sp>
      <p:sp>
        <p:nvSpPr>
          <p:cNvPr id="546" name="Google Shape;546;p47"/>
          <p:cNvSpPr/>
          <p:nvPr/>
        </p:nvSpPr>
        <p:spPr>
          <a:xfrm>
            <a:off x="4828964" y="1439124"/>
            <a:ext cx="923400" cy="92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47"/>
          <p:cNvGrpSpPr/>
          <p:nvPr/>
        </p:nvGrpSpPr>
        <p:grpSpPr>
          <a:xfrm>
            <a:off x="5038984" y="1654904"/>
            <a:ext cx="502821" cy="491725"/>
            <a:chOff x="6786775" y="2028225"/>
            <a:chExt cx="442975" cy="433200"/>
          </a:xfrm>
        </p:grpSpPr>
        <p:sp>
          <p:nvSpPr>
            <p:cNvPr id="548" name="Google Shape;548;p47"/>
            <p:cNvSpPr/>
            <p:nvPr/>
          </p:nvSpPr>
          <p:spPr>
            <a:xfrm>
              <a:off x="7030000" y="2103700"/>
              <a:ext cx="142525" cy="20425"/>
            </a:xfrm>
            <a:custGeom>
              <a:avLst/>
              <a:gdLst/>
              <a:ahLst/>
              <a:cxnLst/>
              <a:rect l="l" t="t" r="r" b="b"/>
              <a:pathLst>
                <a:path w="5701" h="817" extrusionOk="0">
                  <a:moveTo>
                    <a:pt x="3816" y="1"/>
                  </a:moveTo>
                  <a:cubicBezTo>
                    <a:pt x="2233" y="1"/>
                    <a:pt x="1031" y="152"/>
                    <a:pt x="234" y="301"/>
                  </a:cubicBezTo>
                  <a:cubicBezTo>
                    <a:pt x="92" y="327"/>
                    <a:pt x="0" y="463"/>
                    <a:pt x="27" y="604"/>
                  </a:cubicBezTo>
                  <a:cubicBezTo>
                    <a:pt x="50" y="729"/>
                    <a:pt x="158" y="816"/>
                    <a:pt x="281" y="816"/>
                  </a:cubicBezTo>
                  <a:cubicBezTo>
                    <a:pt x="374" y="816"/>
                    <a:pt x="1630" y="520"/>
                    <a:pt x="3818" y="520"/>
                  </a:cubicBezTo>
                  <a:cubicBezTo>
                    <a:pt x="4306" y="520"/>
                    <a:pt x="4840" y="535"/>
                    <a:pt x="5418" y="571"/>
                  </a:cubicBezTo>
                  <a:cubicBezTo>
                    <a:pt x="5423" y="571"/>
                    <a:pt x="5428" y="571"/>
                    <a:pt x="5434" y="571"/>
                  </a:cubicBezTo>
                  <a:cubicBezTo>
                    <a:pt x="5571" y="571"/>
                    <a:pt x="5684" y="465"/>
                    <a:pt x="5692" y="328"/>
                  </a:cubicBezTo>
                  <a:cubicBezTo>
                    <a:pt x="5701" y="185"/>
                    <a:pt x="5593" y="61"/>
                    <a:pt x="5450" y="52"/>
                  </a:cubicBezTo>
                  <a:cubicBezTo>
                    <a:pt x="4867" y="16"/>
                    <a:pt x="4322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7030000" y="2151550"/>
              <a:ext cx="142525" cy="20425"/>
            </a:xfrm>
            <a:custGeom>
              <a:avLst/>
              <a:gdLst/>
              <a:ahLst/>
              <a:cxnLst/>
              <a:rect l="l" t="t" r="r" b="b"/>
              <a:pathLst>
                <a:path w="5701" h="817" extrusionOk="0">
                  <a:moveTo>
                    <a:pt x="3812" y="1"/>
                  </a:moveTo>
                  <a:cubicBezTo>
                    <a:pt x="2232" y="1"/>
                    <a:pt x="1030" y="153"/>
                    <a:pt x="234" y="301"/>
                  </a:cubicBezTo>
                  <a:cubicBezTo>
                    <a:pt x="92" y="328"/>
                    <a:pt x="0" y="464"/>
                    <a:pt x="27" y="605"/>
                  </a:cubicBezTo>
                  <a:cubicBezTo>
                    <a:pt x="50" y="729"/>
                    <a:pt x="158" y="817"/>
                    <a:pt x="281" y="817"/>
                  </a:cubicBezTo>
                  <a:cubicBezTo>
                    <a:pt x="374" y="817"/>
                    <a:pt x="1630" y="521"/>
                    <a:pt x="3818" y="521"/>
                  </a:cubicBezTo>
                  <a:cubicBezTo>
                    <a:pt x="4306" y="521"/>
                    <a:pt x="4840" y="536"/>
                    <a:pt x="5418" y="572"/>
                  </a:cubicBezTo>
                  <a:cubicBezTo>
                    <a:pt x="5423" y="572"/>
                    <a:pt x="5428" y="572"/>
                    <a:pt x="5434" y="572"/>
                  </a:cubicBezTo>
                  <a:cubicBezTo>
                    <a:pt x="5571" y="572"/>
                    <a:pt x="5684" y="465"/>
                    <a:pt x="5692" y="328"/>
                  </a:cubicBezTo>
                  <a:cubicBezTo>
                    <a:pt x="5701" y="185"/>
                    <a:pt x="5593" y="62"/>
                    <a:pt x="5450" y="53"/>
                  </a:cubicBezTo>
                  <a:cubicBezTo>
                    <a:pt x="4865" y="17"/>
                    <a:pt x="4319" y="1"/>
                    <a:pt x="3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7030000" y="2248925"/>
              <a:ext cx="58850" cy="18775"/>
            </a:xfrm>
            <a:custGeom>
              <a:avLst/>
              <a:gdLst/>
              <a:ahLst/>
              <a:cxnLst/>
              <a:rect l="l" t="t" r="r" b="b"/>
              <a:pathLst>
                <a:path w="2354" h="751" extrusionOk="0">
                  <a:moveTo>
                    <a:pt x="2082" y="0"/>
                  </a:moveTo>
                  <a:cubicBezTo>
                    <a:pt x="2075" y="0"/>
                    <a:pt x="2069" y="0"/>
                    <a:pt x="2063" y="1"/>
                  </a:cubicBezTo>
                  <a:cubicBezTo>
                    <a:pt x="1414" y="52"/>
                    <a:pt x="799" y="131"/>
                    <a:pt x="234" y="236"/>
                  </a:cubicBezTo>
                  <a:cubicBezTo>
                    <a:pt x="92" y="262"/>
                    <a:pt x="0" y="398"/>
                    <a:pt x="27" y="538"/>
                  </a:cubicBezTo>
                  <a:cubicBezTo>
                    <a:pt x="50" y="664"/>
                    <a:pt x="158" y="750"/>
                    <a:pt x="281" y="750"/>
                  </a:cubicBezTo>
                  <a:cubicBezTo>
                    <a:pt x="380" y="750"/>
                    <a:pt x="916" y="611"/>
                    <a:pt x="2104" y="518"/>
                  </a:cubicBezTo>
                  <a:cubicBezTo>
                    <a:pt x="2247" y="508"/>
                    <a:pt x="2353" y="382"/>
                    <a:pt x="2342" y="239"/>
                  </a:cubicBezTo>
                  <a:cubicBezTo>
                    <a:pt x="2332" y="104"/>
                    <a:pt x="2217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6873925" y="2103700"/>
              <a:ext cx="112600" cy="20425"/>
            </a:xfrm>
            <a:custGeom>
              <a:avLst/>
              <a:gdLst/>
              <a:ahLst/>
              <a:cxnLst/>
              <a:rect l="l" t="t" r="r" b="b"/>
              <a:pathLst>
                <a:path w="4504" h="817" extrusionOk="0">
                  <a:moveTo>
                    <a:pt x="678" y="1"/>
                  </a:moveTo>
                  <a:cubicBezTo>
                    <a:pt x="541" y="1"/>
                    <a:pt x="402" y="2"/>
                    <a:pt x="259" y="4"/>
                  </a:cubicBezTo>
                  <a:cubicBezTo>
                    <a:pt x="116" y="7"/>
                    <a:pt x="1" y="125"/>
                    <a:pt x="4" y="268"/>
                  </a:cubicBezTo>
                  <a:cubicBezTo>
                    <a:pt x="7" y="410"/>
                    <a:pt x="122" y="523"/>
                    <a:pt x="264" y="523"/>
                  </a:cubicBezTo>
                  <a:lnTo>
                    <a:pt x="268" y="523"/>
                  </a:lnTo>
                  <a:cubicBezTo>
                    <a:pt x="410" y="520"/>
                    <a:pt x="550" y="519"/>
                    <a:pt x="686" y="519"/>
                  </a:cubicBezTo>
                  <a:cubicBezTo>
                    <a:pt x="2262" y="519"/>
                    <a:pt x="3443" y="675"/>
                    <a:pt x="4175" y="812"/>
                  </a:cubicBezTo>
                  <a:cubicBezTo>
                    <a:pt x="4191" y="815"/>
                    <a:pt x="4207" y="816"/>
                    <a:pt x="4223" y="816"/>
                  </a:cubicBezTo>
                  <a:cubicBezTo>
                    <a:pt x="4346" y="816"/>
                    <a:pt x="4454" y="729"/>
                    <a:pt x="4478" y="604"/>
                  </a:cubicBezTo>
                  <a:cubicBezTo>
                    <a:pt x="4504" y="463"/>
                    <a:pt x="4412" y="327"/>
                    <a:pt x="4270" y="301"/>
                  </a:cubicBezTo>
                  <a:cubicBezTo>
                    <a:pt x="3515" y="160"/>
                    <a:pt x="2297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6843950" y="2151550"/>
              <a:ext cx="142575" cy="20425"/>
            </a:xfrm>
            <a:custGeom>
              <a:avLst/>
              <a:gdLst/>
              <a:ahLst/>
              <a:cxnLst/>
              <a:rect l="l" t="t" r="r" b="b"/>
              <a:pathLst>
                <a:path w="5703" h="817" extrusionOk="0">
                  <a:moveTo>
                    <a:pt x="1891" y="1"/>
                  </a:moveTo>
                  <a:cubicBezTo>
                    <a:pt x="1383" y="1"/>
                    <a:pt x="837" y="17"/>
                    <a:pt x="253" y="53"/>
                  </a:cubicBezTo>
                  <a:cubicBezTo>
                    <a:pt x="110" y="62"/>
                    <a:pt x="1" y="185"/>
                    <a:pt x="11" y="328"/>
                  </a:cubicBezTo>
                  <a:cubicBezTo>
                    <a:pt x="19" y="465"/>
                    <a:pt x="133" y="572"/>
                    <a:pt x="270" y="572"/>
                  </a:cubicBezTo>
                  <a:cubicBezTo>
                    <a:pt x="275" y="572"/>
                    <a:pt x="280" y="572"/>
                    <a:pt x="286" y="572"/>
                  </a:cubicBezTo>
                  <a:cubicBezTo>
                    <a:pt x="860" y="536"/>
                    <a:pt x="1397" y="520"/>
                    <a:pt x="1894" y="520"/>
                  </a:cubicBezTo>
                  <a:cubicBezTo>
                    <a:pt x="3433" y="520"/>
                    <a:pt x="4600" y="668"/>
                    <a:pt x="5374" y="813"/>
                  </a:cubicBezTo>
                  <a:cubicBezTo>
                    <a:pt x="5390" y="816"/>
                    <a:pt x="5406" y="817"/>
                    <a:pt x="5422" y="817"/>
                  </a:cubicBezTo>
                  <a:cubicBezTo>
                    <a:pt x="5546" y="817"/>
                    <a:pt x="5654" y="728"/>
                    <a:pt x="5677" y="604"/>
                  </a:cubicBezTo>
                  <a:cubicBezTo>
                    <a:pt x="5703" y="464"/>
                    <a:pt x="5611" y="328"/>
                    <a:pt x="5469" y="301"/>
                  </a:cubicBezTo>
                  <a:cubicBezTo>
                    <a:pt x="4673" y="153"/>
                    <a:pt x="3471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6843950" y="2199425"/>
              <a:ext cx="142575" cy="20400"/>
            </a:xfrm>
            <a:custGeom>
              <a:avLst/>
              <a:gdLst/>
              <a:ahLst/>
              <a:cxnLst/>
              <a:rect l="l" t="t" r="r" b="b"/>
              <a:pathLst>
                <a:path w="5703" h="816" extrusionOk="0">
                  <a:moveTo>
                    <a:pt x="1891" y="1"/>
                  </a:moveTo>
                  <a:cubicBezTo>
                    <a:pt x="1383" y="1"/>
                    <a:pt x="837" y="16"/>
                    <a:pt x="253" y="53"/>
                  </a:cubicBezTo>
                  <a:cubicBezTo>
                    <a:pt x="110" y="62"/>
                    <a:pt x="1" y="184"/>
                    <a:pt x="11" y="327"/>
                  </a:cubicBezTo>
                  <a:cubicBezTo>
                    <a:pt x="19" y="464"/>
                    <a:pt x="132" y="571"/>
                    <a:pt x="267" y="571"/>
                  </a:cubicBezTo>
                  <a:cubicBezTo>
                    <a:pt x="273" y="571"/>
                    <a:pt x="279" y="570"/>
                    <a:pt x="286" y="570"/>
                  </a:cubicBezTo>
                  <a:cubicBezTo>
                    <a:pt x="857" y="534"/>
                    <a:pt x="1390" y="519"/>
                    <a:pt x="1885" y="519"/>
                  </a:cubicBezTo>
                  <a:cubicBezTo>
                    <a:pt x="3429" y="519"/>
                    <a:pt x="4599" y="667"/>
                    <a:pt x="5374" y="811"/>
                  </a:cubicBezTo>
                  <a:cubicBezTo>
                    <a:pt x="5391" y="814"/>
                    <a:pt x="5408" y="816"/>
                    <a:pt x="5424" y="816"/>
                  </a:cubicBezTo>
                  <a:cubicBezTo>
                    <a:pt x="5547" y="816"/>
                    <a:pt x="5655" y="727"/>
                    <a:pt x="5677" y="604"/>
                  </a:cubicBezTo>
                  <a:cubicBezTo>
                    <a:pt x="5703" y="463"/>
                    <a:pt x="5611" y="327"/>
                    <a:pt x="5469" y="301"/>
                  </a:cubicBezTo>
                  <a:cubicBezTo>
                    <a:pt x="4673" y="153"/>
                    <a:pt x="3471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6843950" y="2247275"/>
              <a:ext cx="142575" cy="20425"/>
            </a:xfrm>
            <a:custGeom>
              <a:avLst/>
              <a:gdLst/>
              <a:ahLst/>
              <a:cxnLst/>
              <a:rect l="l" t="t" r="r" b="b"/>
              <a:pathLst>
                <a:path w="5703" h="817" extrusionOk="0">
                  <a:moveTo>
                    <a:pt x="1893" y="1"/>
                  </a:moveTo>
                  <a:cubicBezTo>
                    <a:pt x="1358" y="1"/>
                    <a:pt x="809" y="18"/>
                    <a:pt x="253" y="54"/>
                  </a:cubicBezTo>
                  <a:cubicBezTo>
                    <a:pt x="110" y="62"/>
                    <a:pt x="1" y="185"/>
                    <a:pt x="11" y="328"/>
                  </a:cubicBezTo>
                  <a:cubicBezTo>
                    <a:pt x="19" y="465"/>
                    <a:pt x="132" y="571"/>
                    <a:pt x="267" y="571"/>
                  </a:cubicBezTo>
                  <a:cubicBezTo>
                    <a:pt x="273" y="571"/>
                    <a:pt x="279" y="571"/>
                    <a:pt x="286" y="571"/>
                  </a:cubicBezTo>
                  <a:cubicBezTo>
                    <a:pt x="832" y="537"/>
                    <a:pt x="1370" y="520"/>
                    <a:pt x="1896" y="520"/>
                  </a:cubicBezTo>
                  <a:cubicBezTo>
                    <a:pt x="2213" y="520"/>
                    <a:pt x="2526" y="527"/>
                    <a:pt x="2833" y="539"/>
                  </a:cubicBezTo>
                  <a:cubicBezTo>
                    <a:pt x="3749" y="577"/>
                    <a:pt x="4604" y="669"/>
                    <a:pt x="5374" y="812"/>
                  </a:cubicBezTo>
                  <a:cubicBezTo>
                    <a:pt x="5390" y="815"/>
                    <a:pt x="5406" y="816"/>
                    <a:pt x="5422" y="816"/>
                  </a:cubicBezTo>
                  <a:cubicBezTo>
                    <a:pt x="5546" y="816"/>
                    <a:pt x="5654" y="727"/>
                    <a:pt x="5677" y="604"/>
                  </a:cubicBezTo>
                  <a:cubicBezTo>
                    <a:pt x="5703" y="464"/>
                    <a:pt x="5611" y="328"/>
                    <a:pt x="5469" y="302"/>
                  </a:cubicBezTo>
                  <a:cubicBezTo>
                    <a:pt x="4675" y="153"/>
                    <a:pt x="3795" y="60"/>
                    <a:pt x="2855" y="20"/>
                  </a:cubicBezTo>
                  <a:cubicBezTo>
                    <a:pt x="2540" y="7"/>
                    <a:pt x="2219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7"/>
            <p:cNvSpPr/>
            <p:nvPr/>
          </p:nvSpPr>
          <p:spPr>
            <a:xfrm>
              <a:off x="6786775" y="2028225"/>
              <a:ext cx="442975" cy="433200"/>
            </a:xfrm>
            <a:custGeom>
              <a:avLst/>
              <a:gdLst/>
              <a:ahLst/>
              <a:cxnLst/>
              <a:rect l="l" t="t" r="r" b="b"/>
              <a:pathLst>
                <a:path w="17719" h="17328" extrusionOk="0">
                  <a:moveTo>
                    <a:pt x="13560" y="520"/>
                  </a:moveTo>
                  <a:cubicBezTo>
                    <a:pt x="14244" y="520"/>
                    <a:pt x="15001" y="549"/>
                    <a:pt x="15830" y="620"/>
                  </a:cubicBezTo>
                  <a:cubicBezTo>
                    <a:pt x="15978" y="632"/>
                    <a:pt x="16093" y="759"/>
                    <a:pt x="16093" y="907"/>
                  </a:cubicBezTo>
                  <a:lnTo>
                    <a:pt x="16093" y="7712"/>
                  </a:lnTo>
                  <a:cubicBezTo>
                    <a:pt x="16093" y="7855"/>
                    <a:pt x="16208" y="7971"/>
                    <a:pt x="16353" y="7971"/>
                  </a:cubicBezTo>
                  <a:cubicBezTo>
                    <a:pt x="16496" y="7971"/>
                    <a:pt x="16612" y="7855"/>
                    <a:pt x="16612" y="7712"/>
                  </a:cubicBezTo>
                  <a:lnTo>
                    <a:pt x="16612" y="1763"/>
                  </a:lnTo>
                  <a:cubicBezTo>
                    <a:pt x="17006" y="1935"/>
                    <a:pt x="17199" y="2230"/>
                    <a:pt x="17199" y="2662"/>
                  </a:cubicBezTo>
                  <a:lnTo>
                    <a:pt x="17199" y="11671"/>
                  </a:lnTo>
                  <a:cubicBezTo>
                    <a:pt x="17199" y="12644"/>
                    <a:pt x="16201" y="12748"/>
                    <a:pt x="15840" y="12753"/>
                  </a:cubicBezTo>
                  <a:lnTo>
                    <a:pt x="15840" y="12070"/>
                  </a:lnTo>
                  <a:cubicBezTo>
                    <a:pt x="16279" y="12049"/>
                    <a:pt x="16612" y="11690"/>
                    <a:pt x="16612" y="11264"/>
                  </a:cubicBezTo>
                  <a:lnTo>
                    <a:pt x="16612" y="8925"/>
                  </a:lnTo>
                  <a:cubicBezTo>
                    <a:pt x="16612" y="8782"/>
                    <a:pt x="16496" y="8665"/>
                    <a:pt x="16352" y="8665"/>
                  </a:cubicBezTo>
                  <a:cubicBezTo>
                    <a:pt x="16208" y="8665"/>
                    <a:pt x="16093" y="8782"/>
                    <a:pt x="16093" y="8925"/>
                  </a:cubicBezTo>
                  <a:lnTo>
                    <a:pt x="16093" y="11264"/>
                  </a:lnTo>
                  <a:cubicBezTo>
                    <a:pt x="16093" y="11425"/>
                    <a:pt x="15962" y="11552"/>
                    <a:pt x="15805" y="11552"/>
                  </a:cubicBezTo>
                  <a:cubicBezTo>
                    <a:pt x="15797" y="11552"/>
                    <a:pt x="15790" y="11552"/>
                    <a:pt x="15782" y="11551"/>
                  </a:cubicBezTo>
                  <a:cubicBezTo>
                    <a:pt x="15759" y="11548"/>
                    <a:pt x="15737" y="11547"/>
                    <a:pt x="15715" y="11546"/>
                  </a:cubicBezTo>
                  <a:cubicBezTo>
                    <a:pt x="15560" y="11289"/>
                    <a:pt x="15287" y="11128"/>
                    <a:pt x="14987" y="11128"/>
                  </a:cubicBezTo>
                  <a:cubicBezTo>
                    <a:pt x="14947" y="11128"/>
                    <a:pt x="14907" y="11131"/>
                    <a:pt x="14866" y="11137"/>
                  </a:cubicBezTo>
                  <a:lnTo>
                    <a:pt x="14866" y="7403"/>
                  </a:lnTo>
                  <a:cubicBezTo>
                    <a:pt x="14958" y="7408"/>
                    <a:pt x="15052" y="7412"/>
                    <a:pt x="15147" y="7418"/>
                  </a:cubicBezTo>
                  <a:cubicBezTo>
                    <a:pt x="15153" y="7418"/>
                    <a:pt x="15159" y="7419"/>
                    <a:pt x="15165" y="7419"/>
                  </a:cubicBezTo>
                  <a:cubicBezTo>
                    <a:pt x="15302" y="7419"/>
                    <a:pt x="15413" y="7312"/>
                    <a:pt x="15421" y="7175"/>
                  </a:cubicBezTo>
                  <a:cubicBezTo>
                    <a:pt x="15430" y="7032"/>
                    <a:pt x="15322" y="6910"/>
                    <a:pt x="15179" y="6901"/>
                  </a:cubicBezTo>
                  <a:cubicBezTo>
                    <a:pt x="15027" y="6891"/>
                    <a:pt x="14876" y="6883"/>
                    <a:pt x="14730" y="6876"/>
                  </a:cubicBezTo>
                  <a:cubicBezTo>
                    <a:pt x="14577" y="6639"/>
                    <a:pt x="14313" y="6483"/>
                    <a:pt x="14012" y="6483"/>
                  </a:cubicBezTo>
                  <a:cubicBezTo>
                    <a:pt x="13721" y="6483"/>
                    <a:pt x="13464" y="6628"/>
                    <a:pt x="13311" y="6850"/>
                  </a:cubicBezTo>
                  <a:cubicBezTo>
                    <a:pt x="11843" y="6864"/>
                    <a:pt x="10720" y="7008"/>
                    <a:pt x="9963" y="7149"/>
                  </a:cubicBezTo>
                  <a:cubicBezTo>
                    <a:pt x="9821" y="7175"/>
                    <a:pt x="9729" y="7311"/>
                    <a:pt x="9754" y="7452"/>
                  </a:cubicBezTo>
                  <a:cubicBezTo>
                    <a:pt x="9778" y="7577"/>
                    <a:pt x="9887" y="7665"/>
                    <a:pt x="10010" y="7665"/>
                  </a:cubicBezTo>
                  <a:cubicBezTo>
                    <a:pt x="10118" y="7665"/>
                    <a:pt x="11181" y="7403"/>
                    <a:pt x="13156" y="7371"/>
                  </a:cubicBezTo>
                  <a:lnTo>
                    <a:pt x="13156" y="9997"/>
                  </a:lnTo>
                  <a:cubicBezTo>
                    <a:pt x="13051" y="9953"/>
                    <a:pt x="12937" y="9930"/>
                    <a:pt x="12821" y="9930"/>
                  </a:cubicBezTo>
                  <a:cubicBezTo>
                    <a:pt x="12811" y="9930"/>
                    <a:pt x="12801" y="9930"/>
                    <a:pt x="12791" y="9930"/>
                  </a:cubicBezTo>
                  <a:cubicBezTo>
                    <a:pt x="12490" y="9940"/>
                    <a:pt x="12231" y="10105"/>
                    <a:pt x="12088" y="10349"/>
                  </a:cubicBezTo>
                  <a:cubicBezTo>
                    <a:pt x="11976" y="10282"/>
                    <a:pt x="11830" y="10237"/>
                    <a:pt x="11641" y="10232"/>
                  </a:cubicBezTo>
                  <a:cubicBezTo>
                    <a:pt x="11636" y="10232"/>
                    <a:pt x="11631" y="10232"/>
                    <a:pt x="11626" y="10232"/>
                  </a:cubicBezTo>
                  <a:cubicBezTo>
                    <a:pt x="11298" y="10232"/>
                    <a:pt x="11015" y="10421"/>
                    <a:pt x="10873" y="10694"/>
                  </a:cubicBezTo>
                  <a:cubicBezTo>
                    <a:pt x="10744" y="10617"/>
                    <a:pt x="10596" y="10577"/>
                    <a:pt x="10441" y="10577"/>
                  </a:cubicBezTo>
                  <a:cubicBezTo>
                    <a:pt x="10431" y="10577"/>
                    <a:pt x="10420" y="10577"/>
                    <a:pt x="10410" y="10577"/>
                  </a:cubicBezTo>
                  <a:cubicBezTo>
                    <a:pt x="9948" y="10593"/>
                    <a:pt x="9586" y="10974"/>
                    <a:pt x="9586" y="11445"/>
                  </a:cubicBezTo>
                  <a:lnTo>
                    <a:pt x="9586" y="11838"/>
                  </a:lnTo>
                  <a:cubicBezTo>
                    <a:pt x="9515" y="11852"/>
                    <a:pt x="9446" y="11868"/>
                    <a:pt x="9377" y="11884"/>
                  </a:cubicBezTo>
                  <a:cubicBezTo>
                    <a:pt x="9293" y="11905"/>
                    <a:pt x="9206" y="11921"/>
                    <a:pt x="9119" y="11931"/>
                  </a:cubicBezTo>
                  <a:lnTo>
                    <a:pt x="9119" y="1034"/>
                  </a:lnTo>
                  <a:cubicBezTo>
                    <a:pt x="9612" y="890"/>
                    <a:pt x="11120" y="520"/>
                    <a:pt x="13560" y="520"/>
                  </a:cubicBezTo>
                  <a:close/>
                  <a:moveTo>
                    <a:pt x="4159" y="520"/>
                  </a:moveTo>
                  <a:cubicBezTo>
                    <a:pt x="6598" y="520"/>
                    <a:pt x="8108" y="890"/>
                    <a:pt x="8600" y="1034"/>
                  </a:cubicBezTo>
                  <a:lnTo>
                    <a:pt x="8600" y="11931"/>
                  </a:lnTo>
                  <a:cubicBezTo>
                    <a:pt x="8513" y="11921"/>
                    <a:pt x="8427" y="11905"/>
                    <a:pt x="8340" y="11884"/>
                  </a:cubicBezTo>
                  <a:cubicBezTo>
                    <a:pt x="7588" y="11705"/>
                    <a:pt x="6183" y="11456"/>
                    <a:pt x="4164" y="11456"/>
                  </a:cubicBezTo>
                  <a:cubicBezTo>
                    <a:pt x="3490" y="11456"/>
                    <a:pt x="2747" y="11484"/>
                    <a:pt x="1937" y="11551"/>
                  </a:cubicBezTo>
                  <a:cubicBezTo>
                    <a:pt x="1929" y="11552"/>
                    <a:pt x="1922" y="11552"/>
                    <a:pt x="1914" y="11552"/>
                  </a:cubicBezTo>
                  <a:cubicBezTo>
                    <a:pt x="1756" y="11552"/>
                    <a:pt x="1626" y="11425"/>
                    <a:pt x="1626" y="11264"/>
                  </a:cubicBezTo>
                  <a:lnTo>
                    <a:pt x="1626" y="4751"/>
                  </a:lnTo>
                  <a:cubicBezTo>
                    <a:pt x="1626" y="4608"/>
                    <a:pt x="1511" y="4491"/>
                    <a:pt x="1366" y="4491"/>
                  </a:cubicBezTo>
                  <a:cubicBezTo>
                    <a:pt x="1223" y="4491"/>
                    <a:pt x="1108" y="4608"/>
                    <a:pt x="1108" y="4751"/>
                  </a:cubicBezTo>
                  <a:lnTo>
                    <a:pt x="1108" y="11264"/>
                  </a:lnTo>
                  <a:cubicBezTo>
                    <a:pt x="1108" y="11713"/>
                    <a:pt x="1473" y="12071"/>
                    <a:pt x="1914" y="12071"/>
                  </a:cubicBezTo>
                  <a:cubicBezTo>
                    <a:pt x="1935" y="12071"/>
                    <a:pt x="1957" y="12070"/>
                    <a:pt x="1980" y="12068"/>
                  </a:cubicBezTo>
                  <a:cubicBezTo>
                    <a:pt x="2774" y="12003"/>
                    <a:pt x="3503" y="11976"/>
                    <a:pt x="4163" y="11976"/>
                  </a:cubicBezTo>
                  <a:cubicBezTo>
                    <a:pt x="6129" y="11976"/>
                    <a:pt x="7492" y="12216"/>
                    <a:pt x="8221" y="12390"/>
                  </a:cubicBezTo>
                  <a:cubicBezTo>
                    <a:pt x="8442" y="12443"/>
                    <a:pt x="8644" y="12465"/>
                    <a:pt x="8839" y="12465"/>
                  </a:cubicBezTo>
                  <a:cubicBezTo>
                    <a:pt x="9092" y="12465"/>
                    <a:pt x="9332" y="12427"/>
                    <a:pt x="9586" y="12369"/>
                  </a:cubicBezTo>
                  <a:lnTo>
                    <a:pt x="9586" y="13067"/>
                  </a:lnTo>
                  <a:cubicBezTo>
                    <a:pt x="9347" y="13121"/>
                    <a:pt x="9101" y="13147"/>
                    <a:pt x="8856" y="13147"/>
                  </a:cubicBezTo>
                  <a:cubicBezTo>
                    <a:pt x="8596" y="13147"/>
                    <a:pt x="8337" y="13117"/>
                    <a:pt x="8083" y="13057"/>
                  </a:cubicBezTo>
                  <a:cubicBezTo>
                    <a:pt x="6765" y="12742"/>
                    <a:pt x="5321" y="12660"/>
                    <a:pt x="4161" y="12660"/>
                  </a:cubicBezTo>
                  <a:cubicBezTo>
                    <a:pt x="2921" y="12660"/>
                    <a:pt x="2004" y="12753"/>
                    <a:pt x="1912" y="12753"/>
                  </a:cubicBezTo>
                  <a:cubicBezTo>
                    <a:pt x="1587" y="12753"/>
                    <a:pt x="519" y="12676"/>
                    <a:pt x="519" y="11671"/>
                  </a:cubicBezTo>
                  <a:lnTo>
                    <a:pt x="519" y="2662"/>
                  </a:lnTo>
                  <a:cubicBezTo>
                    <a:pt x="519" y="2230"/>
                    <a:pt x="713" y="1935"/>
                    <a:pt x="1108" y="1763"/>
                  </a:cubicBezTo>
                  <a:lnTo>
                    <a:pt x="1108" y="3539"/>
                  </a:lnTo>
                  <a:cubicBezTo>
                    <a:pt x="1108" y="3682"/>
                    <a:pt x="1223" y="3797"/>
                    <a:pt x="1366" y="3797"/>
                  </a:cubicBezTo>
                  <a:cubicBezTo>
                    <a:pt x="1511" y="3797"/>
                    <a:pt x="1626" y="3682"/>
                    <a:pt x="1626" y="3539"/>
                  </a:cubicBezTo>
                  <a:lnTo>
                    <a:pt x="1626" y="907"/>
                  </a:lnTo>
                  <a:cubicBezTo>
                    <a:pt x="1626" y="759"/>
                    <a:pt x="1741" y="632"/>
                    <a:pt x="1889" y="620"/>
                  </a:cubicBezTo>
                  <a:cubicBezTo>
                    <a:pt x="2717" y="549"/>
                    <a:pt x="3475" y="520"/>
                    <a:pt x="4159" y="520"/>
                  </a:cubicBezTo>
                  <a:close/>
                  <a:moveTo>
                    <a:pt x="14012" y="7002"/>
                  </a:moveTo>
                  <a:cubicBezTo>
                    <a:pt x="14196" y="7002"/>
                    <a:pt x="14346" y="7152"/>
                    <a:pt x="14346" y="7338"/>
                  </a:cubicBezTo>
                  <a:lnTo>
                    <a:pt x="14346" y="11524"/>
                  </a:lnTo>
                  <a:cubicBezTo>
                    <a:pt x="14346" y="11624"/>
                    <a:pt x="14405" y="11716"/>
                    <a:pt x="14495" y="11759"/>
                  </a:cubicBezTo>
                  <a:cubicBezTo>
                    <a:pt x="14531" y="11776"/>
                    <a:pt x="14568" y="11784"/>
                    <a:pt x="14606" y="11784"/>
                  </a:cubicBezTo>
                  <a:cubicBezTo>
                    <a:pt x="14665" y="11784"/>
                    <a:pt x="14724" y="11763"/>
                    <a:pt x="14771" y="11724"/>
                  </a:cubicBezTo>
                  <a:cubicBezTo>
                    <a:pt x="14836" y="11670"/>
                    <a:pt x="14908" y="11647"/>
                    <a:pt x="14978" y="11647"/>
                  </a:cubicBezTo>
                  <a:cubicBezTo>
                    <a:pt x="15156" y="11647"/>
                    <a:pt x="15320" y="11800"/>
                    <a:pt x="15320" y="11997"/>
                  </a:cubicBezTo>
                  <a:lnTo>
                    <a:pt x="15320" y="13041"/>
                  </a:lnTo>
                  <a:cubicBezTo>
                    <a:pt x="15320" y="13783"/>
                    <a:pt x="15077" y="14519"/>
                    <a:pt x="14631" y="15112"/>
                  </a:cubicBezTo>
                  <a:cubicBezTo>
                    <a:pt x="14501" y="15286"/>
                    <a:pt x="14393" y="15474"/>
                    <a:pt x="14310" y="15675"/>
                  </a:cubicBezTo>
                  <a:lnTo>
                    <a:pt x="10866" y="15675"/>
                  </a:lnTo>
                  <a:cubicBezTo>
                    <a:pt x="10804" y="15466"/>
                    <a:pt x="10785" y="15458"/>
                    <a:pt x="10277" y="14248"/>
                  </a:cubicBezTo>
                  <a:cubicBezTo>
                    <a:pt x="10163" y="13980"/>
                    <a:pt x="10106" y="13698"/>
                    <a:pt x="10106" y="13409"/>
                  </a:cubicBezTo>
                  <a:lnTo>
                    <a:pt x="10106" y="11445"/>
                  </a:lnTo>
                  <a:cubicBezTo>
                    <a:pt x="10106" y="11259"/>
                    <a:pt x="10251" y="11102"/>
                    <a:pt x="10429" y="11096"/>
                  </a:cubicBezTo>
                  <a:cubicBezTo>
                    <a:pt x="10433" y="11096"/>
                    <a:pt x="10436" y="11096"/>
                    <a:pt x="10440" y="11096"/>
                  </a:cubicBezTo>
                  <a:cubicBezTo>
                    <a:pt x="10627" y="11096"/>
                    <a:pt x="10777" y="11245"/>
                    <a:pt x="10777" y="11430"/>
                  </a:cubicBezTo>
                  <a:cubicBezTo>
                    <a:pt x="10777" y="11575"/>
                    <a:pt x="10893" y="11690"/>
                    <a:pt x="11037" y="11690"/>
                  </a:cubicBezTo>
                  <a:cubicBezTo>
                    <a:pt x="11180" y="11690"/>
                    <a:pt x="11295" y="11575"/>
                    <a:pt x="11295" y="11430"/>
                  </a:cubicBezTo>
                  <a:lnTo>
                    <a:pt x="11295" y="11090"/>
                  </a:lnTo>
                  <a:cubicBezTo>
                    <a:pt x="11295" y="10903"/>
                    <a:pt x="11444" y="10752"/>
                    <a:pt x="11621" y="10752"/>
                  </a:cubicBezTo>
                  <a:cubicBezTo>
                    <a:pt x="11624" y="10752"/>
                    <a:pt x="11628" y="10752"/>
                    <a:pt x="11631" y="10752"/>
                  </a:cubicBezTo>
                  <a:cubicBezTo>
                    <a:pt x="11898" y="10757"/>
                    <a:pt x="11967" y="10884"/>
                    <a:pt x="11967" y="11372"/>
                  </a:cubicBezTo>
                  <a:cubicBezTo>
                    <a:pt x="11967" y="11515"/>
                    <a:pt x="12082" y="11632"/>
                    <a:pt x="12225" y="11632"/>
                  </a:cubicBezTo>
                  <a:cubicBezTo>
                    <a:pt x="12370" y="11632"/>
                    <a:pt x="12485" y="11515"/>
                    <a:pt x="12485" y="11372"/>
                  </a:cubicBezTo>
                  <a:lnTo>
                    <a:pt x="12485" y="11369"/>
                  </a:lnTo>
                  <a:lnTo>
                    <a:pt x="12485" y="10798"/>
                  </a:lnTo>
                  <a:cubicBezTo>
                    <a:pt x="12485" y="10612"/>
                    <a:pt x="12630" y="10454"/>
                    <a:pt x="12808" y="10449"/>
                  </a:cubicBezTo>
                  <a:cubicBezTo>
                    <a:pt x="12812" y="10449"/>
                    <a:pt x="12815" y="10448"/>
                    <a:pt x="12819" y="10448"/>
                  </a:cubicBezTo>
                  <a:cubicBezTo>
                    <a:pt x="13008" y="10448"/>
                    <a:pt x="13157" y="10600"/>
                    <a:pt x="13157" y="10783"/>
                  </a:cubicBezTo>
                  <a:cubicBezTo>
                    <a:pt x="13157" y="10928"/>
                    <a:pt x="13273" y="11043"/>
                    <a:pt x="13416" y="11043"/>
                  </a:cubicBezTo>
                  <a:cubicBezTo>
                    <a:pt x="13559" y="11043"/>
                    <a:pt x="13676" y="10928"/>
                    <a:pt x="13676" y="10783"/>
                  </a:cubicBezTo>
                  <a:lnTo>
                    <a:pt x="13676" y="7338"/>
                  </a:lnTo>
                  <a:cubicBezTo>
                    <a:pt x="13676" y="7152"/>
                    <a:pt x="13826" y="7002"/>
                    <a:pt x="14012" y="7002"/>
                  </a:cubicBezTo>
                  <a:close/>
                  <a:moveTo>
                    <a:pt x="14503" y="16193"/>
                  </a:moveTo>
                  <a:cubicBezTo>
                    <a:pt x="14565" y="16193"/>
                    <a:pt x="14615" y="16244"/>
                    <a:pt x="14615" y="16306"/>
                  </a:cubicBezTo>
                  <a:lnTo>
                    <a:pt x="14615" y="16696"/>
                  </a:lnTo>
                  <a:cubicBezTo>
                    <a:pt x="14615" y="16758"/>
                    <a:pt x="14565" y="16809"/>
                    <a:pt x="14503" y="16809"/>
                  </a:cubicBezTo>
                  <a:lnTo>
                    <a:pt x="10617" y="16809"/>
                  </a:lnTo>
                  <a:cubicBezTo>
                    <a:pt x="10556" y="16809"/>
                    <a:pt x="10505" y="16758"/>
                    <a:pt x="10505" y="16696"/>
                  </a:cubicBezTo>
                  <a:lnTo>
                    <a:pt x="10505" y="16306"/>
                  </a:lnTo>
                  <a:cubicBezTo>
                    <a:pt x="10505" y="16244"/>
                    <a:pt x="10556" y="16193"/>
                    <a:pt x="10617" y="16193"/>
                  </a:cubicBezTo>
                  <a:close/>
                  <a:moveTo>
                    <a:pt x="4147" y="1"/>
                  </a:moveTo>
                  <a:cubicBezTo>
                    <a:pt x="3451" y="1"/>
                    <a:pt x="2682" y="30"/>
                    <a:pt x="1844" y="102"/>
                  </a:cubicBezTo>
                  <a:cubicBezTo>
                    <a:pt x="1430" y="138"/>
                    <a:pt x="1108" y="492"/>
                    <a:pt x="1108" y="907"/>
                  </a:cubicBezTo>
                  <a:lnTo>
                    <a:pt x="1108" y="1210"/>
                  </a:lnTo>
                  <a:cubicBezTo>
                    <a:pt x="392" y="1438"/>
                    <a:pt x="0" y="1948"/>
                    <a:pt x="0" y="2662"/>
                  </a:cubicBezTo>
                  <a:lnTo>
                    <a:pt x="0" y="11671"/>
                  </a:lnTo>
                  <a:cubicBezTo>
                    <a:pt x="0" y="12644"/>
                    <a:pt x="751" y="13273"/>
                    <a:pt x="1912" y="13273"/>
                  </a:cubicBezTo>
                  <a:cubicBezTo>
                    <a:pt x="2021" y="13273"/>
                    <a:pt x="2942" y="13178"/>
                    <a:pt x="4177" y="13178"/>
                  </a:cubicBezTo>
                  <a:cubicBezTo>
                    <a:pt x="5304" y="13178"/>
                    <a:pt x="6694" y="13258"/>
                    <a:pt x="7964" y="13561"/>
                  </a:cubicBezTo>
                  <a:cubicBezTo>
                    <a:pt x="8257" y="13632"/>
                    <a:pt x="8556" y="13667"/>
                    <a:pt x="8856" y="13667"/>
                  </a:cubicBezTo>
                  <a:cubicBezTo>
                    <a:pt x="9102" y="13667"/>
                    <a:pt x="9348" y="13643"/>
                    <a:pt x="9594" y="13596"/>
                  </a:cubicBezTo>
                  <a:cubicBezTo>
                    <a:pt x="9614" y="13891"/>
                    <a:pt x="9683" y="14177"/>
                    <a:pt x="9799" y="14451"/>
                  </a:cubicBezTo>
                  <a:cubicBezTo>
                    <a:pt x="10331" y="15711"/>
                    <a:pt x="10309" y="15647"/>
                    <a:pt x="10341" y="15739"/>
                  </a:cubicBezTo>
                  <a:cubicBezTo>
                    <a:pt x="10131" y="15841"/>
                    <a:pt x="9986" y="16057"/>
                    <a:pt x="9986" y="16306"/>
                  </a:cubicBezTo>
                  <a:lnTo>
                    <a:pt x="9986" y="16696"/>
                  </a:lnTo>
                  <a:cubicBezTo>
                    <a:pt x="9986" y="17045"/>
                    <a:pt x="10270" y="17328"/>
                    <a:pt x="10617" y="17328"/>
                  </a:cubicBezTo>
                  <a:lnTo>
                    <a:pt x="14503" y="17328"/>
                  </a:lnTo>
                  <a:cubicBezTo>
                    <a:pt x="14852" y="17328"/>
                    <a:pt x="15135" y="17045"/>
                    <a:pt x="15135" y="16696"/>
                  </a:cubicBezTo>
                  <a:lnTo>
                    <a:pt x="15135" y="16306"/>
                  </a:lnTo>
                  <a:cubicBezTo>
                    <a:pt x="15135" y="16081"/>
                    <a:pt x="15015" y="15882"/>
                    <a:pt x="14836" y="15771"/>
                  </a:cubicBezTo>
                  <a:cubicBezTo>
                    <a:pt x="14895" y="15648"/>
                    <a:pt x="14966" y="15531"/>
                    <a:pt x="15047" y="15423"/>
                  </a:cubicBezTo>
                  <a:cubicBezTo>
                    <a:pt x="15512" y="14803"/>
                    <a:pt x="15786" y="14046"/>
                    <a:pt x="15832" y="13272"/>
                  </a:cubicBezTo>
                  <a:cubicBezTo>
                    <a:pt x="16980" y="13263"/>
                    <a:pt x="17719" y="12637"/>
                    <a:pt x="17719" y="11671"/>
                  </a:cubicBezTo>
                  <a:lnTo>
                    <a:pt x="17719" y="2662"/>
                  </a:lnTo>
                  <a:cubicBezTo>
                    <a:pt x="17719" y="1948"/>
                    <a:pt x="17327" y="1438"/>
                    <a:pt x="16612" y="1210"/>
                  </a:cubicBezTo>
                  <a:lnTo>
                    <a:pt x="16612" y="907"/>
                  </a:lnTo>
                  <a:cubicBezTo>
                    <a:pt x="16612" y="492"/>
                    <a:pt x="16289" y="138"/>
                    <a:pt x="15875" y="102"/>
                  </a:cubicBezTo>
                  <a:cubicBezTo>
                    <a:pt x="15037" y="30"/>
                    <a:pt x="14268" y="1"/>
                    <a:pt x="13573" y="1"/>
                  </a:cubicBezTo>
                  <a:cubicBezTo>
                    <a:pt x="11035" y="1"/>
                    <a:pt x="9461" y="392"/>
                    <a:pt x="8961" y="539"/>
                  </a:cubicBezTo>
                  <a:cubicBezTo>
                    <a:pt x="8928" y="548"/>
                    <a:pt x="8894" y="553"/>
                    <a:pt x="8859" y="553"/>
                  </a:cubicBezTo>
                  <a:cubicBezTo>
                    <a:pt x="8825" y="553"/>
                    <a:pt x="8791" y="549"/>
                    <a:pt x="8758" y="539"/>
                  </a:cubicBezTo>
                  <a:cubicBezTo>
                    <a:pt x="8258" y="392"/>
                    <a:pt x="6684" y="1"/>
                    <a:pt x="4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47"/>
          <p:cNvSpPr/>
          <p:nvPr/>
        </p:nvSpPr>
        <p:spPr>
          <a:xfrm>
            <a:off x="3391575" y="2780899"/>
            <a:ext cx="923400" cy="92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7"/>
          <p:cNvSpPr/>
          <p:nvPr/>
        </p:nvSpPr>
        <p:spPr>
          <a:xfrm>
            <a:off x="4828964" y="2780913"/>
            <a:ext cx="923400" cy="92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47"/>
          <p:cNvGrpSpPr/>
          <p:nvPr/>
        </p:nvGrpSpPr>
        <p:grpSpPr>
          <a:xfrm>
            <a:off x="5039274" y="2963190"/>
            <a:ext cx="502782" cy="558736"/>
            <a:chOff x="4678000" y="4052900"/>
            <a:chExt cx="389150" cy="432425"/>
          </a:xfrm>
        </p:grpSpPr>
        <p:sp>
          <p:nvSpPr>
            <p:cNvPr id="559" name="Google Shape;559;p47"/>
            <p:cNvSpPr/>
            <p:nvPr/>
          </p:nvSpPr>
          <p:spPr>
            <a:xfrm>
              <a:off x="4802175" y="4203325"/>
              <a:ext cx="174125" cy="12700"/>
            </a:xfrm>
            <a:custGeom>
              <a:avLst/>
              <a:gdLst/>
              <a:ahLst/>
              <a:cxnLst/>
              <a:rect l="l" t="t" r="r" b="b"/>
              <a:pathLst>
                <a:path w="6965" h="508" extrusionOk="0">
                  <a:moveTo>
                    <a:pt x="255" y="1"/>
                  </a:moveTo>
                  <a:cubicBezTo>
                    <a:pt x="115" y="1"/>
                    <a:pt x="1" y="113"/>
                    <a:pt x="1" y="253"/>
                  </a:cubicBezTo>
                  <a:cubicBezTo>
                    <a:pt x="1" y="394"/>
                    <a:pt x="115" y="507"/>
                    <a:pt x="255" y="507"/>
                  </a:cubicBezTo>
                  <a:lnTo>
                    <a:pt x="6711" y="507"/>
                  </a:lnTo>
                  <a:cubicBezTo>
                    <a:pt x="6851" y="507"/>
                    <a:pt x="6965" y="394"/>
                    <a:pt x="6965" y="253"/>
                  </a:cubicBezTo>
                  <a:cubicBezTo>
                    <a:pt x="6965" y="113"/>
                    <a:pt x="6851" y="1"/>
                    <a:pt x="6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4802175" y="4230500"/>
              <a:ext cx="174125" cy="12700"/>
            </a:xfrm>
            <a:custGeom>
              <a:avLst/>
              <a:gdLst/>
              <a:ahLst/>
              <a:cxnLst/>
              <a:rect l="l" t="t" r="r" b="b"/>
              <a:pathLst>
                <a:path w="6965" h="508" extrusionOk="0">
                  <a:moveTo>
                    <a:pt x="255" y="0"/>
                  </a:moveTo>
                  <a:cubicBezTo>
                    <a:pt x="115" y="0"/>
                    <a:pt x="1" y="114"/>
                    <a:pt x="1" y="254"/>
                  </a:cubicBezTo>
                  <a:cubicBezTo>
                    <a:pt x="1" y="395"/>
                    <a:pt x="115" y="507"/>
                    <a:pt x="255" y="507"/>
                  </a:cubicBezTo>
                  <a:lnTo>
                    <a:pt x="6711" y="507"/>
                  </a:lnTo>
                  <a:cubicBezTo>
                    <a:pt x="6851" y="507"/>
                    <a:pt x="6965" y="395"/>
                    <a:pt x="6965" y="254"/>
                  </a:cubicBezTo>
                  <a:cubicBezTo>
                    <a:pt x="6965" y="114"/>
                    <a:pt x="6851" y="0"/>
                    <a:pt x="6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4722800" y="4106525"/>
              <a:ext cx="172800" cy="47975"/>
            </a:xfrm>
            <a:custGeom>
              <a:avLst/>
              <a:gdLst/>
              <a:ahLst/>
              <a:cxnLst/>
              <a:rect l="l" t="t" r="r" b="b"/>
              <a:pathLst>
                <a:path w="6912" h="1919" extrusionOk="0">
                  <a:moveTo>
                    <a:pt x="507" y="1"/>
                  </a:moveTo>
                  <a:cubicBezTo>
                    <a:pt x="228" y="1"/>
                    <a:pt x="0" y="229"/>
                    <a:pt x="0" y="508"/>
                  </a:cubicBezTo>
                  <a:lnTo>
                    <a:pt x="0" y="1412"/>
                  </a:lnTo>
                  <a:cubicBezTo>
                    <a:pt x="0" y="1691"/>
                    <a:pt x="228" y="1918"/>
                    <a:pt x="507" y="1918"/>
                  </a:cubicBezTo>
                  <a:lnTo>
                    <a:pt x="1332" y="1918"/>
                  </a:lnTo>
                  <a:cubicBezTo>
                    <a:pt x="1473" y="1918"/>
                    <a:pt x="1587" y="1804"/>
                    <a:pt x="1587" y="1664"/>
                  </a:cubicBezTo>
                  <a:cubicBezTo>
                    <a:pt x="1587" y="1524"/>
                    <a:pt x="1473" y="1412"/>
                    <a:pt x="1332" y="1412"/>
                  </a:cubicBezTo>
                  <a:lnTo>
                    <a:pt x="507" y="1412"/>
                  </a:lnTo>
                  <a:lnTo>
                    <a:pt x="507" y="508"/>
                  </a:lnTo>
                  <a:lnTo>
                    <a:pt x="6405" y="508"/>
                  </a:lnTo>
                  <a:lnTo>
                    <a:pt x="6405" y="1412"/>
                  </a:lnTo>
                  <a:lnTo>
                    <a:pt x="2518" y="1412"/>
                  </a:lnTo>
                  <a:cubicBezTo>
                    <a:pt x="2378" y="1412"/>
                    <a:pt x="2264" y="1524"/>
                    <a:pt x="2264" y="1664"/>
                  </a:cubicBezTo>
                  <a:cubicBezTo>
                    <a:pt x="2264" y="1804"/>
                    <a:pt x="2378" y="1918"/>
                    <a:pt x="2518" y="1918"/>
                  </a:cubicBezTo>
                  <a:lnTo>
                    <a:pt x="6405" y="1918"/>
                  </a:lnTo>
                  <a:cubicBezTo>
                    <a:pt x="6684" y="1918"/>
                    <a:pt x="6912" y="1691"/>
                    <a:pt x="6912" y="1412"/>
                  </a:cubicBezTo>
                  <a:lnTo>
                    <a:pt x="6912" y="508"/>
                  </a:lnTo>
                  <a:cubicBezTo>
                    <a:pt x="6912" y="229"/>
                    <a:pt x="6684" y="1"/>
                    <a:pt x="6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4678000" y="4052900"/>
              <a:ext cx="343100" cy="432425"/>
            </a:xfrm>
            <a:custGeom>
              <a:avLst/>
              <a:gdLst/>
              <a:ahLst/>
              <a:cxnLst/>
              <a:rect l="l" t="t" r="r" b="b"/>
              <a:pathLst>
                <a:path w="13724" h="17297" extrusionOk="0">
                  <a:moveTo>
                    <a:pt x="10169" y="865"/>
                  </a:moveTo>
                  <a:lnTo>
                    <a:pt x="12859" y="3557"/>
                  </a:lnTo>
                  <a:lnTo>
                    <a:pt x="10738" y="3557"/>
                  </a:lnTo>
                  <a:cubicBezTo>
                    <a:pt x="10424" y="3557"/>
                    <a:pt x="10169" y="3301"/>
                    <a:pt x="10169" y="2987"/>
                  </a:cubicBezTo>
                  <a:lnTo>
                    <a:pt x="10169" y="865"/>
                  </a:lnTo>
                  <a:close/>
                  <a:moveTo>
                    <a:pt x="1789" y="0"/>
                  </a:moveTo>
                  <a:cubicBezTo>
                    <a:pt x="804" y="0"/>
                    <a:pt x="0" y="803"/>
                    <a:pt x="0" y="1789"/>
                  </a:cubicBezTo>
                  <a:lnTo>
                    <a:pt x="0" y="15506"/>
                  </a:lnTo>
                  <a:cubicBezTo>
                    <a:pt x="0" y="16493"/>
                    <a:pt x="804" y="17296"/>
                    <a:pt x="1789" y="17296"/>
                  </a:cubicBezTo>
                  <a:lnTo>
                    <a:pt x="11935" y="17296"/>
                  </a:lnTo>
                  <a:cubicBezTo>
                    <a:pt x="12922" y="17296"/>
                    <a:pt x="13724" y="16493"/>
                    <a:pt x="13724" y="15506"/>
                  </a:cubicBezTo>
                  <a:lnTo>
                    <a:pt x="13724" y="11505"/>
                  </a:lnTo>
                  <a:cubicBezTo>
                    <a:pt x="13724" y="11365"/>
                    <a:pt x="13611" y="11251"/>
                    <a:pt x="13471" y="11251"/>
                  </a:cubicBezTo>
                  <a:cubicBezTo>
                    <a:pt x="13331" y="11251"/>
                    <a:pt x="13217" y="11365"/>
                    <a:pt x="13217" y="11505"/>
                  </a:cubicBezTo>
                  <a:lnTo>
                    <a:pt x="13217" y="15506"/>
                  </a:lnTo>
                  <a:cubicBezTo>
                    <a:pt x="13217" y="16214"/>
                    <a:pt x="12642" y="16789"/>
                    <a:pt x="11935" y="16789"/>
                  </a:cubicBezTo>
                  <a:lnTo>
                    <a:pt x="1789" y="16789"/>
                  </a:lnTo>
                  <a:cubicBezTo>
                    <a:pt x="1083" y="16789"/>
                    <a:pt x="507" y="16214"/>
                    <a:pt x="507" y="15506"/>
                  </a:cubicBezTo>
                  <a:lnTo>
                    <a:pt x="507" y="1789"/>
                  </a:lnTo>
                  <a:cubicBezTo>
                    <a:pt x="507" y="1082"/>
                    <a:pt x="1083" y="507"/>
                    <a:pt x="1789" y="507"/>
                  </a:cubicBezTo>
                  <a:cubicBezTo>
                    <a:pt x="2956" y="508"/>
                    <a:pt x="3946" y="508"/>
                    <a:pt x="4788" y="508"/>
                  </a:cubicBezTo>
                  <a:cubicBezTo>
                    <a:pt x="7219" y="508"/>
                    <a:pt x="8408" y="505"/>
                    <a:pt x="9002" y="505"/>
                  </a:cubicBezTo>
                  <a:cubicBezTo>
                    <a:pt x="9641" y="505"/>
                    <a:pt x="9591" y="509"/>
                    <a:pt x="9662" y="524"/>
                  </a:cubicBezTo>
                  <a:lnTo>
                    <a:pt x="9662" y="2987"/>
                  </a:lnTo>
                  <a:cubicBezTo>
                    <a:pt x="9662" y="3580"/>
                    <a:pt x="10144" y="4063"/>
                    <a:pt x="10738" y="4063"/>
                  </a:cubicBezTo>
                  <a:lnTo>
                    <a:pt x="13200" y="4063"/>
                  </a:lnTo>
                  <a:cubicBezTo>
                    <a:pt x="13211" y="4116"/>
                    <a:pt x="13217" y="4172"/>
                    <a:pt x="13217" y="4227"/>
                  </a:cubicBezTo>
                  <a:lnTo>
                    <a:pt x="13217" y="6393"/>
                  </a:lnTo>
                  <a:cubicBezTo>
                    <a:pt x="13217" y="6533"/>
                    <a:pt x="13331" y="6647"/>
                    <a:pt x="13471" y="6647"/>
                  </a:cubicBezTo>
                  <a:cubicBezTo>
                    <a:pt x="13611" y="6647"/>
                    <a:pt x="13724" y="6533"/>
                    <a:pt x="13724" y="6393"/>
                  </a:cubicBezTo>
                  <a:lnTo>
                    <a:pt x="13724" y="4227"/>
                  </a:lnTo>
                  <a:cubicBezTo>
                    <a:pt x="13724" y="3890"/>
                    <a:pt x="13594" y="3573"/>
                    <a:pt x="13356" y="3335"/>
                  </a:cubicBezTo>
                  <a:lnTo>
                    <a:pt x="10389" y="370"/>
                  </a:lnTo>
                  <a:cubicBezTo>
                    <a:pt x="10151" y="132"/>
                    <a:pt x="9834" y="0"/>
                    <a:pt x="9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4722800" y="4196025"/>
              <a:ext cx="54500" cy="54475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673" y="507"/>
                  </a:moveTo>
                  <a:lnTo>
                    <a:pt x="1673" y="1671"/>
                  </a:lnTo>
                  <a:lnTo>
                    <a:pt x="507" y="1671"/>
                  </a:lnTo>
                  <a:lnTo>
                    <a:pt x="507" y="507"/>
                  </a:lnTo>
                  <a:close/>
                  <a:moveTo>
                    <a:pt x="472" y="1"/>
                  </a:moveTo>
                  <a:cubicBezTo>
                    <a:pt x="212" y="1"/>
                    <a:pt x="0" y="211"/>
                    <a:pt x="0" y="471"/>
                  </a:cubicBezTo>
                  <a:lnTo>
                    <a:pt x="0" y="1708"/>
                  </a:lnTo>
                  <a:cubicBezTo>
                    <a:pt x="0" y="1966"/>
                    <a:pt x="212" y="2178"/>
                    <a:pt x="472" y="2178"/>
                  </a:cubicBezTo>
                  <a:lnTo>
                    <a:pt x="1708" y="2178"/>
                  </a:lnTo>
                  <a:cubicBezTo>
                    <a:pt x="1968" y="2178"/>
                    <a:pt x="2180" y="1966"/>
                    <a:pt x="2180" y="1708"/>
                  </a:cubicBezTo>
                  <a:lnTo>
                    <a:pt x="2180" y="471"/>
                  </a:lnTo>
                  <a:cubicBezTo>
                    <a:pt x="2180" y="211"/>
                    <a:pt x="1968" y="1"/>
                    <a:pt x="1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4722800" y="4274825"/>
              <a:ext cx="54500" cy="54500"/>
            </a:xfrm>
            <a:custGeom>
              <a:avLst/>
              <a:gdLst/>
              <a:ahLst/>
              <a:cxnLst/>
              <a:rect l="l" t="t" r="r" b="b"/>
              <a:pathLst>
                <a:path w="2180" h="2180" extrusionOk="0">
                  <a:moveTo>
                    <a:pt x="1673" y="507"/>
                  </a:moveTo>
                  <a:lnTo>
                    <a:pt x="1673" y="1673"/>
                  </a:lnTo>
                  <a:lnTo>
                    <a:pt x="507" y="1673"/>
                  </a:lnTo>
                  <a:lnTo>
                    <a:pt x="507" y="507"/>
                  </a:lnTo>
                  <a:close/>
                  <a:moveTo>
                    <a:pt x="472" y="0"/>
                  </a:moveTo>
                  <a:cubicBezTo>
                    <a:pt x="212" y="0"/>
                    <a:pt x="0" y="212"/>
                    <a:pt x="0" y="472"/>
                  </a:cubicBezTo>
                  <a:lnTo>
                    <a:pt x="0" y="1708"/>
                  </a:lnTo>
                  <a:cubicBezTo>
                    <a:pt x="0" y="1968"/>
                    <a:pt x="212" y="2180"/>
                    <a:pt x="472" y="2180"/>
                  </a:cubicBezTo>
                  <a:lnTo>
                    <a:pt x="1708" y="2180"/>
                  </a:lnTo>
                  <a:cubicBezTo>
                    <a:pt x="1968" y="2180"/>
                    <a:pt x="2180" y="1968"/>
                    <a:pt x="2180" y="1708"/>
                  </a:cubicBezTo>
                  <a:lnTo>
                    <a:pt x="2180" y="472"/>
                  </a:lnTo>
                  <a:cubicBezTo>
                    <a:pt x="2180" y="212"/>
                    <a:pt x="1968" y="0"/>
                    <a:pt x="1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4722800" y="4353650"/>
              <a:ext cx="54500" cy="54475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673" y="508"/>
                  </a:moveTo>
                  <a:lnTo>
                    <a:pt x="1673" y="1672"/>
                  </a:lnTo>
                  <a:lnTo>
                    <a:pt x="507" y="1672"/>
                  </a:lnTo>
                  <a:lnTo>
                    <a:pt x="507" y="508"/>
                  </a:lnTo>
                  <a:close/>
                  <a:moveTo>
                    <a:pt x="472" y="1"/>
                  </a:moveTo>
                  <a:cubicBezTo>
                    <a:pt x="212" y="1"/>
                    <a:pt x="0" y="213"/>
                    <a:pt x="0" y="471"/>
                  </a:cubicBezTo>
                  <a:lnTo>
                    <a:pt x="0" y="1708"/>
                  </a:lnTo>
                  <a:cubicBezTo>
                    <a:pt x="0" y="1968"/>
                    <a:pt x="212" y="2179"/>
                    <a:pt x="472" y="2179"/>
                  </a:cubicBezTo>
                  <a:lnTo>
                    <a:pt x="1708" y="2179"/>
                  </a:lnTo>
                  <a:cubicBezTo>
                    <a:pt x="1968" y="2179"/>
                    <a:pt x="2180" y="1968"/>
                    <a:pt x="2180" y="1708"/>
                  </a:cubicBezTo>
                  <a:lnTo>
                    <a:pt x="2180" y="471"/>
                  </a:lnTo>
                  <a:cubicBezTo>
                    <a:pt x="2180" y="213"/>
                    <a:pt x="1968" y="1"/>
                    <a:pt x="1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4802175" y="4226850"/>
              <a:ext cx="264975" cy="237775"/>
            </a:xfrm>
            <a:custGeom>
              <a:avLst/>
              <a:gdLst/>
              <a:ahLst/>
              <a:cxnLst/>
              <a:rect l="l" t="t" r="r" b="b"/>
              <a:pathLst>
                <a:path w="10599" h="9511" extrusionOk="0">
                  <a:moveTo>
                    <a:pt x="9332" y="506"/>
                  </a:moveTo>
                  <a:cubicBezTo>
                    <a:pt x="9498" y="506"/>
                    <a:pt x="9665" y="570"/>
                    <a:pt x="9791" y="697"/>
                  </a:cubicBezTo>
                  <a:cubicBezTo>
                    <a:pt x="10044" y="950"/>
                    <a:pt x="10044" y="1360"/>
                    <a:pt x="9791" y="1613"/>
                  </a:cubicBezTo>
                  <a:lnTo>
                    <a:pt x="9416" y="1988"/>
                  </a:lnTo>
                  <a:lnTo>
                    <a:pt x="8498" y="1071"/>
                  </a:lnTo>
                  <a:lnTo>
                    <a:pt x="8874" y="697"/>
                  </a:lnTo>
                  <a:cubicBezTo>
                    <a:pt x="9000" y="570"/>
                    <a:pt x="9166" y="506"/>
                    <a:pt x="9332" y="506"/>
                  </a:cubicBezTo>
                  <a:close/>
                  <a:moveTo>
                    <a:pt x="8140" y="1430"/>
                  </a:moveTo>
                  <a:lnTo>
                    <a:pt x="9058" y="2346"/>
                  </a:lnTo>
                  <a:lnTo>
                    <a:pt x="8640" y="2765"/>
                  </a:lnTo>
                  <a:lnTo>
                    <a:pt x="7723" y="1848"/>
                  </a:lnTo>
                  <a:lnTo>
                    <a:pt x="8140" y="1430"/>
                  </a:lnTo>
                  <a:close/>
                  <a:moveTo>
                    <a:pt x="7363" y="2206"/>
                  </a:moveTo>
                  <a:lnTo>
                    <a:pt x="8281" y="3123"/>
                  </a:lnTo>
                  <a:lnTo>
                    <a:pt x="3294" y="8109"/>
                  </a:lnTo>
                  <a:lnTo>
                    <a:pt x="2377" y="7194"/>
                  </a:lnTo>
                  <a:lnTo>
                    <a:pt x="7363" y="2206"/>
                  </a:lnTo>
                  <a:close/>
                  <a:moveTo>
                    <a:pt x="2072" y="7604"/>
                  </a:moveTo>
                  <a:lnTo>
                    <a:pt x="2882" y="8415"/>
                  </a:lnTo>
                  <a:cubicBezTo>
                    <a:pt x="2837" y="8438"/>
                    <a:pt x="2792" y="8458"/>
                    <a:pt x="2745" y="8476"/>
                  </a:cubicBezTo>
                  <a:lnTo>
                    <a:pt x="1550" y="8936"/>
                  </a:lnTo>
                  <a:lnTo>
                    <a:pt x="2010" y="7743"/>
                  </a:lnTo>
                  <a:cubicBezTo>
                    <a:pt x="2029" y="7695"/>
                    <a:pt x="2050" y="7649"/>
                    <a:pt x="2072" y="7604"/>
                  </a:cubicBezTo>
                  <a:close/>
                  <a:moveTo>
                    <a:pt x="9332" y="0"/>
                  </a:moveTo>
                  <a:cubicBezTo>
                    <a:pt x="9036" y="0"/>
                    <a:pt x="8740" y="113"/>
                    <a:pt x="8514" y="338"/>
                  </a:cubicBezTo>
                  <a:lnTo>
                    <a:pt x="6640" y="2212"/>
                  </a:lnTo>
                  <a:lnTo>
                    <a:pt x="255" y="2212"/>
                  </a:lnTo>
                  <a:cubicBezTo>
                    <a:pt x="115" y="2212"/>
                    <a:pt x="1" y="2326"/>
                    <a:pt x="1" y="2466"/>
                  </a:cubicBezTo>
                  <a:cubicBezTo>
                    <a:pt x="1" y="2604"/>
                    <a:pt x="115" y="2718"/>
                    <a:pt x="255" y="2718"/>
                  </a:cubicBezTo>
                  <a:lnTo>
                    <a:pt x="6135" y="2718"/>
                  </a:lnTo>
                  <a:lnTo>
                    <a:pt x="5554" y="3300"/>
                  </a:lnTo>
                  <a:lnTo>
                    <a:pt x="255" y="3300"/>
                  </a:lnTo>
                  <a:cubicBezTo>
                    <a:pt x="115" y="3300"/>
                    <a:pt x="1" y="3414"/>
                    <a:pt x="1" y="3552"/>
                  </a:cubicBezTo>
                  <a:cubicBezTo>
                    <a:pt x="1" y="3693"/>
                    <a:pt x="115" y="3807"/>
                    <a:pt x="255" y="3807"/>
                  </a:cubicBezTo>
                  <a:lnTo>
                    <a:pt x="5047" y="3807"/>
                  </a:lnTo>
                  <a:lnTo>
                    <a:pt x="3489" y="5365"/>
                  </a:lnTo>
                  <a:lnTo>
                    <a:pt x="255" y="5365"/>
                  </a:lnTo>
                  <a:cubicBezTo>
                    <a:pt x="115" y="5365"/>
                    <a:pt x="1" y="5477"/>
                    <a:pt x="1" y="5618"/>
                  </a:cubicBezTo>
                  <a:cubicBezTo>
                    <a:pt x="1" y="5758"/>
                    <a:pt x="115" y="5872"/>
                    <a:pt x="255" y="5872"/>
                  </a:cubicBezTo>
                  <a:lnTo>
                    <a:pt x="2982" y="5872"/>
                  </a:lnTo>
                  <a:lnTo>
                    <a:pt x="2400" y="6452"/>
                  </a:lnTo>
                  <a:lnTo>
                    <a:pt x="255" y="6452"/>
                  </a:lnTo>
                  <a:cubicBezTo>
                    <a:pt x="115" y="6452"/>
                    <a:pt x="1" y="6566"/>
                    <a:pt x="1" y="6706"/>
                  </a:cubicBezTo>
                  <a:cubicBezTo>
                    <a:pt x="1" y="6846"/>
                    <a:pt x="115" y="6958"/>
                    <a:pt x="255" y="6958"/>
                  </a:cubicBezTo>
                  <a:lnTo>
                    <a:pt x="1901" y="6958"/>
                  </a:lnTo>
                  <a:cubicBezTo>
                    <a:pt x="1745" y="7140"/>
                    <a:pt x="1623" y="7337"/>
                    <a:pt x="1539" y="7560"/>
                  </a:cubicBezTo>
                  <a:lnTo>
                    <a:pt x="1004" y="8946"/>
                  </a:lnTo>
                  <a:cubicBezTo>
                    <a:pt x="944" y="9098"/>
                    <a:pt x="982" y="9273"/>
                    <a:pt x="1098" y="9389"/>
                  </a:cubicBezTo>
                  <a:cubicBezTo>
                    <a:pt x="1177" y="9468"/>
                    <a:pt x="1283" y="9510"/>
                    <a:pt x="1391" y="9510"/>
                  </a:cubicBezTo>
                  <a:cubicBezTo>
                    <a:pt x="1441" y="9510"/>
                    <a:pt x="1492" y="9501"/>
                    <a:pt x="1540" y="9482"/>
                  </a:cubicBezTo>
                  <a:lnTo>
                    <a:pt x="2926" y="8949"/>
                  </a:lnTo>
                  <a:cubicBezTo>
                    <a:pt x="3201" y="8843"/>
                    <a:pt x="3442" y="8679"/>
                    <a:pt x="3627" y="8494"/>
                  </a:cubicBezTo>
                  <a:lnTo>
                    <a:pt x="5161" y="6958"/>
                  </a:lnTo>
                  <a:lnTo>
                    <a:pt x="6711" y="6958"/>
                  </a:lnTo>
                  <a:cubicBezTo>
                    <a:pt x="6851" y="6958"/>
                    <a:pt x="6965" y="6846"/>
                    <a:pt x="6965" y="6706"/>
                  </a:cubicBezTo>
                  <a:cubicBezTo>
                    <a:pt x="6965" y="6566"/>
                    <a:pt x="6851" y="6452"/>
                    <a:pt x="6711" y="6452"/>
                  </a:cubicBezTo>
                  <a:lnTo>
                    <a:pt x="5668" y="6452"/>
                  </a:lnTo>
                  <a:lnTo>
                    <a:pt x="6249" y="5872"/>
                  </a:lnTo>
                  <a:lnTo>
                    <a:pt x="6711" y="5872"/>
                  </a:lnTo>
                  <a:cubicBezTo>
                    <a:pt x="6851" y="5872"/>
                    <a:pt x="6965" y="5758"/>
                    <a:pt x="6965" y="5618"/>
                  </a:cubicBezTo>
                  <a:cubicBezTo>
                    <a:pt x="6965" y="5492"/>
                    <a:pt x="6873" y="5388"/>
                    <a:pt x="6753" y="5368"/>
                  </a:cubicBezTo>
                  <a:lnTo>
                    <a:pt x="10149" y="1972"/>
                  </a:lnTo>
                  <a:cubicBezTo>
                    <a:pt x="10599" y="1521"/>
                    <a:pt x="10599" y="789"/>
                    <a:pt x="10149" y="338"/>
                  </a:cubicBezTo>
                  <a:cubicBezTo>
                    <a:pt x="9924" y="113"/>
                    <a:pt x="9628" y="0"/>
                    <a:pt x="9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47"/>
          <p:cNvSpPr txBox="1"/>
          <p:nvPr/>
        </p:nvSpPr>
        <p:spPr>
          <a:xfrm>
            <a:off x="1045900" y="1614575"/>
            <a:ext cx="20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Time constraints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8" name="Google Shape;568;p47"/>
          <p:cNvSpPr txBox="1"/>
          <p:nvPr/>
        </p:nvSpPr>
        <p:spPr>
          <a:xfrm>
            <a:off x="1045900" y="3051335"/>
            <a:ext cx="2099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More patient &amp; family  feedback needed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9" name="Google Shape;569;p47"/>
          <p:cNvSpPr txBox="1"/>
          <p:nvPr/>
        </p:nvSpPr>
        <p:spPr>
          <a:xfrm>
            <a:off x="5995975" y="1614563"/>
            <a:ext cx="20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Not yet piloted in clinic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0" name="Google Shape;570;p47"/>
          <p:cNvSpPr txBox="1"/>
          <p:nvPr/>
        </p:nvSpPr>
        <p:spPr>
          <a:xfrm>
            <a:off x="5995975" y="2956445"/>
            <a:ext cx="2099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Self-Reported knowledge; requires SW/Pharm to verify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723525" y="4033766"/>
            <a:ext cx="7711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572" name="Google Shape;572;p47"/>
          <p:cNvCxnSpPr>
            <a:stCxn id="544" idx="6"/>
            <a:endCxn id="546" idx="2"/>
          </p:cNvCxnSpPr>
          <p:nvPr/>
        </p:nvCxnSpPr>
        <p:spPr>
          <a:xfrm>
            <a:off x="4314975" y="1900824"/>
            <a:ext cx="51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47"/>
          <p:cNvCxnSpPr>
            <a:stCxn id="546" idx="4"/>
            <a:endCxn id="557" idx="0"/>
          </p:cNvCxnSpPr>
          <p:nvPr/>
        </p:nvCxnSpPr>
        <p:spPr>
          <a:xfrm>
            <a:off x="5290664" y="2362524"/>
            <a:ext cx="0" cy="41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47"/>
          <p:cNvCxnSpPr>
            <a:stCxn id="557" idx="2"/>
            <a:endCxn id="556" idx="6"/>
          </p:cNvCxnSpPr>
          <p:nvPr/>
        </p:nvCxnSpPr>
        <p:spPr>
          <a:xfrm rot="10800000">
            <a:off x="4315064" y="3242613"/>
            <a:ext cx="51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47"/>
          <p:cNvCxnSpPr>
            <a:stCxn id="556" idx="0"/>
            <a:endCxn id="544" idx="4"/>
          </p:cNvCxnSpPr>
          <p:nvPr/>
        </p:nvCxnSpPr>
        <p:spPr>
          <a:xfrm rot="10800000">
            <a:off x="3853275" y="2362399"/>
            <a:ext cx="0" cy="41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6" name="Google Shape;576;p47"/>
          <p:cNvGrpSpPr/>
          <p:nvPr/>
        </p:nvGrpSpPr>
        <p:grpSpPr>
          <a:xfrm>
            <a:off x="3567080" y="1614619"/>
            <a:ext cx="572452" cy="572417"/>
            <a:chOff x="1756921" y="1509739"/>
            <a:chExt cx="345997" cy="345997"/>
          </a:xfrm>
        </p:grpSpPr>
        <p:sp>
          <p:nvSpPr>
            <p:cNvPr id="577" name="Google Shape;577;p47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7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7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7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7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7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7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47"/>
          <p:cNvGrpSpPr/>
          <p:nvPr/>
        </p:nvGrpSpPr>
        <p:grpSpPr>
          <a:xfrm>
            <a:off x="3567047" y="2956405"/>
            <a:ext cx="572456" cy="572386"/>
            <a:chOff x="7098912" y="1969392"/>
            <a:chExt cx="359651" cy="361560"/>
          </a:xfrm>
        </p:grpSpPr>
        <p:sp>
          <p:nvSpPr>
            <p:cNvPr id="595" name="Google Shape;595;p47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8"/>
          <p:cNvSpPr/>
          <p:nvPr/>
        </p:nvSpPr>
        <p:spPr>
          <a:xfrm rot="3245938">
            <a:off x="7050662" y="722511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8"/>
          <p:cNvSpPr/>
          <p:nvPr/>
        </p:nvSpPr>
        <p:spPr>
          <a:xfrm rot="3248737">
            <a:off x="8024467" y="89804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8"/>
          <p:cNvSpPr/>
          <p:nvPr/>
        </p:nvSpPr>
        <p:spPr>
          <a:xfrm rot="3248737">
            <a:off x="7846050" y="730921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8"/>
          <p:cNvSpPr/>
          <p:nvPr/>
        </p:nvSpPr>
        <p:spPr>
          <a:xfrm rot="3248737">
            <a:off x="8127553" y="1119708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8"/>
          <p:cNvSpPr txBox="1">
            <a:spLocks noGrp="1"/>
          </p:cNvSpPr>
          <p:nvPr>
            <p:ph type="title"/>
          </p:nvPr>
        </p:nvSpPr>
        <p:spPr>
          <a:xfrm>
            <a:off x="650275" y="407800"/>
            <a:ext cx="61704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Next Steps &amp; Follow-Up Items</a:t>
            </a:r>
            <a:endParaRPr/>
          </a:p>
        </p:txBody>
      </p:sp>
      <p:sp>
        <p:nvSpPr>
          <p:cNvPr id="617" name="Google Shape;617;p48"/>
          <p:cNvSpPr txBox="1">
            <a:spLocks noGrp="1"/>
          </p:cNvSpPr>
          <p:nvPr>
            <p:ph type="body" idx="1"/>
          </p:nvPr>
        </p:nvSpPr>
        <p:spPr>
          <a:xfrm>
            <a:off x="650275" y="1236725"/>
            <a:ext cx="7380000" cy="22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Continue to receive feedback from patients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Make appropriate design and language changes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Trial the full-fledged program in clinic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Creation of a Red Cap survey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Longitudinal data collection and tracking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Cerner documentation template for provider assessments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Easier access to information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9"/>
          <p:cNvSpPr txBox="1">
            <a:spLocks noGrp="1"/>
          </p:cNvSpPr>
          <p:nvPr>
            <p:ph type="body" idx="1"/>
          </p:nvPr>
        </p:nvSpPr>
        <p:spPr>
          <a:xfrm>
            <a:off x="720000" y="1053600"/>
            <a:ext cx="82086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300"/>
              <a:buAutoNum type="arabicPeriod"/>
            </a:pPr>
            <a:r>
              <a:rPr lang="es" sz="1300">
                <a:solidFill>
                  <a:srgbClr val="212121"/>
                </a:solidFill>
              </a:rPr>
              <a:t>Yu E, Sharma S. </a:t>
            </a:r>
            <a:r>
              <a:rPr lang="es" sz="1300" i="1">
                <a:solidFill>
                  <a:srgbClr val="212121"/>
                </a:solidFill>
              </a:rPr>
              <a:t>Cystic Fibrosis</a:t>
            </a:r>
            <a:r>
              <a:rPr lang="es" sz="1300">
                <a:solidFill>
                  <a:srgbClr val="212121"/>
                </a:solidFill>
              </a:rPr>
              <a:t>. [Updated 2022 Aug 8]. In: StatPearls [Internet]. Treasure Island (FL): StatPearls Publishing; 2023 Jan-. Available from: https://www.ncbi.nlm.nih.gov/books/NBK493206/</a:t>
            </a:r>
            <a:endParaRPr sz="1300">
              <a:solidFill>
                <a:srgbClr val="21212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 sz="1300">
                <a:solidFill>
                  <a:srgbClr val="212121"/>
                </a:solidFill>
              </a:rPr>
              <a:t>Matthew N. Hurley, Tricia M. McKeever, Andrew P. Prayle, Andrew W. Fogarty, Alan R. Smyth, </a:t>
            </a:r>
            <a:r>
              <a:rPr lang="es" sz="1300" i="1">
                <a:solidFill>
                  <a:srgbClr val="212121"/>
                </a:solidFill>
              </a:rPr>
              <a:t>Rate of improvement of CF life expectancy exceeds that of general population—Observational death registration study, </a:t>
            </a:r>
            <a:r>
              <a:rPr lang="es" sz="1300">
                <a:solidFill>
                  <a:srgbClr val="212121"/>
                </a:solidFill>
              </a:rPr>
              <a:t>Journal of Cystic Fibrosis, Volume 13, Issue 4, 2014, Pages 410-415, ISSN 1569-1993, </a:t>
            </a:r>
            <a:r>
              <a:rPr lang="es" sz="1300" u="sng">
                <a:solidFill>
                  <a:schemeClr val="hlink"/>
                </a:solidFill>
                <a:hlinkClick r:id="rId3"/>
              </a:rPr>
              <a:t>https://doi.org/10.1016/j.jcf.2013.12.002</a:t>
            </a:r>
            <a:r>
              <a:rPr lang="es" sz="1300">
                <a:solidFill>
                  <a:srgbClr val="212121"/>
                </a:solidFill>
              </a:rPr>
              <a:t>.</a:t>
            </a:r>
            <a:endParaRPr sz="1300">
              <a:solidFill>
                <a:srgbClr val="21212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AutoNum type="arabicPeriod"/>
            </a:pPr>
            <a:r>
              <a:rPr lang="es" sz="1300">
                <a:solidFill>
                  <a:srgbClr val="212121"/>
                </a:solidFill>
              </a:rPr>
              <a:t>Understanding Changes in Life Expectancy | Cystic Fibrosis Foundation. (n.d.). Www.cff.org. Retrieved April 30, 2023, from https://www.cff.org/managing-cf/understanding-changes-life-expectancy#what-does-the-registry-data-mean-for-me.</a:t>
            </a:r>
            <a:endParaRPr sz="1300">
              <a:solidFill>
                <a:srgbClr val="21212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AutoNum type="arabicPeriod"/>
            </a:pPr>
            <a:r>
              <a:rPr lang="es" sz="1300" i="1">
                <a:solidFill>
                  <a:srgbClr val="212121"/>
                </a:solidFill>
              </a:rPr>
              <a:t>Welcome to CF R.I.S.E.</a:t>
            </a:r>
            <a:r>
              <a:rPr lang="es" sz="1300">
                <a:solidFill>
                  <a:srgbClr val="212121"/>
                </a:solidFill>
              </a:rPr>
              <a:t> Cystic Fibrosis Education &amp; Support Resource: CF R.I.S.E. (n.d.). Retrieved April 28, 2023, from https://www.cfrise.com/ </a:t>
            </a:r>
            <a:endParaRPr sz="130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212121"/>
              </a:solidFill>
            </a:endParaRPr>
          </a:p>
        </p:txBody>
      </p:sp>
      <p:sp>
        <p:nvSpPr>
          <p:cNvPr id="623" name="Google Shape;623;p49"/>
          <p:cNvSpPr txBox="1">
            <a:spLocks noGrp="1"/>
          </p:cNvSpPr>
          <p:nvPr>
            <p:ph type="title"/>
          </p:nvPr>
        </p:nvSpPr>
        <p:spPr>
          <a:xfrm>
            <a:off x="720000" y="387300"/>
            <a:ext cx="8208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0"/>
          <p:cNvSpPr/>
          <p:nvPr/>
        </p:nvSpPr>
        <p:spPr>
          <a:xfrm rot="4757338">
            <a:off x="1242318" y="1576898"/>
            <a:ext cx="1744901" cy="1506454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0"/>
          <p:cNvSpPr/>
          <p:nvPr/>
        </p:nvSpPr>
        <p:spPr>
          <a:xfrm rot="4759180">
            <a:off x="1436872" y="1683518"/>
            <a:ext cx="208817" cy="18009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0"/>
          <p:cNvSpPr/>
          <p:nvPr/>
        </p:nvSpPr>
        <p:spPr>
          <a:xfrm rot="4657267">
            <a:off x="6140342" y="2036149"/>
            <a:ext cx="1740873" cy="151065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0"/>
          <p:cNvSpPr/>
          <p:nvPr/>
        </p:nvSpPr>
        <p:spPr>
          <a:xfrm rot="4656329">
            <a:off x="7618849" y="2484971"/>
            <a:ext cx="208254" cy="18068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0"/>
          <p:cNvSpPr/>
          <p:nvPr/>
        </p:nvSpPr>
        <p:spPr>
          <a:xfrm rot="4656329">
            <a:off x="7483733" y="2150845"/>
            <a:ext cx="208254" cy="18068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0"/>
          <p:cNvSpPr/>
          <p:nvPr/>
        </p:nvSpPr>
        <p:spPr>
          <a:xfrm rot="4656329">
            <a:off x="7638118" y="2854292"/>
            <a:ext cx="208254" cy="1806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0"/>
          <p:cNvSpPr/>
          <p:nvPr/>
        </p:nvSpPr>
        <p:spPr>
          <a:xfrm>
            <a:off x="1894636" y="1582125"/>
            <a:ext cx="5285100" cy="22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0"/>
          <p:cNvSpPr txBox="1">
            <a:spLocks noGrp="1"/>
          </p:cNvSpPr>
          <p:nvPr>
            <p:ph type="title" idx="4294967295"/>
          </p:nvPr>
        </p:nvSpPr>
        <p:spPr>
          <a:xfrm>
            <a:off x="1676068" y="1582125"/>
            <a:ext cx="57222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/>
              <a:t>Thanks!</a:t>
            </a:r>
            <a:endParaRPr sz="7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Questions?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>
            <a:spLocks noGrp="1"/>
          </p:cNvSpPr>
          <p:nvPr>
            <p:ph type="body" idx="1"/>
          </p:nvPr>
        </p:nvSpPr>
        <p:spPr>
          <a:xfrm>
            <a:off x="3439300" y="332100"/>
            <a:ext cx="49464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Italiana"/>
                <a:ea typeface="Italiana"/>
                <a:cs typeface="Italiana"/>
                <a:sym typeface="Italiana"/>
              </a:rPr>
              <a:t>Introduction to CF Transitions</a:t>
            </a:r>
            <a:endParaRPr sz="3000" b="1"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02" name="Google Shape;302;p24"/>
          <p:cNvSpPr txBox="1">
            <a:spLocks noGrp="1"/>
          </p:cNvSpPr>
          <p:nvPr>
            <p:ph type="body" idx="2"/>
          </p:nvPr>
        </p:nvSpPr>
        <p:spPr>
          <a:xfrm>
            <a:off x="3439298" y="2271813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Italiana"/>
                <a:ea typeface="Italiana"/>
                <a:cs typeface="Italiana"/>
                <a:sym typeface="Italiana"/>
              </a:rPr>
              <a:t>Proposed Clinic Protocol </a:t>
            </a:r>
            <a:endParaRPr sz="3000" b="1"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03" name="Google Shape;303;p24"/>
          <p:cNvSpPr txBox="1">
            <a:spLocks noGrp="1"/>
          </p:cNvSpPr>
          <p:nvPr>
            <p:ph type="body" idx="3"/>
          </p:nvPr>
        </p:nvSpPr>
        <p:spPr>
          <a:xfrm>
            <a:off x="3439298" y="1294775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Italiana"/>
                <a:ea typeface="Italiana"/>
                <a:cs typeface="Italiana"/>
                <a:sym typeface="Italiana"/>
              </a:rPr>
              <a:t>Needs Assessment </a:t>
            </a:r>
            <a:endParaRPr sz="3000" b="1">
              <a:latin typeface="Italiana"/>
              <a:ea typeface="Italiana"/>
              <a:cs typeface="Italiana"/>
              <a:sym typeface="Itali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2120752" y="332100"/>
            <a:ext cx="1037400" cy="5493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4"/>
          <p:cNvSpPr/>
          <p:nvPr/>
        </p:nvSpPr>
        <p:spPr>
          <a:xfrm>
            <a:off x="2120752" y="1314725"/>
            <a:ext cx="1037400" cy="5493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2120752" y="2297350"/>
            <a:ext cx="1037400" cy="5493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7" name="Google Shape;307;p24"/>
          <p:cNvCxnSpPr>
            <a:stCxn id="304" idx="2"/>
            <a:endCxn id="305" idx="0"/>
          </p:cNvCxnSpPr>
          <p:nvPr/>
        </p:nvCxnSpPr>
        <p:spPr>
          <a:xfrm>
            <a:off x="2639452" y="881400"/>
            <a:ext cx="0" cy="43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4"/>
          <p:cNvCxnSpPr>
            <a:stCxn id="305" idx="2"/>
            <a:endCxn id="306" idx="0"/>
          </p:cNvCxnSpPr>
          <p:nvPr/>
        </p:nvCxnSpPr>
        <p:spPr>
          <a:xfrm>
            <a:off x="2639452" y="1864025"/>
            <a:ext cx="0" cy="43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24"/>
          <p:cNvSpPr txBox="1"/>
          <p:nvPr/>
        </p:nvSpPr>
        <p:spPr>
          <a:xfrm>
            <a:off x="2270873" y="309063"/>
            <a:ext cx="737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37394E"/>
                </a:solidFill>
                <a:latin typeface="Italiana"/>
                <a:ea typeface="Italiana"/>
                <a:cs typeface="Italiana"/>
                <a:sym typeface="Italiana"/>
              </a:rPr>
              <a:t>01</a:t>
            </a:r>
            <a:endParaRPr sz="3700" b="1">
              <a:solidFill>
                <a:srgbClr val="37394E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2270873" y="1291688"/>
            <a:ext cx="737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37394E"/>
                </a:solidFill>
                <a:latin typeface="Italiana"/>
                <a:ea typeface="Italiana"/>
                <a:cs typeface="Italiana"/>
                <a:sym typeface="Italiana"/>
              </a:rPr>
              <a:t>02</a:t>
            </a:r>
            <a:endParaRPr sz="3700" b="1">
              <a:solidFill>
                <a:srgbClr val="37394E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270873" y="2274313"/>
            <a:ext cx="737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37394E"/>
                </a:solidFill>
                <a:latin typeface="Italiana"/>
                <a:ea typeface="Italiana"/>
                <a:cs typeface="Italiana"/>
                <a:sym typeface="Italiana"/>
              </a:rPr>
              <a:t>03</a:t>
            </a:r>
            <a:endParaRPr sz="3700" b="1">
              <a:solidFill>
                <a:srgbClr val="37394E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2"/>
          </p:nvPr>
        </p:nvSpPr>
        <p:spPr>
          <a:xfrm>
            <a:off x="3439298" y="3256075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Italiana"/>
                <a:ea typeface="Italiana"/>
                <a:cs typeface="Italiana"/>
                <a:sym typeface="Italiana"/>
              </a:rPr>
              <a:t>Protocol Implementation</a:t>
            </a:r>
            <a:endParaRPr sz="3000" b="1"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2120752" y="3288737"/>
            <a:ext cx="1037400" cy="5493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p24"/>
          <p:cNvCxnSpPr>
            <a:endCxn id="313" idx="0"/>
          </p:cNvCxnSpPr>
          <p:nvPr/>
        </p:nvCxnSpPr>
        <p:spPr>
          <a:xfrm>
            <a:off x="2639452" y="2855537"/>
            <a:ext cx="0" cy="43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4"/>
          <p:cNvSpPr txBox="1"/>
          <p:nvPr/>
        </p:nvSpPr>
        <p:spPr>
          <a:xfrm>
            <a:off x="2270873" y="3265700"/>
            <a:ext cx="737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37394E"/>
                </a:solidFill>
                <a:latin typeface="Italiana"/>
                <a:ea typeface="Italiana"/>
                <a:cs typeface="Italiana"/>
                <a:sym typeface="Italiana"/>
              </a:rPr>
              <a:t>04</a:t>
            </a:r>
            <a:endParaRPr sz="3700" b="1">
              <a:solidFill>
                <a:srgbClr val="37394E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6" name="Google Shape;316;p24"/>
          <p:cNvSpPr txBox="1">
            <a:spLocks noGrp="1"/>
          </p:cNvSpPr>
          <p:nvPr>
            <p:ph type="body" idx="2"/>
          </p:nvPr>
        </p:nvSpPr>
        <p:spPr>
          <a:xfrm>
            <a:off x="3439298" y="4240313"/>
            <a:ext cx="4659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latin typeface="Italiana"/>
                <a:ea typeface="Italiana"/>
                <a:cs typeface="Italiana"/>
                <a:sym typeface="Italiana"/>
              </a:rPr>
              <a:t>Tying it All Together</a:t>
            </a:r>
            <a:endParaRPr sz="3000" b="1"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2120752" y="4280237"/>
            <a:ext cx="1037400" cy="5493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24"/>
          <p:cNvCxnSpPr>
            <a:endCxn id="317" idx="0"/>
          </p:cNvCxnSpPr>
          <p:nvPr/>
        </p:nvCxnSpPr>
        <p:spPr>
          <a:xfrm>
            <a:off x="2639452" y="3847037"/>
            <a:ext cx="0" cy="43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4"/>
          <p:cNvSpPr txBox="1"/>
          <p:nvPr/>
        </p:nvSpPr>
        <p:spPr>
          <a:xfrm>
            <a:off x="2270873" y="4257200"/>
            <a:ext cx="737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37394E"/>
                </a:solidFill>
                <a:latin typeface="Italiana"/>
                <a:ea typeface="Italiana"/>
                <a:cs typeface="Italiana"/>
                <a:sym typeface="Italiana"/>
              </a:rPr>
              <a:t>05</a:t>
            </a:r>
            <a:endParaRPr sz="3700" b="1">
              <a:solidFill>
                <a:srgbClr val="37394E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325000" y="1103050"/>
            <a:ext cx="1682100" cy="138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accent2"/>
                </a:solidFill>
                <a:latin typeface="Italiana"/>
                <a:ea typeface="Italiana"/>
                <a:cs typeface="Italiana"/>
                <a:sym typeface="Italiana"/>
              </a:rPr>
              <a:t>TABLE</a:t>
            </a:r>
            <a:endParaRPr sz="2600" b="1">
              <a:solidFill>
                <a:schemeClr val="accent2"/>
              </a:solidFill>
              <a:latin typeface="Italiana"/>
              <a:ea typeface="Italiana"/>
              <a:cs typeface="Italiana"/>
              <a:sym typeface="Itali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accent2"/>
                </a:solidFill>
                <a:latin typeface="Italiana"/>
                <a:ea typeface="Italiana"/>
                <a:cs typeface="Italiana"/>
                <a:sym typeface="Italiana"/>
              </a:rPr>
              <a:t>OF</a:t>
            </a:r>
            <a:endParaRPr sz="2600" b="1">
              <a:solidFill>
                <a:schemeClr val="accent2"/>
              </a:solidFill>
              <a:latin typeface="Italiana"/>
              <a:ea typeface="Italiana"/>
              <a:cs typeface="Italiana"/>
              <a:sym typeface="Itali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chemeClr val="accent2"/>
                </a:solidFill>
                <a:latin typeface="Italiana"/>
                <a:ea typeface="Italiana"/>
                <a:cs typeface="Italiana"/>
                <a:sym typeface="Italiana"/>
              </a:rPr>
              <a:t>CONTENTS</a:t>
            </a:r>
            <a:endParaRPr sz="2600" b="1">
              <a:solidFill>
                <a:schemeClr val="accent2"/>
              </a:solidFill>
              <a:latin typeface="Italiana"/>
              <a:ea typeface="Italiana"/>
              <a:cs typeface="Italiana"/>
              <a:sym typeface="Itali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/>
          <p:nvPr/>
        </p:nvSpPr>
        <p:spPr>
          <a:xfrm rot="2277806">
            <a:off x="2232185" y="1669199"/>
            <a:ext cx="647638" cy="6476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720000" y="1521121"/>
            <a:ext cx="1782000" cy="943800"/>
          </a:xfrm>
          <a:prstGeom prst="roundRect">
            <a:avLst>
              <a:gd name="adj" fmla="val 50000"/>
            </a:avLst>
          </a:prstGeom>
          <a:solidFill>
            <a:srgbClr val="FFF8E7"/>
          </a:solidFill>
          <a:ln w="9525" cap="flat" cmpd="sng">
            <a:solidFill>
              <a:srgbClr val="373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title"/>
          </p:nvPr>
        </p:nvSpPr>
        <p:spPr>
          <a:xfrm>
            <a:off x="720000" y="2581800"/>
            <a:ext cx="7336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 Introduction to CF Transitions</a:t>
            </a:r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title" idx="2"/>
          </p:nvPr>
        </p:nvSpPr>
        <p:spPr>
          <a:xfrm>
            <a:off x="1064400" y="1448062"/>
            <a:ext cx="11193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29" name="Google Shape;329;p25"/>
          <p:cNvSpPr/>
          <p:nvPr/>
        </p:nvSpPr>
        <p:spPr>
          <a:xfrm rot="-10044246">
            <a:off x="5282740" y="4161226"/>
            <a:ext cx="138944" cy="13894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 rot="2278296">
            <a:off x="5822054" y="545351"/>
            <a:ext cx="530498" cy="53049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"/>
          <p:cNvSpPr/>
          <p:nvPr/>
        </p:nvSpPr>
        <p:spPr>
          <a:xfrm rot="2279010">
            <a:off x="5800863" y="881666"/>
            <a:ext cx="138926" cy="13892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/>
          <p:nvPr/>
        </p:nvSpPr>
        <p:spPr>
          <a:xfrm rot="3245938">
            <a:off x="7753687" y="608936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6"/>
          <p:cNvSpPr/>
          <p:nvPr/>
        </p:nvSpPr>
        <p:spPr>
          <a:xfrm rot="3248737">
            <a:off x="8692842" y="77404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6"/>
          <p:cNvSpPr/>
          <p:nvPr/>
        </p:nvSpPr>
        <p:spPr>
          <a:xfrm rot="3248737">
            <a:off x="8499050" y="580246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"/>
          <p:cNvSpPr/>
          <p:nvPr/>
        </p:nvSpPr>
        <p:spPr>
          <a:xfrm rot="3248737">
            <a:off x="8800628" y="967858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6"/>
          <p:cNvSpPr txBox="1">
            <a:spLocks noGrp="1"/>
          </p:cNvSpPr>
          <p:nvPr>
            <p:ph type="title"/>
          </p:nvPr>
        </p:nvSpPr>
        <p:spPr>
          <a:xfrm>
            <a:off x="720000" y="204250"/>
            <a:ext cx="63222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 Introduction to Cystic Fibrosis (CF)</a:t>
            </a:r>
            <a:endParaRPr/>
          </a:p>
        </p:txBody>
      </p:sp>
      <p:sp>
        <p:nvSpPr>
          <p:cNvPr id="341" name="Google Shape;341;p26"/>
          <p:cNvSpPr txBox="1">
            <a:spLocks noGrp="1"/>
          </p:cNvSpPr>
          <p:nvPr>
            <p:ph type="body" idx="1"/>
          </p:nvPr>
        </p:nvSpPr>
        <p:spPr>
          <a:xfrm>
            <a:off x="720000" y="870550"/>
            <a:ext cx="7598100" cy="16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Mutation on chromosome 7, coding for CFTR proteins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○"/>
            </a:pPr>
            <a:r>
              <a:rPr lang="es" sz="1800">
                <a:solidFill>
                  <a:srgbClr val="434343"/>
                </a:solidFill>
              </a:rPr>
              <a:t>Transmembrane cAMP-activated chloride channel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○"/>
            </a:pPr>
            <a:r>
              <a:rPr lang="es" sz="1800">
                <a:solidFill>
                  <a:srgbClr val="434343"/>
                </a:solidFill>
              </a:rPr>
              <a:t>Over 2,000 types of mutations </a:t>
            </a:r>
            <a:endParaRPr sz="1800">
              <a:solidFill>
                <a:srgbClr val="434343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■"/>
            </a:pPr>
            <a:r>
              <a:rPr lang="es" sz="1800">
                <a:solidFill>
                  <a:srgbClr val="434343"/>
                </a:solidFill>
              </a:rPr>
              <a:t>All mutations: ↓ Cl</a:t>
            </a:r>
            <a:r>
              <a:rPr lang="es" sz="1800" baseline="30000">
                <a:solidFill>
                  <a:srgbClr val="434343"/>
                </a:solidFill>
              </a:rPr>
              <a:t>-</a:t>
            </a:r>
            <a:r>
              <a:rPr lang="es" sz="1800">
                <a:solidFill>
                  <a:srgbClr val="434343"/>
                </a:solidFill>
              </a:rPr>
              <a:t> secretion, ↑ Na+ resorption into cells</a:t>
            </a:r>
            <a:endParaRPr sz="1800">
              <a:solidFill>
                <a:srgbClr val="434343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■"/>
            </a:pPr>
            <a:r>
              <a:rPr lang="es" sz="1800">
                <a:solidFill>
                  <a:srgbClr val="434343"/>
                </a:solidFill>
              </a:rPr>
              <a:t>Thicker mucus secretions involving many organ systems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Lungs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Pancreas 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Biliary/Hepatic systems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Intestines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Sinuses</a:t>
            </a:r>
            <a:endParaRPr sz="1800">
              <a:solidFill>
                <a:srgbClr val="434343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</a:pPr>
            <a:r>
              <a:rPr lang="es" sz="1800">
                <a:solidFill>
                  <a:srgbClr val="434343"/>
                </a:solidFill>
              </a:rPr>
              <a:t>Sweat glands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/>
        </p:nvSpPr>
        <p:spPr>
          <a:xfrm rot="3245938">
            <a:off x="7753687" y="608936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7"/>
          <p:cNvSpPr/>
          <p:nvPr/>
        </p:nvSpPr>
        <p:spPr>
          <a:xfrm rot="3248737">
            <a:off x="8692842" y="77404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7"/>
          <p:cNvSpPr/>
          <p:nvPr/>
        </p:nvSpPr>
        <p:spPr>
          <a:xfrm rot="3248737">
            <a:off x="8499050" y="580246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"/>
          <p:cNvSpPr/>
          <p:nvPr/>
        </p:nvSpPr>
        <p:spPr>
          <a:xfrm rot="3248737">
            <a:off x="8800628" y="967858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title"/>
          </p:nvPr>
        </p:nvSpPr>
        <p:spPr>
          <a:xfrm>
            <a:off x="720000" y="204250"/>
            <a:ext cx="63222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Developments in Cystic Fibrosis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body" idx="1"/>
          </p:nvPr>
        </p:nvSpPr>
        <p:spPr>
          <a:xfrm>
            <a:off x="720000" y="870550"/>
            <a:ext cx="7598100" cy="16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More accessible CF-specific care and therapeutic options are contributing to increases in predicted survival.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52" name="Google Shape;3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100" y="1646400"/>
            <a:ext cx="4755800" cy="32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720000" y="204250"/>
            <a:ext cx="63222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Developments in Cystic Fibrosis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"/>
          <p:cNvSpPr txBox="1">
            <a:spLocks noGrp="1"/>
          </p:cNvSpPr>
          <p:nvPr>
            <p:ph type="body" idx="1"/>
          </p:nvPr>
        </p:nvSpPr>
        <p:spPr>
          <a:xfrm>
            <a:off x="720000" y="940350"/>
            <a:ext cx="7598100" cy="16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CF Foundation 2022 Patient Registry Annual Data Report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>
                <a:solidFill>
                  <a:schemeClr val="dk1"/>
                </a:solidFill>
              </a:rPr>
              <a:t>Life expectancy of those with CF born between 2018-2022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" sz="1800"/>
              <a:t>56 years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>
                <a:solidFill>
                  <a:schemeClr val="dk1"/>
                </a:solidFill>
              </a:rPr>
              <a:t>Patients with CF born after 2021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" sz="1800"/>
              <a:t>Half are expected to live past 65 years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Many patients with CF are living well into adulthood, and newer patients are predicted to do the same.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Where do we come in as a pediatric professionals?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What are our responsibilities as an interdisciplinary team?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/>
          <p:nvPr/>
        </p:nvSpPr>
        <p:spPr>
          <a:xfrm rot="3245938">
            <a:off x="7753687" y="-18939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"/>
          <p:cNvSpPr/>
          <p:nvPr/>
        </p:nvSpPr>
        <p:spPr>
          <a:xfrm rot="3248737">
            <a:off x="8801242" y="69729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9"/>
          <p:cNvSpPr/>
          <p:nvPr/>
        </p:nvSpPr>
        <p:spPr>
          <a:xfrm rot="3248737">
            <a:off x="8687175" y="891096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9"/>
          <p:cNvSpPr/>
          <p:nvPr/>
        </p:nvSpPr>
        <p:spPr>
          <a:xfrm rot="3248737">
            <a:off x="8844003" y="491833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9"/>
          <p:cNvSpPr txBox="1">
            <a:spLocks noGrp="1"/>
          </p:cNvSpPr>
          <p:nvPr>
            <p:ph type="title"/>
          </p:nvPr>
        </p:nvSpPr>
        <p:spPr>
          <a:xfrm>
            <a:off x="650275" y="400850"/>
            <a:ext cx="61704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Current Practices in Clinic  </a:t>
            </a:r>
            <a:endParaRPr/>
          </a:p>
        </p:txBody>
      </p:sp>
      <p:sp>
        <p:nvSpPr>
          <p:cNvPr id="368" name="Google Shape;368;p29"/>
          <p:cNvSpPr txBox="1">
            <a:spLocks noGrp="1"/>
          </p:cNvSpPr>
          <p:nvPr>
            <p:ph type="body" idx="1"/>
          </p:nvPr>
        </p:nvSpPr>
        <p:spPr>
          <a:xfrm>
            <a:off x="558475" y="1193150"/>
            <a:ext cx="7809900" cy="22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Usually, at 18, patients are transitioned from Pediatric CFC to Adult CFC.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Currently, there is no system consistently used in clinic to document transitioning.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Examples of a recent patient transition: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Patient #1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" sz="1800"/>
              <a:t>Discussions involving upcoming medical changes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" sz="1800"/>
              <a:t>Printed flyer with pictures of the adult CFC team and directions to the office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Patient #2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s" sz="1800"/>
              <a:t>Asked questions regarding CFC that they had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/>
          <p:nvPr/>
        </p:nvSpPr>
        <p:spPr>
          <a:xfrm rot="3245938">
            <a:off x="7050662" y="417711"/>
            <a:ext cx="1160326" cy="1160326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"/>
          <p:cNvSpPr/>
          <p:nvPr/>
        </p:nvSpPr>
        <p:spPr>
          <a:xfrm rot="3248737">
            <a:off x="8024467" y="593242"/>
            <a:ext cx="138802" cy="13880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0"/>
          <p:cNvSpPr/>
          <p:nvPr/>
        </p:nvSpPr>
        <p:spPr>
          <a:xfrm rot="3248737">
            <a:off x="7846050" y="426121"/>
            <a:ext cx="138802" cy="13880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0"/>
          <p:cNvSpPr/>
          <p:nvPr/>
        </p:nvSpPr>
        <p:spPr>
          <a:xfrm rot="3248737">
            <a:off x="8127553" y="814908"/>
            <a:ext cx="138802" cy="138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title"/>
          </p:nvPr>
        </p:nvSpPr>
        <p:spPr>
          <a:xfrm>
            <a:off x="720000" y="398625"/>
            <a:ext cx="61704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Current Resources for Our Patients  </a:t>
            </a:r>
            <a:endParaRPr/>
          </a:p>
        </p:txBody>
      </p:sp>
      <p:sp>
        <p:nvSpPr>
          <p:cNvPr id="378" name="Google Shape;378;p30"/>
          <p:cNvSpPr txBox="1">
            <a:spLocks noGrp="1"/>
          </p:cNvSpPr>
          <p:nvPr>
            <p:ph type="body" idx="1"/>
          </p:nvPr>
        </p:nvSpPr>
        <p:spPr>
          <a:xfrm>
            <a:off x="720000" y="1169150"/>
            <a:ext cx="7380000" cy="22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CF R.I.S.E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Helps people with CF gain the knowledge/skills needed to independently manage their CF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Designed for people with CF to use with caregivers and CF care team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Requires out-of-clinic involvement from patients and follow-up from care team to be effective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b="1"/>
              <a:t>Passport program</a:t>
            </a:r>
            <a:r>
              <a:rPr lang="es" sz="1800"/>
              <a:t> by past PPC trainees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Use not observed in clinics this past year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y Technique: The Traffic Light by Slidesgo">
  <a:themeElements>
    <a:clrScheme name="Simple Light">
      <a:dk1>
        <a:srgbClr val="37394E"/>
      </a:dk1>
      <a:lt1>
        <a:srgbClr val="FFF8E7"/>
      </a:lt1>
      <a:dk2>
        <a:srgbClr val="DA3A3A"/>
      </a:dk2>
      <a:lt2>
        <a:srgbClr val="F8C745"/>
      </a:lt2>
      <a:accent1>
        <a:srgbClr val="50C09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739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Macintosh PowerPoint</Application>
  <PresentationFormat>On-screen Show (16:9)</PresentationFormat>
  <Paragraphs>199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Noto Sans Symbols</vt:lpstr>
      <vt:lpstr>Courier New</vt:lpstr>
      <vt:lpstr>Lexend</vt:lpstr>
      <vt:lpstr>Proxima Nova</vt:lpstr>
      <vt:lpstr>Italiana</vt:lpstr>
      <vt:lpstr>Study Technique: The Traffic Light by Slidesgo</vt:lpstr>
      <vt:lpstr>The Road to Transition a protocol for transitioning pediatric patients into adult clinic </vt:lpstr>
      <vt:lpstr>PowerPoint Presentation</vt:lpstr>
      <vt:lpstr>PowerPoint Presentation</vt:lpstr>
      <vt:lpstr>An Introduction to CF Transitions</vt:lpstr>
      <vt:lpstr>An Introduction to Cystic Fibrosis (CF)</vt:lpstr>
      <vt:lpstr>Developments in Cystic Fibrosis  </vt:lpstr>
      <vt:lpstr>Developments in Cystic Fibrosis  </vt:lpstr>
      <vt:lpstr>Current Practices in Clinic  </vt:lpstr>
      <vt:lpstr>Current Resources for Our Patients  </vt:lpstr>
      <vt:lpstr>Needs Assessment</vt:lpstr>
      <vt:lpstr>Why an in-clinic program?</vt:lpstr>
      <vt:lpstr>Need Assessment</vt:lpstr>
      <vt:lpstr>Proposed Clinic Protocol </vt:lpstr>
      <vt:lpstr>The Traffic Light Assessment Tool</vt:lpstr>
      <vt:lpstr>Items Included in this Program</vt:lpstr>
      <vt:lpstr>Assessment Examples</vt:lpstr>
      <vt:lpstr>Red Level Assessment Examples</vt:lpstr>
      <vt:lpstr>Yellow Level Assessment Examples</vt:lpstr>
      <vt:lpstr>Green Level Assessment Examples</vt:lpstr>
      <vt:lpstr>PowerPoint Presentation</vt:lpstr>
      <vt:lpstr>Incentives and Prizes</vt:lpstr>
      <vt:lpstr>Protocol Implementation</vt:lpstr>
      <vt:lpstr>Proposed Clinic Workflow </vt:lpstr>
      <vt:lpstr>Storage &amp; Housekeeping</vt:lpstr>
      <vt:lpstr>Future Directions</vt:lpstr>
      <vt:lpstr>Limitations and Improvements</vt:lpstr>
      <vt:lpstr>Next Steps &amp; Follow-Up Items</vt:lpstr>
      <vt:lpstr>References </vt:lpstr>
      <vt:lpstr>Thanks!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Transition a protocol for transitioning pediatric patients into adult clinic </dc:title>
  <cp:lastModifiedBy>Rascon, Lisa - (lrascon)</cp:lastModifiedBy>
  <cp:revision>1</cp:revision>
  <dcterms:modified xsi:type="dcterms:W3CDTF">2023-08-05T00:01:46Z</dcterms:modified>
</cp:coreProperties>
</file>