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3" r:id="rId1"/>
  </p:sldMasterIdLst>
  <p:notesMasterIdLst>
    <p:notesMasterId r:id="rId27"/>
  </p:notesMasterIdLst>
  <p:sldIdLst>
    <p:sldId id="256" r:id="rId2"/>
    <p:sldId id="262" r:id="rId3"/>
    <p:sldId id="278" r:id="rId4"/>
    <p:sldId id="295" r:id="rId5"/>
    <p:sldId id="289" r:id="rId6"/>
    <p:sldId id="290" r:id="rId7"/>
    <p:sldId id="291" r:id="rId8"/>
    <p:sldId id="292" r:id="rId9"/>
    <p:sldId id="284" r:id="rId10"/>
    <p:sldId id="258" r:id="rId11"/>
    <p:sldId id="280" r:id="rId12"/>
    <p:sldId id="277" r:id="rId13"/>
    <p:sldId id="285" r:id="rId14"/>
    <p:sldId id="286" r:id="rId15"/>
    <p:sldId id="287" r:id="rId16"/>
    <p:sldId id="288" r:id="rId17"/>
    <p:sldId id="259" r:id="rId18"/>
    <p:sldId id="260" r:id="rId19"/>
    <p:sldId id="261" r:id="rId20"/>
    <p:sldId id="269" r:id="rId21"/>
    <p:sldId id="263" r:id="rId22"/>
    <p:sldId id="294" r:id="rId23"/>
    <p:sldId id="279" r:id="rId24"/>
    <p:sldId id="293" r:id="rId25"/>
    <p:sldId id="268" r:id="rId26"/>
  </p:sldIdLst>
  <p:sldSz cx="18288000" cy="10287000"/>
  <p:notesSz cx="18288000" cy="10287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234B"/>
    <a:srgbClr val="AB0520"/>
    <a:srgbClr val="E2E9EB"/>
    <a:srgbClr val="81D3EB"/>
    <a:srgbClr val="1D52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01"/>
    <p:restoredTop sz="70000"/>
  </p:normalViewPr>
  <p:slideViewPr>
    <p:cSldViewPr>
      <p:cViewPr varScale="1">
        <p:scale>
          <a:sx n="65" d="100"/>
          <a:sy n="65" d="100"/>
        </p:scale>
        <p:origin x="1816" y="208"/>
      </p:cViewPr>
      <p:guideLst>
        <p:guide orient="horz" pos="2880"/>
        <p:guide pos="2160"/>
      </p:guideLst>
    </p:cSldViewPr>
  </p:slid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924800" cy="5159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0358438" y="0"/>
            <a:ext cx="7924800" cy="515938"/>
          </a:xfrm>
          <a:prstGeom prst="rect">
            <a:avLst/>
          </a:prstGeom>
        </p:spPr>
        <p:txBody>
          <a:bodyPr vert="horz" lIns="91440" tIns="45720" rIns="91440" bIns="45720" rtlCol="0"/>
          <a:lstStyle>
            <a:lvl1pPr algn="r">
              <a:defRPr sz="1200"/>
            </a:lvl1pPr>
          </a:lstStyle>
          <a:p>
            <a:fld id="{490C3F89-9EEE-3E45-AE7F-64ACDFA01E69}" type="datetimeFigureOut">
              <a:rPr lang="en-US" smtClean="0"/>
              <a:t>2/11/23</a:t>
            </a:fld>
            <a:endParaRPr lang="en-US"/>
          </a:p>
        </p:txBody>
      </p:sp>
      <p:sp>
        <p:nvSpPr>
          <p:cNvPr id="4" name="Slide Image Placeholder 3"/>
          <p:cNvSpPr>
            <a:spLocks noGrp="1" noRot="1" noChangeAspect="1"/>
          </p:cNvSpPr>
          <p:nvPr>
            <p:ph type="sldImg" idx="2"/>
          </p:nvPr>
        </p:nvSpPr>
        <p:spPr>
          <a:xfrm>
            <a:off x="6057900" y="1285875"/>
            <a:ext cx="6172200" cy="34718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828800" y="4951413"/>
            <a:ext cx="14630400" cy="40497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71063"/>
            <a:ext cx="7924800" cy="5159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0358438" y="9771063"/>
            <a:ext cx="7924800" cy="515937"/>
          </a:xfrm>
          <a:prstGeom prst="rect">
            <a:avLst/>
          </a:prstGeom>
        </p:spPr>
        <p:txBody>
          <a:bodyPr vert="horz" lIns="91440" tIns="45720" rIns="91440" bIns="45720" rtlCol="0" anchor="b"/>
          <a:lstStyle>
            <a:lvl1pPr algn="r">
              <a:defRPr sz="1200"/>
            </a:lvl1pPr>
          </a:lstStyle>
          <a:p>
            <a:fld id="{6526C6A7-05C4-6849-9926-86C22E1164AC}" type="slidenum">
              <a:rPr lang="en-US" smtClean="0"/>
              <a:t>‹#›</a:t>
            </a:fld>
            <a:endParaRPr lang="en-US"/>
          </a:p>
        </p:txBody>
      </p:sp>
    </p:spTree>
    <p:extLst>
      <p:ext uri="{BB962C8B-B14F-4D97-AF65-F5344CB8AC3E}">
        <p14:creationId xmlns:p14="http://schemas.microsoft.com/office/powerpoint/2010/main" val="2689768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mailto:Stockinhaler@email.arizona.edu"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dirty="0">
                <a:solidFill>
                  <a:srgbClr val="0C234B"/>
                </a:solidFill>
                <a:effectLst/>
                <a:latin typeface="ABeeZee"/>
              </a:rPr>
              <a:t>If a student’s disability means they might have to be in the hospital for long periods of time or on a frequent basis, a parent or guardian should talk to their doctor about whether the student has a chronic health problem that fits under Arizona’s chronic illness law. If the student does have a chronic health problem, then providing the school with documentation from the student’s doctor allows the student to be absent from school more than a general attendance policy permits without the risk of being dropped from the school’s enrollment.</a:t>
            </a:r>
          </a:p>
          <a:p>
            <a:endParaRPr lang="en-US" sz="1200" dirty="0">
              <a:solidFill>
                <a:srgbClr val="0C234B"/>
              </a:solidFill>
            </a:endParaRPr>
          </a:p>
          <a:p>
            <a:endParaRPr lang="en-US" sz="1200" dirty="0">
              <a:solidFill>
                <a:srgbClr val="0C234B"/>
              </a:solidFill>
            </a:endParaRPr>
          </a:p>
          <a:p>
            <a:r>
              <a:rPr lang="en-US" dirty="0"/>
              <a:t>School districts’ policies can be found here: https://</a:t>
            </a:r>
            <a:r>
              <a:rPr lang="en-US" dirty="0" err="1"/>
              <a:t>policy.azsba.org</a:t>
            </a:r>
            <a:r>
              <a:rPr lang="en-US" dirty="0"/>
              <a:t>/</a:t>
            </a:r>
            <a:r>
              <a:rPr lang="en-US" dirty="0" err="1"/>
              <a:t>asba</a:t>
            </a:r>
            <a:r>
              <a:rPr lang="en-US" dirty="0"/>
              <a:t>/browse/</a:t>
            </a:r>
            <a:r>
              <a:rPr lang="en-US" dirty="0" err="1"/>
              <a:t>allmanuals</a:t>
            </a:r>
            <a:r>
              <a:rPr lang="en-US" dirty="0"/>
              <a:t>/welcome/root</a:t>
            </a:r>
          </a:p>
          <a:p>
            <a:r>
              <a:rPr lang="en-US" b="0" i="0" u="none" strike="noStrike" dirty="0">
                <a:solidFill>
                  <a:srgbClr val="666666"/>
                </a:solidFill>
                <a:effectLst/>
                <a:latin typeface="ABeeZee"/>
              </a:rPr>
              <a:t>Reach out to your child’s school about getting a chronic illness certification completed. </a:t>
            </a:r>
          </a:p>
          <a:p>
            <a:r>
              <a:rPr lang="en-US" b="0" i="0" u="none" strike="noStrike" dirty="0">
                <a:solidFill>
                  <a:srgbClr val="666666"/>
                </a:solidFill>
                <a:effectLst/>
                <a:latin typeface="ABeeZee"/>
              </a:rPr>
              <a:t>Ask your child’s school’s registrar, special education director, or special education case manager if they have a specific chronic illness form that your child’s doctor will need to complete.</a:t>
            </a:r>
          </a:p>
          <a:p>
            <a:endParaRPr lang="en-US" b="0" i="0" u="none" strike="noStrike" dirty="0">
              <a:solidFill>
                <a:srgbClr val="666666"/>
              </a:solidFill>
              <a:effectLst/>
              <a:latin typeface="ABeeZee"/>
            </a:endParaRPr>
          </a:p>
          <a:p>
            <a:r>
              <a:rPr lang="en-US" sz="1200" dirty="0"/>
              <a:t>Published scientific evidence shows the benefits of school-based management of chronic health conditions.</a:t>
            </a:r>
          </a:p>
          <a:p>
            <a:endParaRPr lang="en-US" sz="1200" dirty="0"/>
          </a:p>
          <a:p>
            <a:r>
              <a:rPr lang="en-US" sz="1200" dirty="0"/>
              <a:t>Managing chronic health conditions may help improve health and academic outcomes.</a:t>
            </a:r>
          </a:p>
          <a:p>
            <a:endParaRPr lang="en-US" sz="1200" dirty="0"/>
          </a:p>
          <a:p>
            <a:r>
              <a:rPr lang="en-US" sz="1200" dirty="0"/>
              <a:t>Schools can use several strategies to support students with chronic health conditions.</a:t>
            </a:r>
          </a:p>
          <a:p>
            <a:endParaRPr lang="en-US" b="0" i="0" u="none" strike="noStrike" dirty="0">
              <a:solidFill>
                <a:srgbClr val="666666"/>
              </a:solidFill>
              <a:effectLst/>
              <a:latin typeface="ABeeZe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Leroy Z, </a:t>
            </a:r>
            <a:r>
              <a:rPr lang="en-US" sz="1200" dirty="0" err="1"/>
              <a:t>Wallin</a:t>
            </a:r>
            <a:r>
              <a:rPr lang="en-US" sz="1200" dirty="0"/>
              <a:t> R, Lee S. The Role of School Health Services in Addressing the Needs of Students With Chronic Health Conditions: A Systematic Review. Journal of School Nursing. The Journal of School Nursing. 2017;33(1):64-72 </a:t>
            </a:r>
            <a:endParaRPr lang="en-US" sz="1200" dirty="0">
              <a:solidFill>
                <a:srgbClr val="FF0000"/>
              </a:solidFill>
            </a:endParaRPr>
          </a:p>
          <a:p>
            <a:endParaRPr lang="en-US" b="0" i="0" u="none" strike="noStrike" dirty="0">
              <a:solidFill>
                <a:srgbClr val="666666"/>
              </a:solidFill>
              <a:effectLst/>
              <a:latin typeface="ABeeZee"/>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526C6A7-05C4-6849-9926-86C22E1164AC}" type="slidenum">
              <a:rPr lang="en-US" smtClean="0"/>
              <a:t>4</a:t>
            </a:fld>
            <a:endParaRPr lang="en-US"/>
          </a:p>
        </p:txBody>
      </p:sp>
    </p:spTree>
    <p:extLst>
      <p:ext uri="{BB962C8B-B14F-4D97-AF65-F5344CB8AC3E}">
        <p14:creationId xmlns:p14="http://schemas.microsoft.com/office/powerpoint/2010/main" val="2975129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MinionPro"/>
              </a:rPr>
              <a:t>S</a:t>
            </a:r>
            <a:r>
              <a:rPr lang="en-US" sz="1800" dirty="0">
                <a:effectLst/>
                <a:latin typeface="MinionPro"/>
              </a:rPr>
              <a:t>tudents with chronic health conditions are at higher risk of bullying than other students.</a:t>
            </a:r>
          </a:p>
          <a:p>
            <a:r>
              <a:rPr lang="en-US" sz="1800" dirty="0">
                <a:latin typeface="MinionPro"/>
              </a:rPr>
              <a:t>T</a:t>
            </a:r>
            <a:r>
              <a:rPr lang="en-US" sz="1800" dirty="0">
                <a:effectLst/>
                <a:latin typeface="MinionPro"/>
              </a:rPr>
              <a:t>hey may not want to draw attention to themselves or appear different from other students.</a:t>
            </a:r>
          </a:p>
          <a:p>
            <a:pPr>
              <a:buFont typeface="+mj-lt"/>
              <a:buAutoNum type="arabicPeriod" startAt="28"/>
            </a:pPr>
            <a:endParaRPr lang="en-US" sz="1800" dirty="0">
              <a:effectLst/>
              <a:latin typeface="MinionPro"/>
            </a:endParaRPr>
          </a:p>
          <a:p>
            <a:pPr>
              <a:buFont typeface="+mj-lt"/>
              <a:buAutoNum type="arabicPeriod" startAt="28"/>
            </a:pPr>
            <a:endParaRPr lang="en-US" sz="1800" dirty="0">
              <a:effectLst/>
              <a:latin typeface="MinionPro"/>
            </a:endParaRPr>
          </a:p>
          <a:p>
            <a:pPr>
              <a:buFont typeface="+mj-lt"/>
              <a:buAutoNum type="arabicPeriod" startAt="28"/>
            </a:pPr>
            <a:r>
              <a:rPr lang="en-US" sz="1800" dirty="0">
                <a:effectLst/>
                <a:latin typeface="MinionPro"/>
              </a:rPr>
              <a:t>   Van Cleave J, Davis MM. Bullying and peer victimization among children with special health care needs. </a:t>
            </a:r>
            <a:r>
              <a:rPr lang="en-US" sz="1800" i="1" dirty="0">
                <a:effectLst/>
                <a:latin typeface="MinionPro"/>
              </a:rPr>
              <a:t>Pediatrics</a:t>
            </a:r>
            <a:r>
              <a:rPr lang="en-US" sz="1800" dirty="0">
                <a:effectLst/>
                <a:latin typeface="MinionPro"/>
              </a:rPr>
              <a:t>. 2006;118(4):e1212-e1219. </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6526C6A7-05C4-6849-9926-86C22E1164AC}" type="slidenum">
              <a:rPr lang="en-US" smtClean="0"/>
              <a:t>18</a:t>
            </a:fld>
            <a:endParaRPr lang="en-US"/>
          </a:p>
        </p:txBody>
      </p:sp>
    </p:spTree>
    <p:extLst>
      <p:ext uri="{BB962C8B-B14F-4D97-AF65-F5344CB8AC3E}">
        <p14:creationId xmlns:p14="http://schemas.microsoft.com/office/powerpoint/2010/main" val="2223856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1" u="none" strike="noStrike" dirty="0" err="1">
                <a:solidFill>
                  <a:srgbClr val="000000"/>
                </a:solidFill>
                <a:effectLst/>
                <a:latin typeface="Aeonik"/>
              </a:rPr>
              <a:t>Kickin</a:t>
            </a:r>
            <a:r>
              <a:rPr lang="en-US" b="0" i="1" u="none" strike="noStrike" dirty="0">
                <a:solidFill>
                  <a:srgbClr val="000000"/>
                </a:solidFill>
                <a:effectLst/>
                <a:latin typeface="Aeonik"/>
              </a:rPr>
              <a:t>' Asthma</a:t>
            </a:r>
            <a:r>
              <a:rPr lang="en-US" b="0" i="0" u="none" strike="noStrike" dirty="0">
                <a:solidFill>
                  <a:srgbClr val="000000"/>
                </a:solidFill>
                <a:effectLst/>
                <a:latin typeface="Aeonik"/>
              </a:rPr>
              <a:t> teaches children how to detect the warning signs of asthma, avoid their triggers, and make decisions about their health. The program is taught by an American Lung Association-trained facilitator. After attending a three-part blended learning training that takes between 3-4 hours, each facilitator is provided with a facilitator guide to deliver the structured curriculum in a school or community-based small group setting. </a:t>
            </a:r>
          </a:p>
          <a:p>
            <a:pPr algn="l"/>
            <a:r>
              <a:rPr lang="en-US" b="0" i="0" u="none" strike="noStrike" dirty="0" err="1">
                <a:solidFill>
                  <a:srgbClr val="000000"/>
                </a:solidFill>
                <a:effectLst/>
                <a:latin typeface="Aeonik"/>
              </a:rPr>
              <a:t>Kickin</a:t>
            </a:r>
            <a:r>
              <a:rPr lang="en-US" b="0" i="0" u="none" strike="noStrike" dirty="0">
                <a:solidFill>
                  <a:srgbClr val="000000"/>
                </a:solidFill>
                <a:effectLst/>
                <a:latin typeface="Aeonik"/>
              </a:rPr>
              <a:t>’ Asthma Facilitators lead a small group of teens (5-10 people per program) through four, 45-minute sessions (see Figure 1) taught on consecutive days or one week apart. Each session has sections that are optional, to allow the instructor the flexibility to make time adjustments along the way. </a:t>
            </a:r>
          </a:p>
          <a:p>
            <a:pPr algn="l"/>
            <a:r>
              <a:rPr lang="en-US" b="0" i="0" u="none" strike="noStrike" dirty="0">
                <a:solidFill>
                  <a:srgbClr val="000000"/>
                </a:solidFill>
                <a:effectLst/>
                <a:latin typeface="Aeonik"/>
              </a:rPr>
              <a:t>Developed by the CDC</a:t>
            </a:r>
          </a:p>
          <a:p>
            <a:pPr algn="l"/>
            <a:endParaRPr lang="en-US" b="0" i="0" u="none" strike="noStrike" dirty="0">
              <a:solidFill>
                <a:srgbClr val="000000"/>
              </a:solidFill>
              <a:effectLst/>
              <a:latin typeface="Aeonik"/>
            </a:endParaRPr>
          </a:p>
          <a:p>
            <a:pPr algn="l"/>
            <a:r>
              <a:rPr lang="en-US" b="0" i="0" u="none" strike="noStrike" dirty="0">
                <a:solidFill>
                  <a:srgbClr val="000000"/>
                </a:solidFill>
                <a:effectLst/>
                <a:latin typeface="Aeonik"/>
              </a:rPr>
              <a:t>Stock Inhaler Law:</a:t>
            </a:r>
          </a:p>
          <a:p>
            <a:pPr algn="l"/>
            <a:r>
              <a:rPr lang="en-US" b="0" i="0" u="none" strike="noStrike" dirty="0">
                <a:solidFill>
                  <a:srgbClr val="000000"/>
                </a:solidFill>
                <a:effectLst/>
                <a:latin typeface="Aeonik"/>
              </a:rPr>
              <a:t>https://</a:t>
            </a:r>
            <a:r>
              <a:rPr lang="en-US" b="0" i="0" u="none" strike="noStrike" dirty="0" err="1">
                <a:solidFill>
                  <a:srgbClr val="000000"/>
                </a:solidFill>
                <a:effectLst/>
                <a:latin typeface="Aeonik"/>
              </a:rPr>
              <a:t>www.azasthma.org</a:t>
            </a:r>
            <a:r>
              <a:rPr lang="en-US" b="0" i="0" u="none" strike="noStrike" dirty="0">
                <a:solidFill>
                  <a:srgbClr val="000000"/>
                </a:solidFill>
                <a:effectLst/>
                <a:latin typeface="Aeonik"/>
              </a:rPr>
              <a:t>/take-action</a:t>
            </a:r>
          </a:p>
          <a:p>
            <a:pPr algn="l"/>
            <a:endParaRPr lang="en-US" b="0" i="0" u="none" strike="noStrike" dirty="0">
              <a:solidFill>
                <a:srgbClr val="000000"/>
              </a:solidFill>
              <a:effectLst/>
              <a:latin typeface="Aeonik"/>
            </a:endParaRPr>
          </a:p>
          <a:p>
            <a:pPr algn="l"/>
            <a:r>
              <a:rPr lang="en-US" b="0" i="0" u="none" strike="noStrike" dirty="0">
                <a:solidFill>
                  <a:srgbClr val="221E1F"/>
                </a:solidFill>
                <a:effectLst/>
                <a:latin typeface="Arial" panose="020B0604020202020204" pitchFamily="34" charset="0"/>
              </a:rPr>
              <a:t>A 2-year pilot program for stock inhalers at schools in Tucson demonstrated a 20% reduction in 911 calls and a 40% reduction in emergency transports.  </a:t>
            </a:r>
          </a:p>
          <a:p>
            <a:pPr algn="l"/>
            <a:r>
              <a:rPr lang="en-US" b="0" i="0" u="none" strike="noStrike" dirty="0">
                <a:solidFill>
                  <a:srgbClr val="221E1F"/>
                </a:solidFill>
                <a:effectLst/>
                <a:latin typeface="Arial" panose="020B0604020202020204" pitchFamily="34" charset="0"/>
              </a:rPr>
              <a:t>The supplies cost up to $100 per school for one unit of Albuterol and 5 spacers. Many schools find the funding in their budget for health services. For schools without funds for start-up, donations may be available from parent-teacher groups, local boosters, hospitals, the county public health department, health providers or parents.</a:t>
            </a:r>
          </a:p>
          <a:p>
            <a:pPr algn="l"/>
            <a:r>
              <a:rPr lang="en-US" b="0" i="0" u="none" strike="noStrike" dirty="0">
                <a:solidFill>
                  <a:srgbClr val="221E1F"/>
                </a:solidFill>
                <a:effectLst/>
                <a:latin typeface="Arial" panose="020B0604020202020204" pitchFamily="34" charset="0"/>
              </a:rPr>
              <a:t>Questions specific to the implementation may be sent to Ashley Lowe via email at </a:t>
            </a:r>
            <a:r>
              <a:rPr lang="en-US" b="0" i="1" u="none" strike="noStrike" dirty="0">
                <a:solidFill>
                  <a:srgbClr val="800021"/>
                </a:solidFill>
                <a:effectLst/>
                <a:latin typeface="Arial" panose="020B0604020202020204" pitchFamily="34" charset="0"/>
                <a:hlinkClick r:id="rId3"/>
              </a:rPr>
              <a:t>Stockinhaler@email.arizona.edu</a:t>
            </a:r>
            <a:r>
              <a:rPr lang="en-US" b="0" i="0" u="none" strike="noStrike" dirty="0">
                <a:solidFill>
                  <a:srgbClr val="221E1F"/>
                </a:solidFill>
                <a:effectLst/>
                <a:latin typeface="Arial" panose="020B0604020202020204" pitchFamily="34" charset="0"/>
              </a:rPr>
              <a:t>.</a:t>
            </a:r>
            <a:endParaRPr lang="en-US" b="0" i="0" u="none" strike="noStrike" dirty="0">
              <a:solidFill>
                <a:srgbClr val="000000"/>
              </a:solidFill>
              <a:effectLst/>
              <a:latin typeface="Aeonik"/>
            </a:endParaRPr>
          </a:p>
          <a:p>
            <a:endParaRPr lang="en-US" dirty="0"/>
          </a:p>
          <a:p>
            <a:endParaRPr lang="en-US" dirty="0"/>
          </a:p>
        </p:txBody>
      </p:sp>
      <p:sp>
        <p:nvSpPr>
          <p:cNvPr id="4" name="Slide Number Placeholder 3"/>
          <p:cNvSpPr>
            <a:spLocks noGrp="1"/>
          </p:cNvSpPr>
          <p:nvPr>
            <p:ph type="sldNum" sz="quarter" idx="5"/>
          </p:nvPr>
        </p:nvSpPr>
        <p:spPr/>
        <p:txBody>
          <a:bodyPr/>
          <a:lstStyle/>
          <a:p>
            <a:fld id="{6526C6A7-05C4-6849-9926-86C22E1164AC}" type="slidenum">
              <a:rPr lang="en-US" smtClean="0"/>
              <a:t>22</a:t>
            </a:fld>
            <a:endParaRPr lang="en-US"/>
          </a:p>
        </p:txBody>
      </p:sp>
    </p:spTree>
    <p:extLst>
      <p:ext uri="{BB962C8B-B14F-4D97-AF65-F5344CB8AC3E}">
        <p14:creationId xmlns:p14="http://schemas.microsoft.com/office/powerpoint/2010/main" val="600766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a:t>
            </a:r>
            <a:r>
              <a:rPr lang="en-US" baseline="0" dirty="0"/>
              <a:t> are estimates of the percentage of students affected by various conditions that are typically seen by school health personnel.  This is not intended to be a complete list of all chronic health conditions.</a:t>
            </a:r>
          </a:p>
          <a:p>
            <a:endParaRPr lang="en-US" dirty="0"/>
          </a:p>
          <a:p>
            <a:pPr marL="181240" indent="-181240">
              <a:buFont typeface="Arial" panose="020B0604020202020204" pitchFamily="34" charset="0"/>
              <a:buChar char="•"/>
            </a:pPr>
            <a:r>
              <a:rPr lang="en-US" dirty="0"/>
              <a:t>Prevalence means the number of cases of</a:t>
            </a:r>
            <a:r>
              <a:rPr lang="en-US" baseline="0" dirty="0"/>
              <a:t> a particular condition among a group of people, or the percentage of people in a group who have the condition.  </a:t>
            </a:r>
          </a:p>
          <a:p>
            <a:pPr marL="181240" indent="-181240">
              <a:buFont typeface="Arial" panose="020B0604020202020204" pitchFamily="34" charset="0"/>
              <a:buChar char="•"/>
            </a:pPr>
            <a:endParaRPr lang="en-US" baseline="0" dirty="0"/>
          </a:p>
          <a:p>
            <a:pPr marL="181240" indent="-181240">
              <a:buFont typeface="Arial" panose="020B0604020202020204" pitchFamily="34" charset="0"/>
              <a:buChar char="•"/>
            </a:pPr>
            <a:r>
              <a:rPr lang="en-US" baseline="0" dirty="0"/>
              <a:t>Since there is not one central source of data, the information on this slide comes from several studies. For example, there is a range for the prevalence of asthma which varies by source. Note that the prevalence of children with asthma is nearly twice as high for those living in poverty vs those who are not.</a:t>
            </a:r>
          </a:p>
          <a:p>
            <a:endParaRPr lang="en-US" dirty="0"/>
          </a:p>
        </p:txBody>
      </p:sp>
      <p:sp>
        <p:nvSpPr>
          <p:cNvPr id="4" name="Slide Number Placeholder 3"/>
          <p:cNvSpPr>
            <a:spLocks noGrp="1"/>
          </p:cNvSpPr>
          <p:nvPr>
            <p:ph type="sldNum" sz="quarter" idx="5"/>
          </p:nvPr>
        </p:nvSpPr>
        <p:spPr/>
        <p:txBody>
          <a:bodyPr/>
          <a:lstStyle/>
          <a:p>
            <a:fld id="{6526C6A7-05C4-6849-9926-86C22E1164AC}" type="slidenum">
              <a:rPr lang="en-US" smtClean="0"/>
              <a:t>5</a:t>
            </a:fld>
            <a:endParaRPr lang="en-US"/>
          </a:p>
        </p:txBody>
      </p:sp>
    </p:spTree>
    <p:extLst>
      <p:ext uri="{BB962C8B-B14F-4D97-AF65-F5344CB8AC3E}">
        <p14:creationId xmlns:p14="http://schemas.microsoft.com/office/powerpoint/2010/main" val="2134862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School based asthma education programs and/or a full-time nurse in the school reduce asthma-related absences. </a:t>
            </a:r>
          </a:p>
          <a:p>
            <a:r>
              <a:rPr lang="en-US" dirty="0"/>
              <a:t>(</a:t>
            </a:r>
            <a:r>
              <a:rPr lang="en-US" dirty="0" err="1"/>
              <a:t>Moricca</a:t>
            </a:r>
            <a:r>
              <a:rPr lang="en-US" dirty="0"/>
              <a:t> ML, </a:t>
            </a:r>
            <a:r>
              <a:rPr lang="en-US" dirty="0" err="1"/>
              <a:t>Grasska</a:t>
            </a:r>
            <a:r>
              <a:rPr lang="en-US" dirty="0"/>
              <a:t> MA, </a:t>
            </a:r>
            <a:r>
              <a:rPr lang="en-US" dirty="0" err="1"/>
              <a:t>Bmarthaler</a:t>
            </a:r>
            <a:r>
              <a:rPr lang="en-US" dirty="0"/>
              <a:t> M, Morphew T, </a:t>
            </a:r>
            <a:r>
              <a:rPr lang="en-US" dirty="0" err="1"/>
              <a:t>Wismuller</a:t>
            </a:r>
            <a:r>
              <a:rPr lang="en-US" dirty="0"/>
              <a:t> PC, Galant SP. School Asthma Screening and Case Management: Attendance and Learning Outcomes. J. School </a:t>
            </a:r>
            <a:r>
              <a:rPr lang="en-US" dirty="0" err="1"/>
              <a:t>Nurs</a:t>
            </a:r>
            <a:r>
              <a:rPr lang="en-US" dirty="0"/>
              <a:t>. 2013.29 (2): 104-112.) </a:t>
            </a:r>
          </a:p>
          <a:p>
            <a:endParaRPr lang="en-US" dirty="0"/>
          </a:p>
          <a:p>
            <a:r>
              <a:rPr lang="en-US" dirty="0"/>
              <a:t>Possible reasons that low-income students with Asthma may miss school:</a:t>
            </a:r>
          </a:p>
          <a:p>
            <a:r>
              <a:rPr lang="en-US" dirty="0"/>
              <a:t>-exposure to indoor and outdoor allergens from living in disadvantaged areas with poor building conditions or living near busy roads with air pollution. </a:t>
            </a:r>
          </a:p>
          <a:p>
            <a:endParaRPr lang="en-US" dirty="0"/>
          </a:p>
          <a:p>
            <a:endParaRPr lang="en-US" dirty="0"/>
          </a:p>
          <a:p>
            <a:endParaRPr lang="en-US" dirty="0"/>
          </a:p>
          <a:p>
            <a:pPr>
              <a:buFont typeface="+mj-lt"/>
              <a:buAutoNum type="arabicPeriod" startAt="28"/>
            </a:pPr>
            <a:r>
              <a:rPr lang="en-US" sz="1800" dirty="0" err="1">
                <a:effectLst/>
                <a:latin typeface="MinionPro"/>
              </a:rPr>
              <a:t>Moricca</a:t>
            </a:r>
            <a:r>
              <a:rPr lang="en-US" sz="1800" dirty="0">
                <a:effectLst/>
                <a:latin typeface="MinionPro"/>
              </a:rPr>
              <a:t> ML, </a:t>
            </a:r>
            <a:r>
              <a:rPr lang="en-US" sz="1800" dirty="0" err="1">
                <a:effectLst/>
                <a:latin typeface="MinionPro"/>
              </a:rPr>
              <a:t>Grasska</a:t>
            </a:r>
            <a:r>
              <a:rPr lang="en-US" sz="1800" dirty="0">
                <a:effectLst/>
                <a:latin typeface="MinionPro"/>
              </a:rPr>
              <a:t> MA, </a:t>
            </a:r>
            <a:r>
              <a:rPr lang="en-US" sz="1800" dirty="0" err="1">
                <a:effectLst/>
                <a:latin typeface="MinionPro"/>
              </a:rPr>
              <a:t>Bmarthaler</a:t>
            </a:r>
            <a:r>
              <a:rPr lang="en-US" sz="1800" dirty="0">
                <a:effectLst/>
                <a:latin typeface="MinionPro"/>
              </a:rPr>
              <a:t> M, Morphew T, </a:t>
            </a:r>
            <a:r>
              <a:rPr lang="en-US" sz="1800" dirty="0" err="1">
                <a:effectLst/>
                <a:latin typeface="MinionPro"/>
              </a:rPr>
              <a:t>Weismuller</a:t>
            </a:r>
            <a:r>
              <a:rPr lang="en-US" sz="1800" dirty="0">
                <a:effectLst/>
                <a:latin typeface="MinionPro"/>
              </a:rPr>
              <a:t> PC, Galant SP. School Asthma Screening and Case Management: Attendance and Learning Outcomes. J. School </a:t>
            </a:r>
            <a:r>
              <a:rPr lang="en-US" sz="1800" dirty="0" err="1">
                <a:effectLst/>
                <a:latin typeface="MinionPro"/>
              </a:rPr>
              <a:t>Nurs</a:t>
            </a:r>
            <a:r>
              <a:rPr lang="en-US" sz="1800" dirty="0">
                <a:effectLst/>
                <a:latin typeface="MinionPro"/>
              </a:rPr>
              <a:t>. 2013;29(2):104-112. </a:t>
            </a:r>
          </a:p>
          <a:p>
            <a:pPr>
              <a:buFont typeface="+mj-lt"/>
              <a:buAutoNum type="arabicPeriod" startAt="28"/>
            </a:pPr>
            <a:endParaRPr lang="en-US" sz="1200" dirty="0">
              <a:effectLst/>
              <a:latin typeface="+mn-lt"/>
            </a:endParaRPr>
          </a:p>
          <a:p>
            <a:pPr>
              <a:buFont typeface="+mj-lt"/>
              <a:buAutoNum type="arabicPeriod" startAt="28"/>
            </a:pPr>
            <a:r>
              <a:rPr lang="en-US" sz="1800" dirty="0">
                <a:effectLst/>
                <a:latin typeface="MinionPro"/>
              </a:rPr>
              <a:t>Rodriguez E, Rivera DA, </a:t>
            </a:r>
            <a:r>
              <a:rPr lang="en-US" sz="1800" dirty="0" err="1">
                <a:effectLst/>
                <a:latin typeface="MinionPro"/>
              </a:rPr>
              <a:t>Perlroth</a:t>
            </a:r>
            <a:r>
              <a:rPr lang="en-US" sz="1800" dirty="0">
                <a:effectLst/>
                <a:latin typeface="MinionPro"/>
              </a:rPr>
              <a:t> D, Becker E, Wang NE, Landau M. School nurses’ role in asthma management, school absenteeism, and cost savings: A demonstration project. Journal of School Health. 2013;83(12):842-850. </a:t>
            </a:r>
            <a:endParaRPr lang="en-US" dirty="0">
              <a:effectLst/>
            </a:endParaRPr>
          </a:p>
          <a:p>
            <a:endParaRPr lang="en-US" dirty="0"/>
          </a:p>
          <a:p>
            <a:endParaRPr lang="en-US" dirty="0"/>
          </a:p>
        </p:txBody>
      </p:sp>
      <p:sp>
        <p:nvSpPr>
          <p:cNvPr id="4" name="Slide Number Placeholder 3"/>
          <p:cNvSpPr>
            <a:spLocks noGrp="1"/>
          </p:cNvSpPr>
          <p:nvPr>
            <p:ph type="sldNum" sz="quarter" idx="5"/>
          </p:nvPr>
        </p:nvSpPr>
        <p:spPr/>
        <p:txBody>
          <a:bodyPr/>
          <a:lstStyle/>
          <a:p>
            <a:fld id="{6526C6A7-05C4-6849-9926-86C22E1164AC}" type="slidenum">
              <a:rPr lang="en-US" smtClean="0"/>
              <a:t>6</a:t>
            </a:fld>
            <a:endParaRPr lang="en-US"/>
          </a:p>
        </p:txBody>
      </p:sp>
    </p:spTree>
    <p:extLst>
      <p:ext uri="{BB962C8B-B14F-4D97-AF65-F5344CB8AC3E}">
        <p14:creationId xmlns:p14="http://schemas.microsoft.com/office/powerpoint/2010/main" val="442731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common finding in many studies was that certain chronic health conditions are strongly linked to students’ absenteeism.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MinionPro"/>
              </a:rPr>
              <a:t>Katzenstein JM, </a:t>
            </a:r>
            <a:r>
              <a:rPr lang="en-US" sz="1800" dirty="0" err="1">
                <a:effectLst/>
                <a:latin typeface="MinionPro"/>
              </a:rPr>
              <a:t>Fastenau</a:t>
            </a:r>
            <a:r>
              <a:rPr lang="en-US" sz="1800" dirty="0">
                <a:effectLst/>
                <a:latin typeface="MinionPro"/>
              </a:rPr>
              <a:t> PS, Dunn DW, Austin JK. Teachers’ ratings of the academic performance of children with epilepsy. Epilepsy </a:t>
            </a:r>
            <a:r>
              <a:rPr lang="en-US" sz="1800" dirty="0" err="1">
                <a:effectLst/>
                <a:latin typeface="MinionPro"/>
              </a:rPr>
              <a:t>Behav</a:t>
            </a:r>
            <a:r>
              <a:rPr lang="en-US" sz="1800" dirty="0">
                <a:effectLst/>
                <a:latin typeface="MinionPro"/>
              </a:rPr>
              <a:t>. 2007;10(3):426-431. </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6526C6A7-05C4-6849-9926-86C22E1164AC}" type="slidenum">
              <a:rPr lang="en-US" smtClean="0"/>
              <a:t>7</a:t>
            </a:fld>
            <a:endParaRPr lang="en-US"/>
          </a:p>
        </p:txBody>
      </p:sp>
    </p:spTree>
    <p:extLst>
      <p:ext uri="{BB962C8B-B14F-4D97-AF65-F5344CB8AC3E}">
        <p14:creationId xmlns:p14="http://schemas.microsoft.com/office/powerpoint/2010/main" val="4099244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www.ade.az.gov</a:t>
            </a:r>
            <a:r>
              <a:rPr lang="en-US" dirty="0"/>
              <a:t>/</a:t>
            </a:r>
            <a:r>
              <a:rPr lang="en-US" dirty="0" err="1"/>
              <a:t>schoolfinance</a:t>
            </a:r>
            <a:r>
              <a:rPr lang="en-US" dirty="0"/>
              <a:t>/Forms/</a:t>
            </a:r>
            <a:r>
              <a:rPr lang="en-US" dirty="0" err="1"/>
              <a:t>AbsenceApproval</a:t>
            </a:r>
            <a:r>
              <a:rPr lang="en-US" dirty="0"/>
              <a:t>/</a:t>
            </a:r>
          </a:p>
          <a:p>
            <a:endParaRPr lang="en-US" dirty="0"/>
          </a:p>
        </p:txBody>
      </p:sp>
      <p:sp>
        <p:nvSpPr>
          <p:cNvPr id="4" name="Slide Number Placeholder 3"/>
          <p:cNvSpPr>
            <a:spLocks noGrp="1"/>
          </p:cNvSpPr>
          <p:nvPr>
            <p:ph type="sldNum" sz="quarter" idx="5"/>
          </p:nvPr>
        </p:nvSpPr>
        <p:spPr/>
        <p:txBody>
          <a:bodyPr/>
          <a:lstStyle/>
          <a:p>
            <a:fld id="{6526C6A7-05C4-6849-9926-86C22E1164AC}" type="slidenum">
              <a:rPr lang="en-US" smtClean="0"/>
              <a:t>9</a:t>
            </a:fld>
            <a:endParaRPr lang="en-US"/>
          </a:p>
        </p:txBody>
      </p:sp>
    </p:spTree>
    <p:extLst>
      <p:ext uri="{BB962C8B-B14F-4D97-AF65-F5344CB8AC3E}">
        <p14:creationId xmlns:p14="http://schemas.microsoft.com/office/powerpoint/2010/main" val="3579443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Must have more information that just scores to determine beneficial interventions.</a:t>
            </a:r>
          </a:p>
          <a:p>
            <a:r>
              <a:rPr lang="en-US" dirty="0"/>
              <a:t>Must have measurable goals for annual review</a:t>
            </a:r>
          </a:p>
          <a:p>
            <a:r>
              <a:rPr lang="en-US" sz="1200" dirty="0">
                <a:effectLst/>
                <a:latin typeface="Calibri" panose="020F0502020204030204" pitchFamily="34" charset="0"/>
              </a:rPr>
              <a:t>Related Services (§300.34)</a:t>
            </a:r>
            <a:br>
              <a:rPr lang="en-US" sz="1200" dirty="0">
                <a:effectLst/>
                <a:latin typeface="Calibri" panose="020F0502020204030204" pitchFamily="34" charset="0"/>
              </a:rPr>
            </a:br>
            <a:r>
              <a:rPr lang="en-US" sz="1200" dirty="0">
                <a:effectLst/>
                <a:latin typeface="Calibri" panose="020F0502020204030204" pitchFamily="34" charset="0"/>
              </a:rPr>
              <a:t>Related services include transportation and such developmental, corrective, and other supportive services required to assist a child with a disability to benefit from special education services. Related services could include, but are not limited to these services: </a:t>
            </a:r>
            <a:endParaRPr lang="en-US" dirty="0"/>
          </a:p>
          <a:p>
            <a:pPr>
              <a:buFont typeface="Arial" panose="020B0604020202020204" pitchFamily="34" charset="0"/>
              <a:buChar char="•"/>
            </a:pPr>
            <a:r>
              <a:rPr lang="en-US" sz="1200" dirty="0">
                <a:effectLst/>
                <a:latin typeface="Calibri" panose="020F0502020204030204" pitchFamily="34" charset="0"/>
              </a:rPr>
              <a:t>Physical therapy </a:t>
            </a:r>
            <a:endParaRPr lang="en-US" sz="1200" dirty="0">
              <a:effectLst/>
              <a:latin typeface="SymbolMT"/>
            </a:endParaRPr>
          </a:p>
          <a:p>
            <a:pPr>
              <a:buFont typeface="Arial" panose="020B0604020202020204" pitchFamily="34" charset="0"/>
              <a:buChar char="•"/>
            </a:pPr>
            <a:r>
              <a:rPr lang="en-US" sz="1200" dirty="0">
                <a:effectLst/>
                <a:latin typeface="Calibri" panose="020F0502020204030204" pitchFamily="34" charset="0"/>
              </a:rPr>
              <a:t>Interpreting services </a:t>
            </a:r>
            <a:endParaRPr lang="en-US" sz="1200" dirty="0">
              <a:effectLst/>
              <a:latin typeface="SymbolMT"/>
            </a:endParaRPr>
          </a:p>
          <a:p>
            <a:pPr>
              <a:buFont typeface="Arial" panose="020B0604020202020204" pitchFamily="34" charset="0"/>
              <a:buChar char="•"/>
            </a:pPr>
            <a:r>
              <a:rPr lang="en-US" sz="1200" dirty="0">
                <a:effectLst/>
                <a:latin typeface="Calibri" panose="020F0502020204030204" pitchFamily="34" charset="0"/>
              </a:rPr>
              <a:t>Audiology services </a:t>
            </a:r>
            <a:endParaRPr lang="en-US" sz="1200" dirty="0">
              <a:effectLst/>
              <a:latin typeface="SymbolMT"/>
            </a:endParaRPr>
          </a:p>
          <a:p>
            <a:pPr>
              <a:buFont typeface="Arial" panose="020B0604020202020204" pitchFamily="34" charset="0"/>
              <a:buChar char="•"/>
            </a:pPr>
            <a:r>
              <a:rPr lang="en-US" sz="1200" dirty="0">
                <a:effectLst/>
                <a:latin typeface="Calibri" panose="020F0502020204030204" pitchFamily="34" charset="0"/>
              </a:rPr>
              <a:t>Orientation and mobility services </a:t>
            </a:r>
            <a:endParaRPr lang="en-US" sz="1200" dirty="0">
              <a:effectLst/>
              <a:latin typeface="SymbolMT"/>
            </a:endParaRPr>
          </a:p>
          <a:p>
            <a:pPr>
              <a:buFont typeface="Arial" panose="020B0604020202020204" pitchFamily="34" charset="0"/>
              <a:buChar char="•"/>
            </a:pPr>
            <a:r>
              <a:rPr lang="en-US" sz="1200" dirty="0">
                <a:effectLst/>
                <a:latin typeface="Calibri" panose="020F0502020204030204" pitchFamily="34" charset="0"/>
              </a:rPr>
              <a:t>Medical services (but only those services that are for diagnostic and evaluation purposes) </a:t>
            </a:r>
            <a:endParaRPr lang="en-US" sz="1200" dirty="0">
              <a:effectLst/>
              <a:latin typeface="SymbolMT"/>
            </a:endParaRPr>
          </a:p>
          <a:p>
            <a:pPr>
              <a:buFont typeface="Arial" panose="020B0604020202020204" pitchFamily="34" charset="0"/>
              <a:buChar char="•"/>
            </a:pPr>
            <a:r>
              <a:rPr lang="en-US" sz="1200" dirty="0">
                <a:effectLst/>
                <a:latin typeface="Calibri" panose="020F0502020204030204" pitchFamily="34" charset="0"/>
              </a:rPr>
              <a:t>Behavioral counseling </a:t>
            </a:r>
            <a:endParaRPr lang="en-US" sz="1200" dirty="0">
              <a:effectLst/>
              <a:latin typeface="SymbolMT"/>
            </a:endParaRPr>
          </a:p>
          <a:p>
            <a:pPr>
              <a:buFont typeface="Arial" panose="020B0604020202020204" pitchFamily="34" charset="0"/>
              <a:buChar char="•"/>
            </a:pPr>
            <a:r>
              <a:rPr lang="en-US" sz="1200" dirty="0">
                <a:effectLst/>
                <a:latin typeface="Calibri" panose="020F0502020204030204" pitchFamily="34" charset="0"/>
              </a:rPr>
              <a:t>Family counseling </a:t>
            </a:r>
            <a:endParaRPr lang="en-US" sz="1200" dirty="0">
              <a:effectLst/>
              <a:latin typeface="SymbolMT"/>
            </a:endParaRPr>
          </a:p>
          <a:p>
            <a:pPr>
              <a:buFont typeface="Arial" panose="020B0604020202020204" pitchFamily="34" charset="0"/>
              <a:buChar char="•"/>
            </a:pPr>
            <a:r>
              <a:rPr lang="en-US" sz="1200" dirty="0">
                <a:effectLst/>
                <a:latin typeface="Calibri" panose="020F0502020204030204" pitchFamily="34" charset="0"/>
              </a:rPr>
              <a:t>Occupational therapy </a:t>
            </a:r>
            <a:endParaRPr lang="en-US" sz="1200" dirty="0">
              <a:effectLst/>
              <a:latin typeface="SymbolMT"/>
            </a:endParaRPr>
          </a:p>
          <a:p>
            <a:pPr>
              <a:buFont typeface="Arial" panose="020B0604020202020204" pitchFamily="34" charset="0"/>
              <a:buChar char="•"/>
            </a:pPr>
            <a:r>
              <a:rPr lang="en-US" sz="1200" dirty="0">
                <a:effectLst/>
                <a:latin typeface="Calibri" panose="020F0502020204030204" pitchFamily="34" charset="0"/>
              </a:rPr>
              <a:t>Speech therapy </a:t>
            </a:r>
            <a:endParaRPr lang="en-US" sz="1200" dirty="0">
              <a:effectLst/>
              <a:latin typeface="SymbolMT"/>
            </a:endParaRPr>
          </a:p>
          <a:p>
            <a:pPr>
              <a:buFont typeface="Arial" panose="020B0604020202020204" pitchFamily="34" charset="0"/>
              <a:buChar char="•"/>
            </a:pPr>
            <a:r>
              <a:rPr lang="en-US" sz="1200" dirty="0">
                <a:effectLst/>
                <a:latin typeface="Calibri" panose="020F0502020204030204" pitchFamily="34" charset="0"/>
              </a:rPr>
              <a:t>Specialized transportation </a:t>
            </a:r>
            <a:endParaRPr lang="en-US" sz="1200" dirty="0">
              <a:effectLst/>
              <a:latin typeface="SymbolMT"/>
            </a:endParaRPr>
          </a:p>
          <a:p>
            <a:endParaRPr lang="en-US" dirty="0"/>
          </a:p>
          <a:p>
            <a:pPr>
              <a:buFont typeface="+mj-lt"/>
              <a:buAutoNum type="arabicPeriod"/>
            </a:pPr>
            <a:r>
              <a:rPr lang="en-US" sz="1200" dirty="0">
                <a:effectLst/>
                <a:latin typeface="Calibri" panose="020F0502020204030204" pitchFamily="34" charset="0"/>
              </a:rPr>
              <a:t>The services section of the IEP should include a detailed description of all special education, related services, and supplementary aids and services to be provided directly to the student or for the benefit of the student. This should be a clear description of the specially designed instruction and needs to include the following: </a:t>
            </a:r>
            <a:endParaRPr lang="en-US" dirty="0">
              <a:effectLst/>
            </a:endParaRPr>
          </a:p>
          <a:p>
            <a:pPr marL="742950" lvl="1" indent="-285750">
              <a:buFont typeface="Arial" panose="020B0604020202020204" pitchFamily="34" charset="0"/>
              <a:buChar char="•"/>
            </a:pPr>
            <a:r>
              <a:rPr lang="en-US" sz="1200" dirty="0">
                <a:effectLst/>
                <a:latin typeface="Calibri" panose="020F0502020204030204" pitchFamily="34" charset="0"/>
              </a:rPr>
              <a:t>Frequency (how often a particular service will be provided, such as twice per week) </a:t>
            </a:r>
            <a:endParaRPr lang="en-US" sz="1200" dirty="0">
              <a:effectLst/>
              <a:latin typeface="SymbolMT"/>
            </a:endParaRPr>
          </a:p>
          <a:p>
            <a:pPr marL="742950" lvl="1" indent="-285750">
              <a:buFont typeface="Arial" panose="020B0604020202020204" pitchFamily="34" charset="0"/>
              <a:buChar char="•"/>
            </a:pPr>
            <a:r>
              <a:rPr lang="en-US" sz="1200" dirty="0">
                <a:effectLst/>
                <a:latin typeface="Calibri" panose="020F0502020204030204" pitchFamily="34" charset="0"/>
              </a:rPr>
              <a:t>Duration (how long each session will last, typically stated in minutes) </a:t>
            </a:r>
            <a:endParaRPr lang="en-US" sz="1200" dirty="0">
              <a:effectLst/>
              <a:latin typeface="SymbolMT"/>
            </a:endParaRPr>
          </a:p>
          <a:p>
            <a:pPr marL="742950" lvl="1" indent="-285750">
              <a:buFont typeface="Arial" panose="020B0604020202020204" pitchFamily="34" charset="0"/>
              <a:buChar char="•"/>
            </a:pPr>
            <a:r>
              <a:rPr lang="en-US" sz="1200" dirty="0">
                <a:effectLst/>
                <a:latin typeface="Calibri" panose="020F0502020204030204" pitchFamily="34" charset="0"/>
              </a:rPr>
              <a:t>Type of service </a:t>
            </a:r>
            <a:endParaRPr lang="en-US" sz="1200" dirty="0">
              <a:effectLst/>
              <a:latin typeface="SymbolMT"/>
            </a:endParaRPr>
          </a:p>
          <a:p>
            <a:pPr marL="742950" lvl="1" indent="-285750">
              <a:buFont typeface="Arial" panose="020B0604020202020204" pitchFamily="34" charset="0"/>
              <a:buChar char="•"/>
            </a:pPr>
            <a:r>
              <a:rPr lang="en-US" sz="1200" dirty="0">
                <a:effectLst/>
                <a:latin typeface="Calibri" panose="020F0502020204030204" pitchFamily="34" charset="0"/>
              </a:rPr>
              <a:t>Location of the service </a:t>
            </a:r>
            <a:endParaRPr lang="en-US" sz="1200" dirty="0">
              <a:effectLst/>
              <a:latin typeface="SymbolMT"/>
            </a:endParaRPr>
          </a:p>
          <a:p>
            <a:pPr marL="742950" lvl="1" indent="-285750">
              <a:buFont typeface="Arial" panose="020B0604020202020204" pitchFamily="34" charset="0"/>
              <a:buChar char="•"/>
            </a:pPr>
            <a:r>
              <a:rPr lang="en-US" sz="1200" dirty="0">
                <a:effectLst/>
                <a:latin typeface="Calibri" panose="020F0502020204030204" pitchFamily="34" charset="0"/>
              </a:rPr>
              <a:t>Provider of the service </a:t>
            </a:r>
            <a:endParaRPr lang="en-US" sz="1200" dirty="0">
              <a:effectLst/>
              <a:latin typeface="SymbolMT"/>
            </a:endParaRPr>
          </a:p>
          <a:p>
            <a:endParaRPr lang="en-US" dirty="0"/>
          </a:p>
        </p:txBody>
      </p:sp>
      <p:sp>
        <p:nvSpPr>
          <p:cNvPr id="4" name="Slide Number Placeholder 3"/>
          <p:cNvSpPr>
            <a:spLocks noGrp="1"/>
          </p:cNvSpPr>
          <p:nvPr>
            <p:ph type="sldNum" sz="quarter" idx="5"/>
          </p:nvPr>
        </p:nvSpPr>
        <p:spPr/>
        <p:txBody>
          <a:bodyPr/>
          <a:lstStyle/>
          <a:p>
            <a:fld id="{6526C6A7-05C4-6849-9926-86C22E1164AC}" type="slidenum">
              <a:rPr lang="en-US" smtClean="0"/>
              <a:t>10</a:t>
            </a:fld>
            <a:endParaRPr lang="en-US"/>
          </a:p>
        </p:txBody>
      </p:sp>
    </p:spTree>
    <p:extLst>
      <p:ext uri="{BB962C8B-B14F-4D97-AF65-F5344CB8AC3E}">
        <p14:creationId xmlns:p14="http://schemas.microsoft.com/office/powerpoint/2010/main" val="507829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b="0" i="0" u="none" strike="noStrike" dirty="0">
                <a:solidFill>
                  <a:srgbClr val="333333"/>
                </a:solidFill>
                <a:effectLst/>
                <a:latin typeface="minion-pro"/>
              </a:rPr>
              <a:t>A 504 plan can help a student thrive in a general education classroom with minimal disruption in their education, and it can be tailored to each education environment, such as art class or P.E., that the student experiences throughout the day.</a:t>
            </a:r>
            <a:endParaRPr lang="en-US" sz="1800" dirty="0">
              <a:effectLst/>
              <a:latin typeface="SymbolMT"/>
            </a:endParaRPr>
          </a:p>
        </p:txBody>
      </p:sp>
      <p:sp>
        <p:nvSpPr>
          <p:cNvPr id="4" name="Slide Number Placeholder 3"/>
          <p:cNvSpPr>
            <a:spLocks noGrp="1"/>
          </p:cNvSpPr>
          <p:nvPr>
            <p:ph type="sldNum" sz="quarter" idx="5"/>
          </p:nvPr>
        </p:nvSpPr>
        <p:spPr/>
        <p:txBody>
          <a:bodyPr/>
          <a:lstStyle/>
          <a:p>
            <a:fld id="{6526C6A7-05C4-6849-9926-86C22E1164AC}" type="slidenum">
              <a:rPr lang="en-US" smtClean="0"/>
              <a:t>11</a:t>
            </a:fld>
            <a:endParaRPr lang="en-US"/>
          </a:p>
        </p:txBody>
      </p:sp>
    </p:spTree>
    <p:extLst>
      <p:ext uri="{BB962C8B-B14F-4D97-AF65-F5344CB8AC3E}">
        <p14:creationId xmlns:p14="http://schemas.microsoft.com/office/powerpoint/2010/main" val="28898048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Separation Anxiety Disorder, Panic disorder</a:t>
            </a:r>
          </a:p>
        </p:txBody>
      </p:sp>
      <p:sp>
        <p:nvSpPr>
          <p:cNvPr id="4" name="Slide Number Placeholder 3"/>
          <p:cNvSpPr>
            <a:spLocks noGrp="1"/>
          </p:cNvSpPr>
          <p:nvPr>
            <p:ph type="sldNum" sz="quarter" idx="5"/>
          </p:nvPr>
        </p:nvSpPr>
        <p:spPr/>
        <p:txBody>
          <a:bodyPr/>
          <a:lstStyle/>
          <a:p>
            <a:fld id="{6526C6A7-05C4-6849-9926-86C22E1164AC}" type="slidenum">
              <a:rPr lang="en-US" smtClean="0"/>
              <a:t>15</a:t>
            </a:fld>
            <a:endParaRPr lang="en-US"/>
          </a:p>
        </p:txBody>
      </p:sp>
    </p:spTree>
    <p:extLst>
      <p:ext uri="{BB962C8B-B14F-4D97-AF65-F5344CB8AC3E}">
        <p14:creationId xmlns:p14="http://schemas.microsoft.com/office/powerpoint/2010/main" val="1510327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forget to discuss </a:t>
            </a:r>
            <a:r>
              <a:rPr lang="en-US"/>
              <a:t>Trauma responses as well.</a:t>
            </a:r>
          </a:p>
        </p:txBody>
      </p:sp>
      <p:sp>
        <p:nvSpPr>
          <p:cNvPr id="4" name="Slide Number Placeholder 3"/>
          <p:cNvSpPr>
            <a:spLocks noGrp="1"/>
          </p:cNvSpPr>
          <p:nvPr>
            <p:ph type="sldNum" sz="quarter" idx="5"/>
          </p:nvPr>
        </p:nvSpPr>
        <p:spPr/>
        <p:txBody>
          <a:bodyPr/>
          <a:lstStyle/>
          <a:p>
            <a:fld id="{6526C6A7-05C4-6849-9926-86C22E1164AC}" type="slidenum">
              <a:rPr lang="en-US" smtClean="0"/>
              <a:t>16</a:t>
            </a:fld>
            <a:endParaRPr lang="en-US"/>
          </a:p>
        </p:txBody>
      </p:sp>
    </p:spTree>
    <p:extLst>
      <p:ext uri="{BB962C8B-B14F-4D97-AF65-F5344CB8AC3E}">
        <p14:creationId xmlns:p14="http://schemas.microsoft.com/office/powerpoint/2010/main" val="8191703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8489D8B0-91B2-1B41-8276-AE35CA7D0195}"/>
              </a:ext>
            </a:extLst>
          </p:cNvPr>
          <p:cNvSpPr/>
          <p:nvPr/>
        </p:nvSpPr>
        <p:spPr>
          <a:xfrm>
            <a:off x="8356958" y="0"/>
            <a:ext cx="9931400" cy="10287000"/>
          </a:xfrm>
          <a:custGeom>
            <a:avLst/>
            <a:gdLst/>
            <a:ahLst/>
            <a:cxnLst/>
            <a:rect l="l" t="t" r="r" b="b"/>
            <a:pathLst>
              <a:path w="9931400" h="10287000">
                <a:moveTo>
                  <a:pt x="0" y="10286999"/>
                </a:moveTo>
                <a:lnTo>
                  <a:pt x="9931040" y="10286999"/>
                </a:lnTo>
                <a:lnTo>
                  <a:pt x="9931040" y="0"/>
                </a:lnTo>
                <a:lnTo>
                  <a:pt x="0" y="0"/>
                </a:lnTo>
                <a:lnTo>
                  <a:pt x="0" y="10286999"/>
                </a:lnTo>
                <a:close/>
              </a:path>
            </a:pathLst>
          </a:custGeom>
          <a:solidFill>
            <a:srgbClr val="0C234A"/>
          </a:solidFill>
        </p:spPr>
        <p:txBody>
          <a:bodyPr wrap="square" lIns="0" tIns="0" rIns="0" bIns="0" rtlCol="0"/>
          <a:lstStyle/>
          <a:p>
            <a:endParaRPr/>
          </a:p>
        </p:txBody>
      </p:sp>
      <p:sp>
        <p:nvSpPr>
          <p:cNvPr id="6" name="object 5">
            <a:extLst>
              <a:ext uri="{FF2B5EF4-FFF2-40B4-BE49-F238E27FC236}">
                <a16:creationId xmlns:a16="http://schemas.microsoft.com/office/drawing/2014/main" id="{8654DC64-9691-474A-9C55-DF8F3E492AE5}"/>
              </a:ext>
            </a:extLst>
          </p:cNvPr>
          <p:cNvSpPr/>
          <p:nvPr/>
        </p:nvSpPr>
        <p:spPr>
          <a:xfrm>
            <a:off x="0" y="0"/>
            <a:ext cx="8357234" cy="10287000"/>
          </a:xfrm>
          <a:custGeom>
            <a:avLst/>
            <a:gdLst/>
            <a:ahLst/>
            <a:cxnLst/>
            <a:rect l="l" t="t" r="r" b="b"/>
            <a:pathLst>
              <a:path w="8357234" h="10287000">
                <a:moveTo>
                  <a:pt x="0" y="10286998"/>
                </a:moveTo>
                <a:lnTo>
                  <a:pt x="0" y="0"/>
                </a:lnTo>
                <a:lnTo>
                  <a:pt x="8356958" y="0"/>
                </a:lnTo>
                <a:lnTo>
                  <a:pt x="8356958" y="10286998"/>
                </a:lnTo>
                <a:lnTo>
                  <a:pt x="0" y="10286998"/>
                </a:lnTo>
                <a:close/>
              </a:path>
            </a:pathLst>
          </a:custGeom>
          <a:solidFill>
            <a:srgbClr val="1D5287"/>
          </a:solidFill>
        </p:spPr>
        <p:txBody>
          <a:bodyPr wrap="square" lIns="0" tIns="0" rIns="0" bIns="0" rtlCol="0"/>
          <a:lstStyle/>
          <a:p>
            <a:endParaRPr/>
          </a:p>
        </p:txBody>
      </p:sp>
      <p:pic>
        <p:nvPicPr>
          <p:cNvPr id="4" name="Picture 3" descr="Text&#10;&#10;Description automatically generated">
            <a:extLst>
              <a:ext uri="{FF2B5EF4-FFF2-40B4-BE49-F238E27FC236}">
                <a16:creationId xmlns:a16="http://schemas.microsoft.com/office/drawing/2014/main" id="{6FC7533A-301F-C943-893E-9C2835327E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41580" y="9252585"/>
            <a:ext cx="1962760" cy="462915"/>
          </a:xfrm>
          <a:prstGeom prst="rect">
            <a:avLst/>
          </a:prstGeom>
        </p:spPr>
      </p:pic>
      <p:sp>
        <p:nvSpPr>
          <p:cNvPr id="7" name="object 2">
            <a:extLst>
              <a:ext uri="{FF2B5EF4-FFF2-40B4-BE49-F238E27FC236}">
                <a16:creationId xmlns:a16="http://schemas.microsoft.com/office/drawing/2014/main" id="{6DC7E334-2DE0-4240-9F90-99E7A2F669D9}"/>
              </a:ext>
            </a:extLst>
          </p:cNvPr>
          <p:cNvSpPr/>
          <p:nvPr userDrawn="1"/>
        </p:nvSpPr>
        <p:spPr>
          <a:xfrm>
            <a:off x="8356958" y="0"/>
            <a:ext cx="9931400" cy="10287000"/>
          </a:xfrm>
          <a:custGeom>
            <a:avLst/>
            <a:gdLst/>
            <a:ahLst/>
            <a:cxnLst/>
            <a:rect l="l" t="t" r="r" b="b"/>
            <a:pathLst>
              <a:path w="9931400" h="10287000">
                <a:moveTo>
                  <a:pt x="0" y="10286999"/>
                </a:moveTo>
                <a:lnTo>
                  <a:pt x="9931040" y="10286999"/>
                </a:lnTo>
                <a:lnTo>
                  <a:pt x="9931040" y="0"/>
                </a:lnTo>
                <a:lnTo>
                  <a:pt x="0" y="0"/>
                </a:lnTo>
                <a:lnTo>
                  <a:pt x="0" y="10286999"/>
                </a:lnTo>
                <a:close/>
              </a:path>
            </a:pathLst>
          </a:custGeom>
          <a:solidFill>
            <a:srgbClr val="0C234A"/>
          </a:solidFill>
        </p:spPr>
        <p:txBody>
          <a:bodyPr wrap="square" lIns="0" tIns="0" rIns="0" bIns="0" rtlCol="0"/>
          <a:lstStyle/>
          <a:p>
            <a:endParaRPr/>
          </a:p>
        </p:txBody>
      </p:sp>
      <p:sp>
        <p:nvSpPr>
          <p:cNvPr id="8" name="object 5">
            <a:extLst>
              <a:ext uri="{FF2B5EF4-FFF2-40B4-BE49-F238E27FC236}">
                <a16:creationId xmlns:a16="http://schemas.microsoft.com/office/drawing/2014/main" id="{2476AAEC-C989-E94D-8930-F17A05A8F654}"/>
              </a:ext>
            </a:extLst>
          </p:cNvPr>
          <p:cNvSpPr/>
          <p:nvPr userDrawn="1"/>
        </p:nvSpPr>
        <p:spPr>
          <a:xfrm>
            <a:off x="0" y="0"/>
            <a:ext cx="8357234" cy="10287000"/>
          </a:xfrm>
          <a:custGeom>
            <a:avLst/>
            <a:gdLst/>
            <a:ahLst/>
            <a:cxnLst/>
            <a:rect l="l" t="t" r="r" b="b"/>
            <a:pathLst>
              <a:path w="8357234" h="10287000">
                <a:moveTo>
                  <a:pt x="0" y="10286998"/>
                </a:moveTo>
                <a:lnTo>
                  <a:pt x="0" y="0"/>
                </a:lnTo>
                <a:lnTo>
                  <a:pt x="8356958" y="0"/>
                </a:lnTo>
                <a:lnTo>
                  <a:pt x="8356958" y="10286998"/>
                </a:lnTo>
                <a:lnTo>
                  <a:pt x="0" y="10286998"/>
                </a:lnTo>
                <a:close/>
              </a:path>
            </a:pathLst>
          </a:custGeom>
          <a:solidFill>
            <a:srgbClr val="1D5287"/>
          </a:solidFill>
        </p:spPr>
        <p:txBody>
          <a:bodyPr wrap="square" lIns="0" tIns="0" rIns="0" bIns="0" rtlCol="0"/>
          <a:lstStyle/>
          <a:p>
            <a:endParaRPr/>
          </a:p>
        </p:txBody>
      </p:sp>
      <p:pic>
        <p:nvPicPr>
          <p:cNvPr id="9" name="Picture 8" descr="Text&#10;&#10;Description automatically generated">
            <a:extLst>
              <a:ext uri="{FF2B5EF4-FFF2-40B4-BE49-F238E27FC236}">
                <a16:creationId xmlns:a16="http://schemas.microsoft.com/office/drawing/2014/main" id="{3AEFBE1C-DE52-7D4A-BD2E-D5C0EAF794D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41580" y="9252585"/>
            <a:ext cx="1962760" cy="462915"/>
          </a:xfrm>
          <a:prstGeom prst="rect">
            <a:avLst/>
          </a:prstGeom>
        </p:spPr>
      </p:pic>
    </p:spTree>
    <p:extLst>
      <p:ext uri="{BB962C8B-B14F-4D97-AF65-F5344CB8AC3E}">
        <p14:creationId xmlns:p14="http://schemas.microsoft.com/office/powerpoint/2010/main" val="1394520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3_Title Only">
    <p:bg>
      <p:bgPr>
        <a:solidFill>
          <a:schemeClr val="bg1"/>
        </a:solidFill>
        <a:effectLst/>
      </p:bgPr>
    </p:bg>
    <p:spTree>
      <p:nvGrpSpPr>
        <p:cNvPr id="1" name=""/>
        <p:cNvGrpSpPr/>
        <p:nvPr/>
      </p:nvGrpSpPr>
      <p:grpSpPr>
        <a:xfrm>
          <a:off x="0" y="0"/>
          <a:ext cx="0" cy="0"/>
          <a:chOff x="0" y="0"/>
          <a:chExt cx="0" cy="0"/>
        </a:xfrm>
      </p:grpSpPr>
      <p:sp>
        <p:nvSpPr>
          <p:cNvPr id="16" name="object 2">
            <a:extLst>
              <a:ext uri="{FF2B5EF4-FFF2-40B4-BE49-F238E27FC236}">
                <a16:creationId xmlns:a16="http://schemas.microsoft.com/office/drawing/2014/main" id="{946B823C-3771-6045-A858-0BEAB3E6F1C1}"/>
              </a:ext>
            </a:extLst>
          </p:cNvPr>
          <p:cNvSpPr/>
          <p:nvPr/>
        </p:nvSpPr>
        <p:spPr>
          <a:xfrm>
            <a:off x="0" y="5"/>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1D5287"/>
          </a:solidFill>
        </p:spPr>
        <p:txBody>
          <a:bodyPr wrap="square" lIns="0" tIns="0" rIns="0" bIns="0" rtlCol="0"/>
          <a:lstStyle/>
          <a:p>
            <a:endParaRPr/>
          </a:p>
        </p:txBody>
      </p:sp>
      <p:sp>
        <p:nvSpPr>
          <p:cNvPr id="17" name="object 3">
            <a:extLst>
              <a:ext uri="{FF2B5EF4-FFF2-40B4-BE49-F238E27FC236}">
                <a16:creationId xmlns:a16="http://schemas.microsoft.com/office/drawing/2014/main" id="{000A9B5D-C738-6C4A-900D-50F5DC9092FB}"/>
              </a:ext>
            </a:extLst>
          </p:cNvPr>
          <p:cNvSpPr/>
          <p:nvPr/>
        </p:nvSpPr>
        <p:spPr>
          <a:xfrm>
            <a:off x="0" y="1028705"/>
            <a:ext cx="11007090" cy="4419600"/>
          </a:xfrm>
          <a:custGeom>
            <a:avLst/>
            <a:gdLst/>
            <a:ahLst/>
            <a:cxnLst/>
            <a:rect l="l" t="t" r="r" b="b"/>
            <a:pathLst>
              <a:path w="11007090" h="4419600">
                <a:moveTo>
                  <a:pt x="0" y="0"/>
                </a:moveTo>
                <a:lnTo>
                  <a:pt x="11006576" y="0"/>
                </a:lnTo>
                <a:lnTo>
                  <a:pt x="11006576" y="4419599"/>
                </a:lnTo>
                <a:lnTo>
                  <a:pt x="0" y="4419599"/>
                </a:lnTo>
                <a:lnTo>
                  <a:pt x="0" y="0"/>
                </a:lnTo>
                <a:close/>
              </a:path>
            </a:pathLst>
          </a:custGeom>
          <a:solidFill>
            <a:srgbClr val="0C234A"/>
          </a:solidFill>
        </p:spPr>
        <p:txBody>
          <a:bodyPr wrap="square" lIns="0" tIns="0" rIns="0" bIns="0" rtlCol="0"/>
          <a:lstStyle/>
          <a:p>
            <a:endParaRPr/>
          </a:p>
        </p:txBody>
      </p:sp>
      <p:sp>
        <p:nvSpPr>
          <p:cNvPr id="18" name="object 6">
            <a:extLst>
              <a:ext uri="{FF2B5EF4-FFF2-40B4-BE49-F238E27FC236}">
                <a16:creationId xmlns:a16="http://schemas.microsoft.com/office/drawing/2014/main" id="{90E298CB-7726-8742-87C3-28D77ECEC1EF}"/>
              </a:ext>
            </a:extLst>
          </p:cNvPr>
          <p:cNvSpPr/>
          <p:nvPr/>
        </p:nvSpPr>
        <p:spPr>
          <a:xfrm>
            <a:off x="1027308" y="3778085"/>
            <a:ext cx="8943975" cy="28575"/>
          </a:xfrm>
          <a:custGeom>
            <a:avLst/>
            <a:gdLst/>
            <a:ahLst/>
            <a:cxnLst/>
            <a:rect l="l" t="t" r="r" b="b"/>
            <a:pathLst>
              <a:path w="8943975" h="28575">
                <a:moveTo>
                  <a:pt x="8943974" y="28574"/>
                </a:moveTo>
                <a:lnTo>
                  <a:pt x="0" y="28574"/>
                </a:lnTo>
                <a:lnTo>
                  <a:pt x="0" y="0"/>
                </a:lnTo>
                <a:lnTo>
                  <a:pt x="8943974" y="0"/>
                </a:lnTo>
                <a:lnTo>
                  <a:pt x="8943974" y="28574"/>
                </a:lnTo>
                <a:close/>
              </a:path>
            </a:pathLst>
          </a:custGeom>
          <a:solidFill>
            <a:srgbClr val="FFFFFF"/>
          </a:solidFill>
        </p:spPr>
        <p:txBody>
          <a:bodyPr wrap="square" lIns="0" tIns="0" rIns="0" bIns="0" rtlCol="0"/>
          <a:lstStyle/>
          <a:p>
            <a:endParaRPr/>
          </a:p>
        </p:txBody>
      </p:sp>
      <p:pic>
        <p:nvPicPr>
          <p:cNvPr id="19" name="Picture 18" descr="Text&#10;&#10;Description automatically generated">
            <a:extLst>
              <a:ext uri="{FF2B5EF4-FFF2-40B4-BE49-F238E27FC236}">
                <a16:creationId xmlns:a16="http://schemas.microsoft.com/office/drawing/2014/main" id="{E09EE557-C637-8748-A913-FF438A1534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41580" y="9252585"/>
            <a:ext cx="1962760" cy="462915"/>
          </a:xfrm>
          <a:prstGeom prst="rect">
            <a:avLst/>
          </a:prstGeom>
        </p:spPr>
      </p:pic>
      <p:sp>
        <p:nvSpPr>
          <p:cNvPr id="20" name="object 8">
            <a:extLst>
              <a:ext uri="{FF2B5EF4-FFF2-40B4-BE49-F238E27FC236}">
                <a16:creationId xmlns:a16="http://schemas.microsoft.com/office/drawing/2014/main" id="{4AECB9E7-155E-354B-93D7-E3CC6326A95F}"/>
              </a:ext>
            </a:extLst>
          </p:cNvPr>
          <p:cNvSpPr/>
          <p:nvPr/>
        </p:nvSpPr>
        <p:spPr>
          <a:xfrm>
            <a:off x="6299612"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sp>
        <p:nvSpPr>
          <p:cNvPr id="7" name="object 2">
            <a:extLst>
              <a:ext uri="{FF2B5EF4-FFF2-40B4-BE49-F238E27FC236}">
                <a16:creationId xmlns:a16="http://schemas.microsoft.com/office/drawing/2014/main" id="{2AD93351-DB59-8B44-B73C-E807AEDEBC25}"/>
              </a:ext>
            </a:extLst>
          </p:cNvPr>
          <p:cNvSpPr/>
          <p:nvPr userDrawn="1"/>
        </p:nvSpPr>
        <p:spPr>
          <a:xfrm>
            <a:off x="0" y="5"/>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1D5287"/>
          </a:solidFill>
        </p:spPr>
        <p:txBody>
          <a:bodyPr wrap="square" lIns="0" tIns="0" rIns="0" bIns="0" rtlCol="0"/>
          <a:lstStyle/>
          <a:p>
            <a:endParaRPr/>
          </a:p>
        </p:txBody>
      </p:sp>
      <p:sp>
        <p:nvSpPr>
          <p:cNvPr id="8" name="object 3">
            <a:extLst>
              <a:ext uri="{FF2B5EF4-FFF2-40B4-BE49-F238E27FC236}">
                <a16:creationId xmlns:a16="http://schemas.microsoft.com/office/drawing/2014/main" id="{CE4363F4-4F82-0841-8D5B-C4BD72B2E9D6}"/>
              </a:ext>
            </a:extLst>
          </p:cNvPr>
          <p:cNvSpPr/>
          <p:nvPr userDrawn="1"/>
        </p:nvSpPr>
        <p:spPr>
          <a:xfrm>
            <a:off x="0" y="1028705"/>
            <a:ext cx="11007090" cy="4419600"/>
          </a:xfrm>
          <a:custGeom>
            <a:avLst/>
            <a:gdLst/>
            <a:ahLst/>
            <a:cxnLst/>
            <a:rect l="l" t="t" r="r" b="b"/>
            <a:pathLst>
              <a:path w="11007090" h="4419600">
                <a:moveTo>
                  <a:pt x="0" y="0"/>
                </a:moveTo>
                <a:lnTo>
                  <a:pt x="11006576" y="0"/>
                </a:lnTo>
                <a:lnTo>
                  <a:pt x="11006576" y="4419599"/>
                </a:lnTo>
                <a:lnTo>
                  <a:pt x="0" y="4419599"/>
                </a:lnTo>
                <a:lnTo>
                  <a:pt x="0" y="0"/>
                </a:lnTo>
                <a:close/>
              </a:path>
            </a:pathLst>
          </a:custGeom>
          <a:solidFill>
            <a:srgbClr val="0C234A"/>
          </a:solidFill>
        </p:spPr>
        <p:txBody>
          <a:bodyPr wrap="square" lIns="0" tIns="0" rIns="0" bIns="0" rtlCol="0"/>
          <a:lstStyle/>
          <a:p>
            <a:endParaRPr/>
          </a:p>
        </p:txBody>
      </p:sp>
      <p:sp>
        <p:nvSpPr>
          <p:cNvPr id="9" name="object 6">
            <a:extLst>
              <a:ext uri="{FF2B5EF4-FFF2-40B4-BE49-F238E27FC236}">
                <a16:creationId xmlns:a16="http://schemas.microsoft.com/office/drawing/2014/main" id="{079F7C2E-86A5-C843-9EB9-DA041DFE579A}"/>
              </a:ext>
            </a:extLst>
          </p:cNvPr>
          <p:cNvSpPr/>
          <p:nvPr userDrawn="1"/>
        </p:nvSpPr>
        <p:spPr>
          <a:xfrm>
            <a:off x="1027308" y="3778085"/>
            <a:ext cx="8943975" cy="28575"/>
          </a:xfrm>
          <a:custGeom>
            <a:avLst/>
            <a:gdLst/>
            <a:ahLst/>
            <a:cxnLst/>
            <a:rect l="l" t="t" r="r" b="b"/>
            <a:pathLst>
              <a:path w="8943975" h="28575">
                <a:moveTo>
                  <a:pt x="8943974" y="28574"/>
                </a:moveTo>
                <a:lnTo>
                  <a:pt x="0" y="28574"/>
                </a:lnTo>
                <a:lnTo>
                  <a:pt x="0" y="0"/>
                </a:lnTo>
                <a:lnTo>
                  <a:pt x="8943974" y="0"/>
                </a:lnTo>
                <a:lnTo>
                  <a:pt x="8943974" y="28574"/>
                </a:lnTo>
                <a:close/>
              </a:path>
            </a:pathLst>
          </a:custGeom>
          <a:solidFill>
            <a:srgbClr val="FFFFFF"/>
          </a:solidFill>
        </p:spPr>
        <p:txBody>
          <a:bodyPr wrap="square" lIns="0" tIns="0" rIns="0" bIns="0" rtlCol="0"/>
          <a:lstStyle/>
          <a:p>
            <a:endParaRPr/>
          </a:p>
        </p:txBody>
      </p:sp>
      <p:pic>
        <p:nvPicPr>
          <p:cNvPr id="10" name="Picture 9" descr="Text&#10;&#10;Description automatically generated">
            <a:extLst>
              <a:ext uri="{FF2B5EF4-FFF2-40B4-BE49-F238E27FC236}">
                <a16:creationId xmlns:a16="http://schemas.microsoft.com/office/drawing/2014/main" id="{CBBBEA08-65D7-B340-B6F0-86EBD00BF93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41580" y="9252585"/>
            <a:ext cx="1962760" cy="462915"/>
          </a:xfrm>
          <a:prstGeom prst="rect">
            <a:avLst/>
          </a:prstGeom>
        </p:spPr>
      </p:pic>
      <p:sp>
        <p:nvSpPr>
          <p:cNvPr id="11" name="object 8">
            <a:extLst>
              <a:ext uri="{FF2B5EF4-FFF2-40B4-BE49-F238E27FC236}">
                <a16:creationId xmlns:a16="http://schemas.microsoft.com/office/drawing/2014/main" id="{3608289D-D7D2-9E40-832B-55748EE08A44}"/>
              </a:ext>
            </a:extLst>
          </p:cNvPr>
          <p:cNvSpPr/>
          <p:nvPr userDrawn="1"/>
        </p:nvSpPr>
        <p:spPr>
          <a:xfrm>
            <a:off x="6299612"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18744444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5_Title Only">
    <p:bg>
      <p:bgPr>
        <a:solidFill>
          <a:schemeClr val="bg1"/>
        </a:solidFill>
        <a:effectLst/>
      </p:bgPr>
    </p:bg>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999AD0AF-FBE4-E345-A26E-6D6824B93101}"/>
              </a:ext>
            </a:extLst>
          </p:cNvPr>
          <p:cNvSpPr/>
          <p:nvPr/>
        </p:nvSpPr>
        <p:spPr>
          <a:xfrm>
            <a:off x="0" y="3476404"/>
            <a:ext cx="18288000" cy="6811009"/>
          </a:xfrm>
          <a:custGeom>
            <a:avLst/>
            <a:gdLst/>
            <a:ahLst/>
            <a:cxnLst/>
            <a:rect l="l" t="t" r="r" b="b"/>
            <a:pathLst>
              <a:path w="18288000" h="6811009">
                <a:moveTo>
                  <a:pt x="0" y="6810600"/>
                </a:moveTo>
                <a:lnTo>
                  <a:pt x="18287998" y="6810600"/>
                </a:lnTo>
                <a:lnTo>
                  <a:pt x="18287998" y="0"/>
                </a:lnTo>
                <a:lnTo>
                  <a:pt x="0" y="0"/>
                </a:lnTo>
                <a:lnTo>
                  <a:pt x="0" y="6810600"/>
                </a:lnTo>
                <a:close/>
              </a:path>
            </a:pathLst>
          </a:custGeom>
          <a:solidFill>
            <a:srgbClr val="E2E9EB"/>
          </a:solidFill>
        </p:spPr>
        <p:txBody>
          <a:bodyPr wrap="square" lIns="0" tIns="0" rIns="0" bIns="0" rtlCol="0"/>
          <a:lstStyle/>
          <a:p>
            <a:endParaRPr/>
          </a:p>
        </p:txBody>
      </p:sp>
      <p:grpSp>
        <p:nvGrpSpPr>
          <p:cNvPr id="8" name="object 3">
            <a:extLst>
              <a:ext uri="{FF2B5EF4-FFF2-40B4-BE49-F238E27FC236}">
                <a16:creationId xmlns:a16="http://schemas.microsoft.com/office/drawing/2014/main" id="{A132758F-4425-7545-AA9C-C0C03050AB3D}"/>
              </a:ext>
            </a:extLst>
          </p:cNvPr>
          <p:cNvGrpSpPr/>
          <p:nvPr/>
        </p:nvGrpSpPr>
        <p:grpSpPr>
          <a:xfrm>
            <a:off x="3038404" y="4587567"/>
            <a:ext cx="666750" cy="666750"/>
            <a:chOff x="3038404" y="4587567"/>
            <a:chExt cx="666750" cy="666750"/>
          </a:xfrm>
        </p:grpSpPr>
        <p:sp>
          <p:nvSpPr>
            <p:cNvPr id="9" name="object 4">
              <a:extLst>
                <a:ext uri="{FF2B5EF4-FFF2-40B4-BE49-F238E27FC236}">
                  <a16:creationId xmlns:a16="http://schemas.microsoft.com/office/drawing/2014/main" id="{4EE796A1-F471-8E44-83F0-03030B577D9F}"/>
                </a:ext>
              </a:extLst>
            </p:cNvPr>
            <p:cNvSpPr/>
            <p:nvPr/>
          </p:nvSpPr>
          <p:spPr>
            <a:xfrm>
              <a:off x="3038404" y="4587567"/>
              <a:ext cx="666750" cy="666750"/>
            </a:xfrm>
            <a:custGeom>
              <a:avLst/>
              <a:gdLst/>
              <a:ahLst/>
              <a:cxnLst/>
              <a:rect l="l" t="t" r="r" b="b"/>
              <a:pathLst>
                <a:path w="666750" h="666750">
                  <a:moveTo>
                    <a:pt x="333374" y="666749"/>
                  </a:moveTo>
                  <a:lnTo>
                    <a:pt x="292563" y="664242"/>
                  </a:lnTo>
                  <a:lnTo>
                    <a:pt x="252371" y="656759"/>
                  </a:lnTo>
                  <a:lnTo>
                    <a:pt x="213397" y="644412"/>
                  </a:lnTo>
                  <a:lnTo>
                    <a:pt x="176223" y="627385"/>
                  </a:lnTo>
                  <a:lnTo>
                    <a:pt x="141412" y="605935"/>
                  </a:lnTo>
                  <a:lnTo>
                    <a:pt x="109493" y="580389"/>
                  </a:lnTo>
                  <a:lnTo>
                    <a:pt x="80942" y="551128"/>
                  </a:lnTo>
                  <a:lnTo>
                    <a:pt x="56183" y="518588"/>
                  </a:lnTo>
                  <a:lnTo>
                    <a:pt x="35595" y="483261"/>
                  </a:lnTo>
                  <a:lnTo>
                    <a:pt x="19487" y="445685"/>
                  </a:lnTo>
                  <a:lnTo>
                    <a:pt x="8100" y="406420"/>
                  </a:lnTo>
                  <a:lnTo>
                    <a:pt x="1605" y="366051"/>
                  </a:lnTo>
                  <a:lnTo>
                    <a:pt x="0" y="333374"/>
                  </a:lnTo>
                  <a:lnTo>
                    <a:pt x="100" y="325191"/>
                  </a:lnTo>
                  <a:lnTo>
                    <a:pt x="3608" y="284458"/>
                  </a:lnTo>
                  <a:lnTo>
                    <a:pt x="12075" y="244461"/>
                  </a:lnTo>
                  <a:lnTo>
                    <a:pt x="25376" y="205797"/>
                  </a:lnTo>
                  <a:lnTo>
                    <a:pt x="43310" y="169052"/>
                  </a:lnTo>
                  <a:lnTo>
                    <a:pt x="65605" y="134783"/>
                  </a:lnTo>
                  <a:lnTo>
                    <a:pt x="91927" y="103501"/>
                  </a:lnTo>
                  <a:lnTo>
                    <a:pt x="121884" y="75672"/>
                  </a:lnTo>
                  <a:lnTo>
                    <a:pt x="155022" y="51720"/>
                  </a:lnTo>
                  <a:lnTo>
                    <a:pt x="190838" y="32007"/>
                  </a:lnTo>
                  <a:lnTo>
                    <a:pt x="228798" y="16826"/>
                  </a:lnTo>
                  <a:lnTo>
                    <a:pt x="268336" y="6405"/>
                  </a:lnTo>
                  <a:lnTo>
                    <a:pt x="308852" y="902"/>
                  </a:lnTo>
                  <a:lnTo>
                    <a:pt x="333374" y="0"/>
                  </a:lnTo>
                  <a:lnTo>
                    <a:pt x="341558" y="100"/>
                  </a:lnTo>
                  <a:lnTo>
                    <a:pt x="382291" y="3608"/>
                  </a:lnTo>
                  <a:lnTo>
                    <a:pt x="422287" y="12075"/>
                  </a:lnTo>
                  <a:lnTo>
                    <a:pt x="460951" y="25376"/>
                  </a:lnTo>
                  <a:lnTo>
                    <a:pt x="497697" y="43310"/>
                  </a:lnTo>
                  <a:lnTo>
                    <a:pt x="531966" y="65605"/>
                  </a:lnTo>
                  <a:lnTo>
                    <a:pt x="563248" y="91927"/>
                  </a:lnTo>
                  <a:lnTo>
                    <a:pt x="591077" y="121884"/>
                  </a:lnTo>
                  <a:lnTo>
                    <a:pt x="615029" y="155022"/>
                  </a:lnTo>
                  <a:lnTo>
                    <a:pt x="634742" y="190838"/>
                  </a:lnTo>
                  <a:lnTo>
                    <a:pt x="649923" y="228798"/>
                  </a:lnTo>
                  <a:lnTo>
                    <a:pt x="660344" y="268336"/>
                  </a:lnTo>
                  <a:lnTo>
                    <a:pt x="665846" y="308852"/>
                  </a:lnTo>
                  <a:lnTo>
                    <a:pt x="666749" y="333374"/>
                  </a:lnTo>
                  <a:lnTo>
                    <a:pt x="666649" y="341558"/>
                  </a:lnTo>
                  <a:lnTo>
                    <a:pt x="663141" y="382291"/>
                  </a:lnTo>
                  <a:lnTo>
                    <a:pt x="654674" y="422287"/>
                  </a:lnTo>
                  <a:lnTo>
                    <a:pt x="641373" y="460951"/>
                  </a:lnTo>
                  <a:lnTo>
                    <a:pt x="623439" y="497697"/>
                  </a:lnTo>
                  <a:lnTo>
                    <a:pt x="601144" y="531966"/>
                  </a:lnTo>
                  <a:lnTo>
                    <a:pt x="574822" y="563248"/>
                  </a:lnTo>
                  <a:lnTo>
                    <a:pt x="544865" y="591077"/>
                  </a:lnTo>
                  <a:lnTo>
                    <a:pt x="511727" y="615029"/>
                  </a:lnTo>
                  <a:lnTo>
                    <a:pt x="475911" y="634742"/>
                  </a:lnTo>
                  <a:lnTo>
                    <a:pt x="437950" y="649923"/>
                  </a:lnTo>
                  <a:lnTo>
                    <a:pt x="398413" y="660344"/>
                  </a:lnTo>
                  <a:lnTo>
                    <a:pt x="357897" y="665846"/>
                  </a:lnTo>
                  <a:lnTo>
                    <a:pt x="333374" y="666749"/>
                  </a:lnTo>
                  <a:close/>
                </a:path>
              </a:pathLst>
            </a:custGeom>
            <a:solidFill>
              <a:srgbClr val="AB0420"/>
            </a:solidFill>
          </p:spPr>
          <p:txBody>
            <a:bodyPr wrap="square" lIns="0" tIns="0" rIns="0" bIns="0" rtlCol="0"/>
            <a:lstStyle/>
            <a:p>
              <a:endParaRPr/>
            </a:p>
          </p:txBody>
        </p:sp>
        <p:sp>
          <p:nvSpPr>
            <p:cNvPr id="10" name="object 5">
              <a:extLst>
                <a:ext uri="{FF2B5EF4-FFF2-40B4-BE49-F238E27FC236}">
                  <a16:creationId xmlns:a16="http://schemas.microsoft.com/office/drawing/2014/main" id="{FCB728D2-B0A1-4F4C-AE6A-AC0B17CC0B36}"/>
                </a:ext>
              </a:extLst>
            </p:cNvPr>
            <p:cNvSpPr/>
            <p:nvPr/>
          </p:nvSpPr>
          <p:spPr>
            <a:xfrm>
              <a:off x="3107299" y="4731251"/>
              <a:ext cx="528955" cy="419734"/>
            </a:xfrm>
            <a:custGeom>
              <a:avLst/>
              <a:gdLst/>
              <a:ahLst/>
              <a:cxnLst/>
              <a:rect l="l" t="t" r="r" b="b"/>
              <a:pathLst>
                <a:path w="528954" h="419735">
                  <a:moveTo>
                    <a:pt x="181802" y="419585"/>
                  </a:moveTo>
                  <a:lnTo>
                    <a:pt x="0" y="237796"/>
                  </a:lnTo>
                  <a:lnTo>
                    <a:pt x="72435" y="165353"/>
                  </a:lnTo>
                  <a:lnTo>
                    <a:pt x="181802" y="274700"/>
                  </a:lnTo>
                  <a:lnTo>
                    <a:pt x="456477" y="0"/>
                  </a:lnTo>
                  <a:lnTo>
                    <a:pt x="528939" y="72429"/>
                  </a:lnTo>
                  <a:lnTo>
                    <a:pt x="181802" y="419585"/>
                  </a:lnTo>
                  <a:close/>
                </a:path>
              </a:pathLst>
            </a:custGeom>
            <a:solidFill>
              <a:srgbClr val="FFFFFF"/>
            </a:solidFill>
          </p:spPr>
          <p:txBody>
            <a:bodyPr wrap="square" lIns="0" tIns="0" rIns="0" bIns="0" rtlCol="0"/>
            <a:lstStyle/>
            <a:p>
              <a:endParaRPr/>
            </a:p>
          </p:txBody>
        </p:sp>
      </p:grpSp>
      <p:grpSp>
        <p:nvGrpSpPr>
          <p:cNvPr id="11" name="object 6">
            <a:extLst>
              <a:ext uri="{FF2B5EF4-FFF2-40B4-BE49-F238E27FC236}">
                <a16:creationId xmlns:a16="http://schemas.microsoft.com/office/drawing/2014/main" id="{C0E9ED03-362B-AE45-A9D4-80A5664B74F3}"/>
              </a:ext>
            </a:extLst>
          </p:cNvPr>
          <p:cNvGrpSpPr/>
          <p:nvPr/>
        </p:nvGrpSpPr>
        <p:grpSpPr>
          <a:xfrm>
            <a:off x="8810625" y="4587567"/>
            <a:ext cx="666750" cy="666750"/>
            <a:chOff x="8810625" y="4587567"/>
            <a:chExt cx="666750" cy="666750"/>
          </a:xfrm>
        </p:grpSpPr>
        <p:sp>
          <p:nvSpPr>
            <p:cNvPr id="12" name="object 7">
              <a:extLst>
                <a:ext uri="{FF2B5EF4-FFF2-40B4-BE49-F238E27FC236}">
                  <a16:creationId xmlns:a16="http://schemas.microsoft.com/office/drawing/2014/main" id="{6282527D-7A04-5B4F-B9DE-630BE1CE8A48}"/>
                </a:ext>
              </a:extLst>
            </p:cNvPr>
            <p:cNvSpPr/>
            <p:nvPr/>
          </p:nvSpPr>
          <p:spPr>
            <a:xfrm>
              <a:off x="8810625" y="4587567"/>
              <a:ext cx="666750" cy="666750"/>
            </a:xfrm>
            <a:custGeom>
              <a:avLst/>
              <a:gdLst/>
              <a:ahLst/>
              <a:cxnLst/>
              <a:rect l="l" t="t" r="r" b="b"/>
              <a:pathLst>
                <a:path w="666750" h="666750">
                  <a:moveTo>
                    <a:pt x="333374" y="666749"/>
                  </a:moveTo>
                  <a:lnTo>
                    <a:pt x="292563" y="664242"/>
                  </a:lnTo>
                  <a:lnTo>
                    <a:pt x="252371" y="656759"/>
                  </a:lnTo>
                  <a:lnTo>
                    <a:pt x="213397" y="644412"/>
                  </a:lnTo>
                  <a:lnTo>
                    <a:pt x="176223" y="627385"/>
                  </a:lnTo>
                  <a:lnTo>
                    <a:pt x="141412" y="605935"/>
                  </a:lnTo>
                  <a:lnTo>
                    <a:pt x="109493" y="580389"/>
                  </a:lnTo>
                  <a:lnTo>
                    <a:pt x="80942" y="551128"/>
                  </a:lnTo>
                  <a:lnTo>
                    <a:pt x="56183" y="518588"/>
                  </a:lnTo>
                  <a:lnTo>
                    <a:pt x="35595" y="483261"/>
                  </a:lnTo>
                  <a:lnTo>
                    <a:pt x="19487" y="445685"/>
                  </a:lnTo>
                  <a:lnTo>
                    <a:pt x="8100" y="406420"/>
                  </a:lnTo>
                  <a:lnTo>
                    <a:pt x="1605" y="366051"/>
                  </a:lnTo>
                  <a:lnTo>
                    <a:pt x="0" y="333374"/>
                  </a:lnTo>
                  <a:lnTo>
                    <a:pt x="100" y="325191"/>
                  </a:lnTo>
                  <a:lnTo>
                    <a:pt x="3608" y="284458"/>
                  </a:lnTo>
                  <a:lnTo>
                    <a:pt x="12075" y="244461"/>
                  </a:lnTo>
                  <a:lnTo>
                    <a:pt x="25376" y="205797"/>
                  </a:lnTo>
                  <a:lnTo>
                    <a:pt x="43310" y="169052"/>
                  </a:lnTo>
                  <a:lnTo>
                    <a:pt x="65605" y="134783"/>
                  </a:lnTo>
                  <a:lnTo>
                    <a:pt x="91927" y="103501"/>
                  </a:lnTo>
                  <a:lnTo>
                    <a:pt x="121884" y="75672"/>
                  </a:lnTo>
                  <a:lnTo>
                    <a:pt x="155022" y="51720"/>
                  </a:lnTo>
                  <a:lnTo>
                    <a:pt x="190838" y="32007"/>
                  </a:lnTo>
                  <a:lnTo>
                    <a:pt x="228798" y="16826"/>
                  </a:lnTo>
                  <a:lnTo>
                    <a:pt x="268336" y="6405"/>
                  </a:lnTo>
                  <a:lnTo>
                    <a:pt x="308852" y="902"/>
                  </a:lnTo>
                  <a:lnTo>
                    <a:pt x="333374" y="0"/>
                  </a:lnTo>
                  <a:lnTo>
                    <a:pt x="341558" y="100"/>
                  </a:lnTo>
                  <a:lnTo>
                    <a:pt x="382291" y="3608"/>
                  </a:lnTo>
                  <a:lnTo>
                    <a:pt x="422287" y="12075"/>
                  </a:lnTo>
                  <a:lnTo>
                    <a:pt x="460951" y="25376"/>
                  </a:lnTo>
                  <a:lnTo>
                    <a:pt x="497697" y="43310"/>
                  </a:lnTo>
                  <a:lnTo>
                    <a:pt x="531966" y="65605"/>
                  </a:lnTo>
                  <a:lnTo>
                    <a:pt x="563248" y="91927"/>
                  </a:lnTo>
                  <a:lnTo>
                    <a:pt x="591077" y="121884"/>
                  </a:lnTo>
                  <a:lnTo>
                    <a:pt x="615029" y="155022"/>
                  </a:lnTo>
                  <a:lnTo>
                    <a:pt x="634742" y="190838"/>
                  </a:lnTo>
                  <a:lnTo>
                    <a:pt x="649923" y="228798"/>
                  </a:lnTo>
                  <a:lnTo>
                    <a:pt x="660344" y="268336"/>
                  </a:lnTo>
                  <a:lnTo>
                    <a:pt x="665846" y="308852"/>
                  </a:lnTo>
                  <a:lnTo>
                    <a:pt x="666749" y="333374"/>
                  </a:lnTo>
                  <a:lnTo>
                    <a:pt x="666649" y="341558"/>
                  </a:lnTo>
                  <a:lnTo>
                    <a:pt x="663141" y="382291"/>
                  </a:lnTo>
                  <a:lnTo>
                    <a:pt x="654674" y="422287"/>
                  </a:lnTo>
                  <a:lnTo>
                    <a:pt x="641373" y="460951"/>
                  </a:lnTo>
                  <a:lnTo>
                    <a:pt x="623439" y="497697"/>
                  </a:lnTo>
                  <a:lnTo>
                    <a:pt x="601144" y="531966"/>
                  </a:lnTo>
                  <a:lnTo>
                    <a:pt x="574822" y="563248"/>
                  </a:lnTo>
                  <a:lnTo>
                    <a:pt x="544865" y="591077"/>
                  </a:lnTo>
                  <a:lnTo>
                    <a:pt x="511727" y="615029"/>
                  </a:lnTo>
                  <a:lnTo>
                    <a:pt x="475911" y="634742"/>
                  </a:lnTo>
                  <a:lnTo>
                    <a:pt x="437950" y="649923"/>
                  </a:lnTo>
                  <a:lnTo>
                    <a:pt x="398413" y="660344"/>
                  </a:lnTo>
                  <a:lnTo>
                    <a:pt x="357897" y="665846"/>
                  </a:lnTo>
                  <a:lnTo>
                    <a:pt x="333374" y="666749"/>
                  </a:lnTo>
                  <a:close/>
                </a:path>
              </a:pathLst>
            </a:custGeom>
            <a:solidFill>
              <a:srgbClr val="AB0420"/>
            </a:solidFill>
          </p:spPr>
          <p:txBody>
            <a:bodyPr wrap="square" lIns="0" tIns="0" rIns="0" bIns="0" rtlCol="0"/>
            <a:lstStyle/>
            <a:p>
              <a:endParaRPr/>
            </a:p>
          </p:txBody>
        </p:sp>
        <p:sp>
          <p:nvSpPr>
            <p:cNvPr id="13" name="object 8">
              <a:extLst>
                <a:ext uri="{FF2B5EF4-FFF2-40B4-BE49-F238E27FC236}">
                  <a16:creationId xmlns:a16="http://schemas.microsoft.com/office/drawing/2014/main" id="{9EDC340F-5919-E243-B79D-5F0418AAD988}"/>
                </a:ext>
              </a:extLst>
            </p:cNvPr>
            <p:cNvSpPr/>
            <p:nvPr/>
          </p:nvSpPr>
          <p:spPr>
            <a:xfrm>
              <a:off x="8879520" y="4731251"/>
              <a:ext cx="528955" cy="419734"/>
            </a:xfrm>
            <a:custGeom>
              <a:avLst/>
              <a:gdLst/>
              <a:ahLst/>
              <a:cxnLst/>
              <a:rect l="l" t="t" r="r" b="b"/>
              <a:pathLst>
                <a:path w="528954" h="419735">
                  <a:moveTo>
                    <a:pt x="181802" y="419585"/>
                  </a:moveTo>
                  <a:lnTo>
                    <a:pt x="0" y="237796"/>
                  </a:lnTo>
                  <a:lnTo>
                    <a:pt x="72435" y="165353"/>
                  </a:lnTo>
                  <a:lnTo>
                    <a:pt x="181802" y="274700"/>
                  </a:lnTo>
                  <a:lnTo>
                    <a:pt x="456477" y="0"/>
                  </a:lnTo>
                  <a:lnTo>
                    <a:pt x="528939" y="72429"/>
                  </a:lnTo>
                  <a:lnTo>
                    <a:pt x="181802" y="419585"/>
                  </a:lnTo>
                  <a:close/>
                </a:path>
              </a:pathLst>
            </a:custGeom>
            <a:solidFill>
              <a:srgbClr val="FFFFFF"/>
            </a:solidFill>
          </p:spPr>
          <p:txBody>
            <a:bodyPr wrap="square" lIns="0" tIns="0" rIns="0" bIns="0" rtlCol="0"/>
            <a:lstStyle/>
            <a:p>
              <a:endParaRPr/>
            </a:p>
          </p:txBody>
        </p:sp>
      </p:grpSp>
      <p:grpSp>
        <p:nvGrpSpPr>
          <p:cNvPr id="14" name="object 9">
            <a:extLst>
              <a:ext uri="{FF2B5EF4-FFF2-40B4-BE49-F238E27FC236}">
                <a16:creationId xmlns:a16="http://schemas.microsoft.com/office/drawing/2014/main" id="{35D8E979-DA44-704A-9637-262318742B6D}"/>
              </a:ext>
            </a:extLst>
          </p:cNvPr>
          <p:cNvGrpSpPr/>
          <p:nvPr/>
        </p:nvGrpSpPr>
        <p:grpSpPr>
          <a:xfrm>
            <a:off x="14582846" y="4587567"/>
            <a:ext cx="666750" cy="666750"/>
            <a:chOff x="14582846" y="4587567"/>
            <a:chExt cx="666750" cy="666750"/>
          </a:xfrm>
        </p:grpSpPr>
        <p:sp>
          <p:nvSpPr>
            <p:cNvPr id="15" name="object 10">
              <a:extLst>
                <a:ext uri="{FF2B5EF4-FFF2-40B4-BE49-F238E27FC236}">
                  <a16:creationId xmlns:a16="http://schemas.microsoft.com/office/drawing/2014/main" id="{7192930E-74C8-0F49-B609-DA27FD6130DC}"/>
                </a:ext>
              </a:extLst>
            </p:cNvPr>
            <p:cNvSpPr/>
            <p:nvPr/>
          </p:nvSpPr>
          <p:spPr>
            <a:xfrm>
              <a:off x="14582846" y="4587567"/>
              <a:ext cx="666750" cy="666750"/>
            </a:xfrm>
            <a:custGeom>
              <a:avLst/>
              <a:gdLst/>
              <a:ahLst/>
              <a:cxnLst/>
              <a:rect l="l" t="t" r="r" b="b"/>
              <a:pathLst>
                <a:path w="666750" h="666750">
                  <a:moveTo>
                    <a:pt x="333374" y="666749"/>
                  </a:moveTo>
                  <a:lnTo>
                    <a:pt x="292563" y="664242"/>
                  </a:lnTo>
                  <a:lnTo>
                    <a:pt x="252371" y="656759"/>
                  </a:lnTo>
                  <a:lnTo>
                    <a:pt x="213397" y="644412"/>
                  </a:lnTo>
                  <a:lnTo>
                    <a:pt x="176223" y="627385"/>
                  </a:lnTo>
                  <a:lnTo>
                    <a:pt x="141412" y="605935"/>
                  </a:lnTo>
                  <a:lnTo>
                    <a:pt x="109493" y="580389"/>
                  </a:lnTo>
                  <a:lnTo>
                    <a:pt x="80942" y="551128"/>
                  </a:lnTo>
                  <a:lnTo>
                    <a:pt x="56183" y="518588"/>
                  </a:lnTo>
                  <a:lnTo>
                    <a:pt x="35595" y="483261"/>
                  </a:lnTo>
                  <a:lnTo>
                    <a:pt x="19487" y="445685"/>
                  </a:lnTo>
                  <a:lnTo>
                    <a:pt x="8100" y="406420"/>
                  </a:lnTo>
                  <a:lnTo>
                    <a:pt x="1605" y="366051"/>
                  </a:lnTo>
                  <a:lnTo>
                    <a:pt x="0" y="333374"/>
                  </a:lnTo>
                  <a:lnTo>
                    <a:pt x="100" y="325191"/>
                  </a:lnTo>
                  <a:lnTo>
                    <a:pt x="3608" y="284458"/>
                  </a:lnTo>
                  <a:lnTo>
                    <a:pt x="12075" y="244461"/>
                  </a:lnTo>
                  <a:lnTo>
                    <a:pt x="25376" y="205797"/>
                  </a:lnTo>
                  <a:lnTo>
                    <a:pt x="43310" y="169052"/>
                  </a:lnTo>
                  <a:lnTo>
                    <a:pt x="65605" y="134783"/>
                  </a:lnTo>
                  <a:lnTo>
                    <a:pt x="91927" y="103501"/>
                  </a:lnTo>
                  <a:lnTo>
                    <a:pt x="121884" y="75672"/>
                  </a:lnTo>
                  <a:lnTo>
                    <a:pt x="155022" y="51720"/>
                  </a:lnTo>
                  <a:lnTo>
                    <a:pt x="190838" y="32007"/>
                  </a:lnTo>
                  <a:lnTo>
                    <a:pt x="228798" y="16826"/>
                  </a:lnTo>
                  <a:lnTo>
                    <a:pt x="268336" y="6405"/>
                  </a:lnTo>
                  <a:lnTo>
                    <a:pt x="308852" y="902"/>
                  </a:lnTo>
                  <a:lnTo>
                    <a:pt x="333374" y="0"/>
                  </a:lnTo>
                  <a:lnTo>
                    <a:pt x="341558" y="100"/>
                  </a:lnTo>
                  <a:lnTo>
                    <a:pt x="382291" y="3608"/>
                  </a:lnTo>
                  <a:lnTo>
                    <a:pt x="422287" y="12075"/>
                  </a:lnTo>
                  <a:lnTo>
                    <a:pt x="460951" y="25376"/>
                  </a:lnTo>
                  <a:lnTo>
                    <a:pt x="497697" y="43310"/>
                  </a:lnTo>
                  <a:lnTo>
                    <a:pt x="531966" y="65605"/>
                  </a:lnTo>
                  <a:lnTo>
                    <a:pt x="563248" y="91927"/>
                  </a:lnTo>
                  <a:lnTo>
                    <a:pt x="591077" y="121884"/>
                  </a:lnTo>
                  <a:lnTo>
                    <a:pt x="615029" y="155022"/>
                  </a:lnTo>
                  <a:lnTo>
                    <a:pt x="634742" y="190838"/>
                  </a:lnTo>
                  <a:lnTo>
                    <a:pt x="649923" y="228798"/>
                  </a:lnTo>
                  <a:lnTo>
                    <a:pt x="660344" y="268336"/>
                  </a:lnTo>
                  <a:lnTo>
                    <a:pt x="665846" y="308852"/>
                  </a:lnTo>
                  <a:lnTo>
                    <a:pt x="666749" y="333374"/>
                  </a:lnTo>
                  <a:lnTo>
                    <a:pt x="666649" y="341558"/>
                  </a:lnTo>
                  <a:lnTo>
                    <a:pt x="663141" y="382291"/>
                  </a:lnTo>
                  <a:lnTo>
                    <a:pt x="654674" y="422287"/>
                  </a:lnTo>
                  <a:lnTo>
                    <a:pt x="641373" y="460951"/>
                  </a:lnTo>
                  <a:lnTo>
                    <a:pt x="623439" y="497697"/>
                  </a:lnTo>
                  <a:lnTo>
                    <a:pt x="601144" y="531966"/>
                  </a:lnTo>
                  <a:lnTo>
                    <a:pt x="574822" y="563248"/>
                  </a:lnTo>
                  <a:lnTo>
                    <a:pt x="544865" y="591077"/>
                  </a:lnTo>
                  <a:lnTo>
                    <a:pt x="511727" y="615029"/>
                  </a:lnTo>
                  <a:lnTo>
                    <a:pt x="475911" y="634742"/>
                  </a:lnTo>
                  <a:lnTo>
                    <a:pt x="437950" y="649923"/>
                  </a:lnTo>
                  <a:lnTo>
                    <a:pt x="398413" y="660344"/>
                  </a:lnTo>
                  <a:lnTo>
                    <a:pt x="357897" y="665846"/>
                  </a:lnTo>
                  <a:lnTo>
                    <a:pt x="333374" y="666749"/>
                  </a:lnTo>
                  <a:close/>
                </a:path>
              </a:pathLst>
            </a:custGeom>
            <a:solidFill>
              <a:srgbClr val="AB0420"/>
            </a:solidFill>
          </p:spPr>
          <p:txBody>
            <a:bodyPr wrap="square" lIns="0" tIns="0" rIns="0" bIns="0" rtlCol="0"/>
            <a:lstStyle/>
            <a:p>
              <a:endParaRPr/>
            </a:p>
          </p:txBody>
        </p:sp>
        <p:sp>
          <p:nvSpPr>
            <p:cNvPr id="21" name="object 11">
              <a:extLst>
                <a:ext uri="{FF2B5EF4-FFF2-40B4-BE49-F238E27FC236}">
                  <a16:creationId xmlns:a16="http://schemas.microsoft.com/office/drawing/2014/main" id="{953E29BB-3C73-4F43-A743-516D6718F5B0}"/>
                </a:ext>
              </a:extLst>
            </p:cNvPr>
            <p:cNvSpPr/>
            <p:nvPr/>
          </p:nvSpPr>
          <p:spPr>
            <a:xfrm>
              <a:off x="14651741" y="4731251"/>
              <a:ext cx="528955" cy="419734"/>
            </a:xfrm>
            <a:custGeom>
              <a:avLst/>
              <a:gdLst/>
              <a:ahLst/>
              <a:cxnLst/>
              <a:rect l="l" t="t" r="r" b="b"/>
              <a:pathLst>
                <a:path w="528955" h="419735">
                  <a:moveTo>
                    <a:pt x="181802" y="419585"/>
                  </a:moveTo>
                  <a:lnTo>
                    <a:pt x="0" y="237796"/>
                  </a:lnTo>
                  <a:lnTo>
                    <a:pt x="72435" y="165353"/>
                  </a:lnTo>
                  <a:lnTo>
                    <a:pt x="181802" y="274700"/>
                  </a:lnTo>
                  <a:lnTo>
                    <a:pt x="456477" y="0"/>
                  </a:lnTo>
                  <a:lnTo>
                    <a:pt x="528939" y="72429"/>
                  </a:lnTo>
                  <a:lnTo>
                    <a:pt x="181802" y="419585"/>
                  </a:lnTo>
                  <a:close/>
                </a:path>
              </a:pathLst>
            </a:custGeom>
            <a:solidFill>
              <a:srgbClr val="FFFFFF"/>
            </a:solidFill>
          </p:spPr>
          <p:txBody>
            <a:bodyPr wrap="square" lIns="0" tIns="0" rIns="0" bIns="0" rtlCol="0"/>
            <a:lstStyle/>
            <a:p>
              <a:endParaRPr/>
            </a:p>
          </p:txBody>
        </p:sp>
      </p:grpSp>
      <p:sp>
        <p:nvSpPr>
          <p:cNvPr id="22" name="object 12">
            <a:extLst>
              <a:ext uri="{FF2B5EF4-FFF2-40B4-BE49-F238E27FC236}">
                <a16:creationId xmlns:a16="http://schemas.microsoft.com/office/drawing/2014/main" id="{2638A373-060A-9944-AAC5-0F63BB888D45}"/>
              </a:ext>
            </a:extLst>
          </p:cNvPr>
          <p:cNvSpPr/>
          <p:nvPr/>
        </p:nvSpPr>
        <p:spPr>
          <a:xfrm>
            <a:off x="0" y="5"/>
            <a:ext cx="18288000" cy="3476625"/>
          </a:xfrm>
          <a:custGeom>
            <a:avLst/>
            <a:gdLst/>
            <a:ahLst/>
            <a:cxnLst/>
            <a:rect l="l" t="t" r="r" b="b"/>
            <a:pathLst>
              <a:path w="18288000" h="3476625">
                <a:moveTo>
                  <a:pt x="18287998" y="3476398"/>
                </a:moveTo>
                <a:lnTo>
                  <a:pt x="0" y="3476398"/>
                </a:lnTo>
                <a:lnTo>
                  <a:pt x="0" y="0"/>
                </a:lnTo>
                <a:lnTo>
                  <a:pt x="18287998" y="0"/>
                </a:lnTo>
                <a:lnTo>
                  <a:pt x="18287998" y="3476398"/>
                </a:lnTo>
                <a:close/>
              </a:path>
            </a:pathLst>
          </a:custGeom>
          <a:solidFill>
            <a:srgbClr val="0C234A"/>
          </a:solidFill>
        </p:spPr>
        <p:txBody>
          <a:bodyPr wrap="square" lIns="0" tIns="0" rIns="0" bIns="0" rtlCol="0"/>
          <a:lstStyle/>
          <a:p>
            <a:endParaRPr/>
          </a:p>
        </p:txBody>
      </p:sp>
      <p:sp>
        <p:nvSpPr>
          <p:cNvPr id="23" name="object 15">
            <a:extLst>
              <a:ext uri="{FF2B5EF4-FFF2-40B4-BE49-F238E27FC236}">
                <a16:creationId xmlns:a16="http://schemas.microsoft.com/office/drawing/2014/main" id="{E23A0DA2-3DD8-2B4E-B329-78C066EE20B4}"/>
              </a:ext>
            </a:extLst>
          </p:cNvPr>
          <p:cNvSpPr/>
          <p:nvPr/>
        </p:nvSpPr>
        <p:spPr>
          <a:xfrm>
            <a:off x="3993648" y="4906178"/>
            <a:ext cx="4524375" cy="28575"/>
          </a:xfrm>
          <a:custGeom>
            <a:avLst/>
            <a:gdLst/>
            <a:ahLst/>
            <a:cxnLst/>
            <a:rect l="l" t="t" r="r" b="b"/>
            <a:pathLst>
              <a:path w="4524375" h="28575">
                <a:moveTo>
                  <a:pt x="4524374" y="28574"/>
                </a:moveTo>
                <a:lnTo>
                  <a:pt x="0" y="28574"/>
                </a:lnTo>
                <a:lnTo>
                  <a:pt x="0" y="0"/>
                </a:lnTo>
                <a:lnTo>
                  <a:pt x="4524374" y="0"/>
                </a:lnTo>
                <a:lnTo>
                  <a:pt x="4524374" y="28574"/>
                </a:lnTo>
                <a:close/>
              </a:path>
            </a:pathLst>
          </a:custGeom>
          <a:solidFill>
            <a:srgbClr val="0C234A"/>
          </a:solidFill>
        </p:spPr>
        <p:txBody>
          <a:bodyPr wrap="square" lIns="0" tIns="0" rIns="0" bIns="0" rtlCol="0"/>
          <a:lstStyle/>
          <a:p>
            <a:endParaRPr/>
          </a:p>
        </p:txBody>
      </p:sp>
      <p:sp>
        <p:nvSpPr>
          <p:cNvPr id="24" name="object 16">
            <a:extLst>
              <a:ext uri="{FF2B5EF4-FFF2-40B4-BE49-F238E27FC236}">
                <a16:creationId xmlns:a16="http://schemas.microsoft.com/office/drawing/2014/main" id="{ACF01AE1-8375-6D49-87BF-2EB8449048FE}"/>
              </a:ext>
            </a:extLst>
          </p:cNvPr>
          <p:cNvSpPr/>
          <p:nvPr/>
        </p:nvSpPr>
        <p:spPr>
          <a:xfrm>
            <a:off x="9772872" y="4906178"/>
            <a:ext cx="4524375" cy="28575"/>
          </a:xfrm>
          <a:custGeom>
            <a:avLst/>
            <a:gdLst/>
            <a:ahLst/>
            <a:cxnLst/>
            <a:rect l="l" t="t" r="r" b="b"/>
            <a:pathLst>
              <a:path w="4524375" h="28575">
                <a:moveTo>
                  <a:pt x="4524374" y="28574"/>
                </a:moveTo>
                <a:lnTo>
                  <a:pt x="0" y="28574"/>
                </a:lnTo>
                <a:lnTo>
                  <a:pt x="0" y="0"/>
                </a:lnTo>
                <a:lnTo>
                  <a:pt x="4524374" y="0"/>
                </a:lnTo>
                <a:lnTo>
                  <a:pt x="4524374" y="28574"/>
                </a:lnTo>
                <a:close/>
              </a:path>
            </a:pathLst>
          </a:custGeom>
          <a:solidFill>
            <a:srgbClr val="0C234A"/>
          </a:solidFill>
        </p:spPr>
        <p:txBody>
          <a:bodyPr wrap="square" lIns="0" tIns="0" rIns="0" bIns="0" rtlCol="0"/>
          <a:lstStyle/>
          <a:p>
            <a:endParaRPr/>
          </a:p>
        </p:txBody>
      </p:sp>
      <p:sp>
        <p:nvSpPr>
          <p:cNvPr id="25" name="object 17">
            <a:extLst>
              <a:ext uri="{FF2B5EF4-FFF2-40B4-BE49-F238E27FC236}">
                <a16:creationId xmlns:a16="http://schemas.microsoft.com/office/drawing/2014/main" id="{F6AC63CF-ED64-3C48-A8F8-E5A12C28CB82}"/>
              </a:ext>
            </a:extLst>
          </p:cNvPr>
          <p:cNvSpPr/>
          <p:nvPr/>
        </p:nvSpPr>
        <p:spPr>
          <a:xfrm>
            <a:off x="0" y="4906178"/>
            <a:ext cx="2746375" cy="28575"/>
          </a:xfrm>
          <a:custGeom>
            <a:avLst/>
            <a:gdLst/>
            <a:ahLst/>
            <a:cxnLst/>
            <a:rect l="l" t="t" r="r" b="b"/>
            <a:pathLst>
              <a:path w="2746375" h="28575">
                <a:moveTo>
                  <a:pt x="0" y="0"/>
                </a:moveTo>
                <a:lnTo>
                  <a:pt x="2745802" y="0"/>
                </a:lnTo>
                <a:lnTo>
                  <a:pt x="2745802" y="28574"/>
                </a:lnTo>
                <a:lnTo>
                  <a:pt x="0" y="28574"/>
                </a:lnTo>
                <a:lnTo>
                  <a:pt x="0" y="0"/>
                </a:lnTo>
                <a:close/>
              </a:path>
            </a:pathLst>
          </a:custGeom>
          <a:solidFill>
            <a:srgbClr val="0C234A"/>
          </a:solidFill>
        </p:spPr>
        <p:txBody>
          <a:bodyPr wrap="square" lIns="0" tIns="0" rIns="0" bIns="0" rtlCol="0"/>
          <a:lstStyle/>
          <a:p>
            <a:endParaRPr/>
          </a:p>
        </p:txBody>
      </p:sp>
      <p:sp>
        <p:nvSpPr>
          <p:cNvPr id="26" name="object 18">
            <a:extLst>
              <a:ext uri="{FF2B5EF4-FFF2-40B4-BE49-F238E27FC236}">
                <a16:creationId xmlns:a16="http://schemas.microsoft.com/office/drawing/2014/main" id="{627688F9-A97E-2E45-845E-D660F6710D04}"/>
              </a:ext>
            </a:extLst>
          </p:cNvPr>
          <p:cNvSpPr/>
          <p:nvPr/>
        </p:nvSpPr>
        <p:spPr>
          <a:xfrm>
            <a:off x="15545094" y="4906178"/>
            <a:ext cx="2743200" cy="28575"/>
          </a:xfrm>
          <a:custGeom>
            <a:avLst/>
            <a:gdLst/>
            <a:ahLst/>
            <a:cxnLst/>
            <a:rect l="l" t="t" r="r" b="b"/>
            <a:pathLst>
              <a:path w="2743200" h="28575">
                <a:moveTo>
                  <a:pt x="2742904" y="28574"/>
                </a:moveTo>
                <a:lnTo>
                  <a:pt x="0" y="28574"/>
                </a:lnTo>
                <a:lnTo>
                  <a:pt x="0" y="0"/>
                </a:lnTo>
                <a:lnTo>
                  <a:pt x="2742904" y="0"/>
                </a:lnTo>
                <a:lnTo>
                  <a:pt x="2742904" y="28574"/>
                </a:lnTo>
                <a:close/>
              </a:path>
            </a:pathLst>
          </a:custGeom>
          <a:solidFill>
            <a:srgbClr val="0C234A"/>
          </a:solidFill>
        </p:spPr>
        <p:txBody>
          <a:bodyPr wrap="square" lIns="0" tIns="0" rIns="0" bIns="0" rtlCol="0"/>
          <a:lstStyle/>
          <a:p>
            <a:endParaRPr/>
          </a:p>
        </p:txBody>
      </p:sp>
      <p:sp>
        <p:nvSpPr>
          <p:cNvPr id="27" name="object 8">
            <a:extLst>
              <a:ext uri="{FF2B5EF4-FFF2-40B4-BE49-F238E27FC236}">
                <a16:creationId xmlns:a16="http://schemas.microsoft.com/office/drawing/2014/main" id="{CF98B535-BC65-2A46-BF33-96B9095827FB}"/>
              </a:ext>
            </a:extLst>
          </p:cNvPr>
          <p:cNvSpPr/>
          <p:nvPr/>
        </p:nvSpPr>
        <p:spPr>
          <a:xfrm>
            <a:off x="6299612"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sp>
        <p:nvSpPr>
          <p:cNvPr id="18" name="object 2">
            <a:extLst>
              <a:ext uri="{FF2B5EF4-FFF2-40B4-BE49-F238E27FC236}">
                <a16:creationId xmlns:a16="http://schemas.microsoft.com/office/drawing/2014/main" id="{5D3C8CE1-1545-584F-A8E0-D25CE6921C19}"/>
              </a:ext>
            </a:extLst>
          </p:cNvPr>
          <p:cNvSpPr/>
          <p:nvPr userDrawn="1"/>
        </p:nvSpPr>
        <p:spPr>
          <a:xfrm>
            <a:off x="0" y="3476404"/>
            <a:ext cx="18288000" cy="6811009"/>
          </a:xfrm>
          <a:custGeom>
            <a:avLst/>
            <a:gdLst/>
            <a:ahLst/>
            <a:cxnLst/>
            <a:rect l="l" t="t" r="r" b="b"/>
            <a:pathLst>
              <a:path w="18288000" h="6811009">
                <a:moveTo>
                  <a:pt x="0" y="6810600"/>
                </a:moveTo>
                <a:lnTo>
                  <a:pt x="18287998" y="6810600"/>
                </a:lnTo>
                <a:lnTo>
                  <a:pt x="18287998" y="0"/>
                </a:lnTo>
                <a:lnTo>
                  <a:pt x="0" y="0"/>
                </a:lnTo>
                <a:lnTo>
                  <a:pt x="0" y="6810600"/>
                </a:lnTo>
                <a:close/>
              </a:path>
            </a:pathLst>
          </a:custGeom>
          <a:solidFill>
            <a:srgbClr val="E2E9EB"/>
          </a:solidFill>
        </p:spPr>
        <p:txBody>
          <a:bodyPr wrap="square" lIns="0" tIns="0" rIns="0" bIns="0" rtlCol="0"/>
          <a:lstStyle/>
          <a:p>
            <a:endParaRPr/>
          </a:p>
        </p:txBody>
      </p:sp>
      <p:grpSp>
        <p:nvGrpSpPr>
          <p:cNvPr id="19" name="object 3">
            <a:extLst>
              <a:ext uri="{FF2B5EF4-FFF2-40B4-BE49-F238E27FC236}">
                <a16:creationId xmlns:a16="http://schemas.microsoft.com/office/drawing/2014/main" id="{6D2D3BF0-5F99-2A41-A4CD-1D36DCA1C9E3}"/>
              </a:ext>
            </a:extLst>
          </p:cNvPr>
          <p:cNvGrpSpPr/>
          <p:nvPr userDrawn="1"/>
        </p:nvGrpSpPr>
        <p:grpSpPr>
          <a:xfrm>
            <a:off x="3038404" y="4587567"/>
            <a:ext cx="666750" cy="666750"/>
            <a:chOff x="3038404" y="4587567"/>
            <a:chExt cx="666750" cy="666750"/>
          </a:xfrm>
        </p:grpSpPr>
        <p:sp>
          <p:nvSpPr>
            <p:cNvPr id="20" name="object 4">
              <a:extLst>
                <a:ext uri="{FF2B5EF4-FFF2-40B4-BE49-F238E27FC236}">
                  <a16:creationId xmlns:a16="http://schemas.microsoft.com/office/drawing/2014/main" id="{E45D70F6-9AC3-BF49-898C-01F124ABB8C8}"/>
                </a:ext>
              </a:extLst>
            </p:cNvPr>
            <p:cNvSpPr/>
            <p:nvPr/>
          </p:nvSpPr>
          <p:spPr>
            <a:xfrm>
              <a:off x="3038404" y="4587567"/>
              <a:ext cx="666750" cy="666750"/>
            </a:xfrm>
            <a:custGeom>
              <a:avLst/>
              <a:gdLst/>
              <a:ahLst/>
              <a:cxnLst/>
              <a:rect l="l" t="t" r="r" b="b"/>
              <a:pathLst>
                <a:path w="666750" h="666750">
                  <a:moveTo>
                    <a:pt x="333374" y="666749"/>
                  </a:moveTo>
                  <a:lnTo>
                    <a:pt x="292563" y="664242"/>
                  </a:lnTo>
                  <a:lnTo>
                    <a:pt x="252371" y="656759"/>
                  </a:lnTo>
                  <a:lnTo>
                    <a:pt x="213397" y="644412"/>
                  </a:lnTo>
                  <a:lnTo>
                    <a:pt x="176223" y="627385"/>
                  </a:lnTo>
                  <a:lnTo>
                    <a:pt x="141412" y="605935"/>
                  </a:lnTo>
                  <a:lnTo>
                    <a:pt x="109493" y="580389"/>
                  </a:lnTo>
                  <a:lnTo>
                    <a:pt x="80942" y="551128"/>
                  </a:lnTo>
                  <a:lnTo>
                    <a:pt x="56183" y="518588"/>
                  </a:lnTo>
                  <a:lnTo>
                    <a:pt x="35595" y="483261"/>
                  </a:lnTo>
                  <a:lnTo>
                    <a:pt x="19487" y="445685"/>
                  </a:lnTo>
                  <a:lnTo>
                    <a:pt x="8100" y="406420"/>
                  </a:lnTo>
                  <a:lnTo>
                    <a:pt x="1605" y="366051"/>
                  </a:lnTo>
                  <a:lnTo>
                    <a:pt x="0" y="333374"/>
                  </a:lnTo>
                  <a:lnTo>
                    <a:pt x="100" y="325191"/>
                  </a:lnTo>
                  <a:lnTo>
                    <a:pt x="3608" y="284458"/>
                  </a:lnTo>
                  <a:lnTo>
                    <a:pt x="12075" y="244461"/>
                  </a:lnTo>
                  <a:lnTo>
                    <a:pt x="25376" y="205797"/>
                  </a:lnTo>
                  <a:lnTo>
                    <a:pt x="43310" y="169052"/>
                  </a:lnTo>
                  <a:lnTo>
                    <a:pt x="65605" y="134783"/>
                  </a:lnTo>
                  <a:lnTo>
                    <a:pt x="91927" y="103501"/>
                  </a:lnTo>
                  <a:lnTo>
                    <a:pt x="121884" y="75672"/>
                  </a:lnTo>
                  <a:lnTo>
                    <a:pt x="155022" y="51720"/>
                  </a:lnTo>
                  <a:lnTo>
                    <a:pt x="190838" y="32007"/>
                  </a:lnTo>
                  <a:lnTo>
                    <a:pt x="228798" y="16826"/>
                  </a:lnTo>
                  <a:lnTo>
                    <a:pt x="268336" y="6405"/>
                  </a:lnTo>
                  <a:lnTo>
                    <a:pt x="308852" y="902"/>
                  </a:lnTo>
                  <a:lnTo>
                    <a:pt x="333374" y="0"/>
                  </a:lnTo>
                  <a:lnTo>
                    <a:pt x="341558" y="100"/>
                  </a:lnTo>
                  <a:lnTo>
                    <a:pt x="382291" y="3608"/>
                  </a:lnTo>
                  <a:lnTo>
                    <a:pt x="422287" y="12075"/>
                  </a:lnTo>
                  <a:lnTo>
                    <a:pt x="460951" y="25376"/>
                  </a:lnTo>
                  <a:lnTo>
                    <a:pt x="497697" y="43310"/>
                  </a:lnTo>
                  <a:lnTo>
                    <a:pt x="531966" y="65605"/>
                  </a:lnTo>
                  <a:lnTo>
                    <a:pt x="563248" y="91927"/>
                  </a:lnTo>
                  <a:lnTo>
                    <a:pt x="591077" y="121884"/>
                  </a:lnTo>
                  <a:lnTo>
                    <a:pt x="615029" y="155022"/>
                  </a:lnTo>
                  <a:lnTo>
                    <a:pt x="634742" y="190838"/>
                  </a:lnTo>
                  <a:lnTo>
                    <a:pt x="649923" y="228798"/>
                  </a:lnTo>
                  <a:lnTo>
                    <a:pt x="660344" y="268336"/>
                  </a:lnTo>
                  <a:lnTo>
                    <a:pt x="665846" y="308852"/>
                  </a:lnTo>
                  <a:lnTo>
                    <a:pt x="666749" y="333374"/>
                  </a:lnTo>
                  <a:lnTo>
                    <a:pt x="666649" y="341558"/>
                  </a:lnTo>
                  <a:lnTo>
                    <a:pt x="663141" y="382291"/>
                  </a:lnTo>
                  <a:lnTo>
                    <a:pt x="654674" y="422287"/>
                  </a:lnTo>
                  <a:lnTo>
                    <a:pt x="641373" y="460951"/>
                  </a:lnTo>
                  <a:lnTo>
                    <a:pt x="623439" y="497697"/>
                  </a:lnTo>
                  <a:lnTo>
                    <a:pt x="601144" y="531966"/>
                  </a:lnTo>
                  <a:lnTo>
                    <a:pt x="574822" y="563248"/>
                  </a:lnTo>
                  <a:lnTo>
                    <a:pt x="544865" y="591077"/>
                  </a:lnTo>
                  <a:lnTo>
                    <a:pt x="511727" y="615029"/>
                  </a:lnTo>
                  <a:lnTo>
                    <a:pt x="475911" y="634742"/>
                  </a:lnTo>
                  <a:lnTo>
                    <a:pt x="437950" y="649923"/>
                  </a:lnTo>
                  <a:lnTo>
                    <a:pt x="398413" y="660344"/>
                  </a:lnTo>
                  <a:lnTo>
                    <a:pt x="357897" y="665846"/>
                  </a:lnTo>
                  <a:lnTo>
                    <a:pt x="333374" y="666749"/>
                  </a:lnTo>
                  <a:close/>
                </a:path>
              </a:pathLst>
            </a:custGeom>
            <a:solidFill>
              <a:srgbClr val="AB0420"/>
            </a:solidFill>
          </p:spPr>
          <p:txBody>
            <a:bodyPr wrap="square" lIns="0" tIns="0" rIns="0" bIns="0" rtlCol="0"/>
            <a:lstStyle/>
            <a:p>
              <a:endParaRPr/>
            </a:p>
          </p:txBody>
        </p:sp>
        <p:sp>
          <p:nvSpPr>
            <p:cNvPr id="28" name="object 5">
              <a:extLst>
                <a:ext uri="{FF2B5EF4-FFF2-40B4-BE49-F238E27FC236}">
                  <a16:creationId xmlns:a16="http://schemas.microsoft.com/office/drawing/2014/main" id="{71DAE8A4-F9AD-D544-9D90-78C7D13DD390}"/>
                </a:ext>
              </a:extLst>
            </p:cNvPr>
            <p:cNvSpPr/>
            <p:nvPr/>
          </p:nvSpPr>
          <p:spPr>
            <a:xfrm>
              <a:off x="3107299" y="4731251"/>
              <a:ext cx="528955" cy="419734"/>
            </a:xfrm>
            <a:custGeom>
              <a:avLst/>
              <a:gdLst/>
              <a:ahLst/>
              <a:cxnLst/>
              <a:rect l="l" t="t" r="r" b="b"/>
              <a:pathLst>
                <a:path w="528954" h="419735">
                  <a:moveTo>
                    <a:pt x="181802" y="419585"/>
                  </a:moveTo>
                  <a:lnTo>
                    <a:pt x="0" y="237796"/>
                  </a:lnTo>
                  <a:lnTo>
                    <a:pt x="72435" y="165353"/>
                  </a:lnTo>
                  <a:lnTo>
                    <a:pt x="181802" y="274700"/>
                  </a:lnTo>
                  <a:lnTo>
                    <a:pt x="456477" y="0"/>
                  </a:lnTo>
                  <a:lnTo>
                    <a:pt x="528939" y="72429"/>
                  </a:lnTo>
                  <a:lnTo>
                    <a:pt x="181802" y="419585"/>
                  </a:lnTo>
                  <a:close/>
                </a:path>
              </a:pathLst>
            </a:custGeom>
            <a:solidFill>
              <a:srgbClr val="FFFFFF"/>
            </a:solidFill>
          </p:spPr>
          <p:txBody>
            <a:bodyPr wrap="square" lIns="0" tIns="0" rIns="0" bIns="0" rtlCol="0"/>
            <a:lstStyle/>
            <a:p>
              <a:endParaRPr/>
            </a:p>
          </p:txBody>
        </p:sp>
      </p:grpSp>
      <p:grpSp>
        <p:nvGrpSpPr>
          <p:cNvPr id="29" name="object 6">
            <a:extLst>
              <a:ext uri="{FF2B5EF4-FFF2-40B4-BE49-F238E27FC236}">
                <a16:creationId xmlns:a16="http://schemas.microsoft.com/office/drawing/2014/main" id="{49EA3C30-9C40-BF41-9C2F-C6D32075DC48}"/>
              </a:ext>
            </a:extLst>
          </p:cNvPr>
          <p:cNvGrpSpPr/>
          <p:nvPr userDrawn="1"/>
        </p:nvGrpSpPr>
        <p:grpSpPr>
          <a:xfrm>
            <a:off x="8810625" y="4587567"/>
            <a:ext cx="666750" cy="666750"/>
            <a:chOff x="8810625" y="4587567"/>
            <a:chExt cx="666750" cy="666750"/>
          </a:xfrm>
        </p:grpSpPr>
        <p:sp>
          <p:nvSpPr>
            <p:cNvPr id="30" name="object 7">
              <a:extLst>
                <a:ext uri="{FF2B5EF4-FFF2-40B4-BE49-F238E27FC236}">
                  <a16:creationId xmlns:a16="http://schemas.microsoft.com/office/drawing/2014/main" id="{3128B623-B26F-BD48-B048-32E7DA2D0DD3}"/>
                </a:ext>
              </a:extLst>
            </p:cNvPr>
            <p:cNvSpPr/>
            <p:nvPr/>
          </p:nvSpPr>
          <p:spPr>
            <a:xfrm>
              <a:off x="8810625" y="4587567"/>
              <a:ext cx="666750" cy="666750"/>
            </a:xfrm>
            <a:custGeom>
              <a:avLst/>
              <a:gdLst/>
              <a:ahLst/>
              <a:cxnLst/>
              <a:rect l="l" t="t" r="r" b="b"/>
              <a:pathLst>
                <a:path w="666750" h="666750">
                  <a:moveTo>
                    <a:pt x="333374" y="666749"/>
                  </a:moveTo>
                  <a:lnTo>
                    <a:pt x="292563" y="664242"/>
                  </a:lnTo>
                  <a:lnTo>
                    <a:pt x="252371" y="656759"/>
                  </a:lnTo>
                  <a:lnTo>
                    <a:pt x="213397" y="644412"/>
                  </a:lnTo>
                  <a:lnTo>
                    <a:pt x="176223" y="627385"/>
                  </a:lnTo>
                  <a:lnTo>
                    <a:pt x="141412" y="605935"/>
                  </a:lnTo>
                  <a:lnTo>
                    <a:pt x="109493" y="580389"/>
                  </a:lnTo>
                  <a:lnTo>
                    <a:pt x="80942" y="551128"/>
                  </a:lnTo>
                  <a:lnTo>
                    <a:pt x="56183" y="518588"/>
                  </a:lnTo>
                  <a:lnTo>
                    <a:pt x="35595" y="483261"/>
                  </a:lnTo>
                  <a:lnTo>
                    <a:pt x="19487" y="445685"/>
                  </a:lnTo>
                  <a:lnTo>
                    <a:pt x="8100" y="406420"/>
                  </a:lnTo>
                  <a:lnTo>
                    <a:pt x="1605" y="366051"/>
                  </a:lnTo>
                  <a:lnTo>
                    <a:pt x="0" y="333374"/>
                  </a:lnTo>
                  <a:lnTo>
                    <a:pt x="100" y="325191"/>
                  </a:lnTo>
                  <a:lnTo>
                    <a:pt x="3608" y="284458"/>
                  </a:lnTo>
                  <a:lnTo>
                    <a:pt x="12075" y="244461"/>
                  </a:lnTo>
                  <a:lnTo>
                    <a:pt x="25376" y="205797"/>
                  </a:lnTo>
                  <a:lnTo>
                    <a:pt x="43310" y="169052"/>
                  </a:lnTo>
                  <a:lnTo>
                    <a:pt x="65605" y="134783"/>
                  </a:lnTo>
                  <a:lnTo>
                    <a:pt x="91927" y="103501"/>
                  </a:lnTo>
                  <a:lnTo>
                    <a:pt x="121884" y="75672"/>
                  </a:lnTo>
                  <a:lnTo>
                    <a:pt x="155022" y="51720"/>
                  </a:lnTo>
                  <a:lnTo>
                    <a:pt x="190838" y="32007"/>
                  </a:lnTo>
                  <a:lnTo>
                    <a:pt x="228798" y="16826"/>
                  </a:lnTo>
                  <a:lnTo>
                    <a:pt x="268336" y="6405"/>
                  </a:lnTo>
                  <a:lnTo>
                    <a:pt x="308852" y="902"/>
                  </a:lnTo>
                  <a:lnTo>
                    <a:pt x="333374" y="0"/>
                  </a:lnTo>
                  <a:lnTo>
                    <a:pt x="341558" y="100"/>
                  </a:lnTo>
                  <a:lnTo>
                    <a:pt x="382291" y="3608"/>
                  </a:lnTo>
                  <a:lnTo>
                    <a:pt x="422287" y="12075"/>
                  </a:lnTo>
                  <a:lnTo>
                    <a:pt x="460951" y="25376"/>
                  </a:lnTo>
                  <a:lnTo>
                    <a:pt x="497697" y="43310"/>
                  </a:lnTo>
                  <a:lnTo>
                    <a:pt x="531966" y="65605"/>
                  </a:lnTo>
                  <a:lnTo>
                    <a:pt x="563248" y="91927"/>
                  </a:lnTo>
                  <a:lnTo>
                    <a:pt x="591077" y="121884"/>
                  </a:lnTo>
                  <a:lnTo>
                    <a:pt x="615029" y="155022"/>
                  </a:lnTo>
                  <a:lnTo>
                    <a:pt x="634742" y="190838"/>
                  </a:lnTo>
                  <a:lnTo>
                    <a:pt x="649923" y="228798"/>
                  </a:lnTo>
                  <a:lnTo>
                    <a:pt x="660344" y="268336"/>
                  </a:lnTo>
                  <a:lnTo>
                    <a:pt x="665846" y="308852"/>
                  </a:lnTo>
                  <a:lnTo>
                    <a:pt x="666749" y="333374"/>
                  </a:lnTo>
                  <a:lnTo>
                    <a:pt x="666649" y="341558"/>
                  </a:lnTo>
                  <a:lnTo>
                    <a:pt x="663141" y="382291"/>
                  </a:lnTo>
                  <a:lnTo>
                    <a:pt x="654674" y="422287"/>
                  </a:lnTo>
                  <a:lnTo>
                    <a:pt x="641373" y="460951"/>
                  </a:lnTo>
                  <a:lnTo>
                    <a:pt x="623439" y="497697"/>
                  </a:lnTo>
                  <a:lnTo>
                    <a:pt x="601144" y="531966"/>
                  </a:lnTo>
                  <a:lnTo>
                    <a:pt x="574822" y="563248"/>
                  </a:lnTo>
                  <a:lnTo>
                    <a:pt x="544865" y="591077"/>
                  </a:lnTo>
                  <a:lnTo>
                    <a:pt x="511727" y="615029"/>
                  </a:lnTo>
                  <a:lnTo>
                    <a:pt x="475911" y="634742"/>
                  </a:lnTo>
                  <a:lnTo>
                    <a:pt x="437950" y="649923"/>
                  </a:lnTo>
                  <a:lnTo>
                    <a:pt x="398413" y="660344"/>
                  </a:lnTo>
                  <a:lnTo>
                    <a:pt x="357897" y="665846"/>
                  </a:lnTo>
                  <a:lnTo>
                    <a:pt x="333374" y="666749"/>
                  </a:lnTo>
                  <a:close/>
                </a:path>
              </a:pathLst>
            </a:custGeom>
            <a:solidFill>
              <a:srgbClr val="AB0420"/>
            </a:solidFill>
          </p:spPr>
          <p:txBody>
            <a:bodyPr wrap="square" lIns="0" tIns="0" rIns="0" bIns="0" rtlCol="0"/>
            <a:lstStyle/>
            <a:p>
              <a:endParaRPr/>
            </a:p>
          </p:txBody>
        </p:sp>
        <p:sp>
          <p:nvSpPr>
            <p:cNvPr id="31" name="object 8">
              <a:extLst>
                <a:ext uri="{FF2B5EF4-FFF2-40B4-BE49-F238E27FC236}">
                  <a16:creationId xmlns:a16="http://schemas.microsoft.com/office/drawing/2014/main" id="{6B8CEB6F-AAAE-3046-B123-D2DC3918964A}"/>
                </a:ext>
              </a:extLst>
            </p:cNvPr>
            <p:cNvSpPr/>
            <p:nvPr/>
          </p:nvSpPr>
          <p:spPr>
            <a:xfrm>
              <a:off x="8879520" y="4731251"/>
              <a:ext cx="528955" cy="419734"/>
            </a:xfrm>
            <a:custGeom>
              <a:avLst/>
              <a:gdLst/>
              <a:ahLst/>
              <a:cxnLst/>
              <a:rect l="l" t="t" r="r" b="b"/>
              <a:pathLst>
                <a:path w="528954" h="419735">
                  <a:moveTo>
                    <a:pt x="181802" y="419585"/>
                  </a:moveTo>
                  <a:lnTo>
                    <a:pt x="0" y="237796"/>
                  </a:lnTo>
                  <a:lnTo>
                    <a:pt x="72435" y="165353"/>
                  </a:lnTo>
                  <a:lnTo>
                    <a:pt x="181802" y="274700"/>
                  </a:lnTo>
                  <a:lnTo>
                    <a:pt x="456477" y="0"/>
                  </a:lnTo>
                  <a:lnTo>
                    <a:pt x="528939" y="72429"/>
                  </a:lnTo>
                  <a:lnTo>
                    <a:pt x="181802" y="419585"/>
                  </a:lnTo>
                  <a:close/>
                </a:path>
              </a:pathLst>
            </a:custGeom>
            <a:solidFill>
              <a:srgbClr val="FFFFFF"/>
            </a:solidFill>
          </p:spPr>
          <p:txBody>
            <a:bodyPr wrap="square" lIns="0" tIns="0" rIns="0" bIns="0" rtlCol="0"/>
            <a:lstStyle/>
            <a:p>
              <a:endParaRPr/>
            </a:p>
          </p:txBody>
        </p:sp>
      </p:grpSp>
      <p:grpSp>
        <p:nvGrpSpPr>
          <p:cNvPr id="32" name="object 9">
            <a:extLst>
              <a:ext uri="{FF2B5EF4-FFF2-40B4-BE49-F238E27FC236}">
                <a16:creationId xmlns:a16="http://schemas.microsoft.com/office/drawing/2014/main" id="{E37D4E11-DB69-0B47-BA33-437F3FF41F28}"/>
              </a:ext>
            </a:extLst>
          </p:cNvPr>
          <p:cNvGrpSpPr/>
          <p:nvPr userDrawn="1"/>
        </p:nvGrpSpPr>
        <p:grpSpPr>
          <a:xfrm>
            <a:off x="14582846" y="4587567"/>
            <a:ext cx="666750" cy="666750"/>
            <a:chOff x="14582846" y="4587567"/>
            <a:chExt cx="666750" cy="666750"/>
          </a:xfrm>
        </p:grpSpPr>
        <p:sp>
          <p:nvSpPr>
            <p:cNvPr id="33" name="object 10">
              <a:extLst>
                <a:ext uri="{FF2B5EF4-FFF2-40B4-BE49-F238E27FC236}">
                  <a16:creationId xmlns:a16="http://schemas.microsoft.com/office/drawing/2014/main" id="{F17F3E92-6964-C04A-8F1F-F025AD569089}"/>
                </a:ext>
              </a:extLst>
            </p:cNvPr>
            <p:cNvSpPr/>
            <p:nvPr/>
          </p:nvSpPr>
          <p:spPr>
            <a:xfrm>
              <a:off x="14582846" y="4587567"/>
              <a:ext cx="666750" cy="666750"/>
            </a:xfrm>
            <a:custGeom>
              <a:avLst/>
              <a:gdLst/>
              <a:ahLst/>
              <a:cxnLst/>
              <a:rect l="l" t="t" r="r" b="b"/>
              <a:pathLst>
                <a:path w="666750" h="666750">
                  <a:moveTo>
                    <a:pt x="333374" y="666749"/>
                  </a:moveTo>
                  <a:lnTo>
                    <a:pt x="292563" y="664242"/>
                  </a:lnTo>
                  <a:lnTo>
                    <a:pt x="252371" y="656759"/>
                  </a:lnTo>
                  <a:lnTo>
                    <a:pt x="213397" y="644412"/>
                  </a:lnTo>
                  <a:lnTo>
                    <a:pt x="176223" y="627385"/>
                  </a:lnTo>
                  <a:lnTo>
                    <a:pt x="141412" y="605935"/>
                  </a:lnTo>
                  <a:lnTo>
                    <a:pt x="109493" y="580389"/>
                  </a:lnTo>
                  <a:lnTo>
                    <a:pt x="80942" y="551128"/>
                  </a:lnTo>
                  <a:lnTo>
                    <a:pt x="56183" y="518588"/>
                  </a:lnTo>
                  <a:lnTo>
                    <a:pt x="35595" y="483261"/>
                  </a:lnTo>
                  <a:lnTo>
                    <a:pt x="19487" y="445685"/>
                  </a:lnTo>
                  <a:lnTo>
                    <a:pt x="8100" y="406420"/>
                  </a:lnTo>
                  <a:lnTo>
                    <a:pt x="1605" y="366051"/>
                  </a:lnTo>
                  <a:lnTo>
                    <a:pt x="0" y="333374"/>
                  </a:lnTo>
                  <a:lnTo>
                    <a:pt x="100" y="325191"/>
                  </a:lnTo>
                  <a:lnTo>
                    <a:pt x="3608" y="284458"/>
                  </a:lnTo>
                  <a:lnTo>
                    <a:pt x="12075" y="244461"/>
                  </a:lnTo>
                  <a:lnTo>
                    <a:pt x="25376" y="205797"/>
                  </a:lnTo>
                  <a:lnTo>
                    <a:pt x="43310" y="169052"/>
                  </a:lnTo>
                  <a:lnTo>
                    <a:pt x="65605" y="134783"/>
                  </a:lnTo>
                  <a:lnTo>
                    <a:pt x="91927" y="103501"/>
                  </a:lnTo>
                  <a:lnTo>
                    <a:pt x="121884" y="75672"/>
                  </a:lnTo>
                  <a:lnTo>
                    <a:pt x="155022" y="51720"/>
                  </a:lnTo>
                  <a:lnTo>
                    <a:pt x="190838" y="32007"/>
                  </a:lnTo>
                  <a:lnTo>
                    <a:pt x="228798" y="16826"/>
                  </a:lnTo>
                  <a:lnTo>
                    <a:pt x="268336" y="6405"/>
                  </a:lnTo>
                  <a:lnTo>
                    <a:pt x="308852" y="902"/>
                  </a:lnTo>
                  <a:lnTo>
                    <a:pt x="333374" y="0"/>
                  </a:lnTo>
                  <a:lnTo>
                    <a:pt x="341558" y="100"/>
                  </a:lnTo>
                  <a:lnTo>
                    <a:pt x="382291" y="3608"/>
                  </a:lnTo>
                  <a:lnTo>
                    <a:pt x="422287" y="12075"/>
                  </a:lnTo>
                  <a:lnTo>
                    <a:pt x="460951" y="25376"/>
                  </a:lnTo>
                  <a:lnTo>
                    <a:pt x="497697" y="43310"/>
                  </a:lnTo>
                  <a:lnTo>
                    <a:pt x="531966" y="65605"/>
                  </a:lnTo>
                  <a:lnTo>
                    <a:pt x="563248" y="91927"/>
                  </a:lnTo>
                  <a:lnTo>
                    <a:pt x="591077" y="121884"/>
                  </a:lnTo>
                  <a:lnTo>
                    <a:pt x="615029" y="155022"/>
                  </a:lnTo>
                  <a:lnTo>
                    <a:pt x="634742" y="190838"/>
                  </a:lnTo>
                  <a:lnTo>
                    <a:pt x="649923" y="228798"/>
                  </a:lnTo>
                  <a:lnTo>
                    <a:pt x="660344" y="268336"/>
                  </a:lnTo>
                  <a:lnTo>
                    <a:pt x="665846" y="308852"/>
                  </a:lnTo>
                  <a:lnTo>
                    <a:pt x="666749" y="333374"/>
                  </a:lnTo>
                  <a:lnTo>
                    <a:pt x="666649" y="341558"/>
                  </a:lnTo>
                  <a:lnTo>
                    <a:pt x="663141" y="382291"/>
                  </a:lnTo>
                  <a:lnTo>
                    <a:pt x="654674" y="422287"/>
                  </a:lnTo>
                  <a:lnTo>
                    <a:pt x="641373" y="460951"/>
                  </a:lnTo>
                  <a:lnTo>
                    <a:pt x="623439" y="497697"/>
                  </a:lnTo>
                  <a:lnTo>
                    <a:pt x="601144" y="531966"/>
                  </a:lnTo>
                  <a:lnTo>
                    <a:pt x="574822" y="563248"/>
                  </a:lnTo>
                  <a:lnTo>
                    <a:pt x="544865" y="591077"/>
                  </a:lnTo>
                  <a:lnTo>
                    <a:pt x="511727" y="615029"/>
                  </a:lnTo>
                  <a:lnTo>
                    <a:pt x="475911" y="634742"/>
                  </a:lnTo>
                  <a:lnTo>
                    <a:pt x="437950" y="649923"/>
                  </a:lnTo>
                  <a:lnTo>
                    <a:pt x="398413" y="660344"/>
                  </a:lnTo>
                  <a:lnTo>
                    <a:pt x="357897" y="665846"/>
                  </a:lnTo>
                  <a:lnTo>
                    <a:pt x="333374" y="666749"/>
                  </a:lnTo>
                  <a:close/>
                </a:path>
              </a:pathLst>
            </a:custGeom>
            <a:solidFill>
              <a:srgbClr val="AB0420"/>
            </a:solidFill>
          </p:spPr>
          <p:txBody>
            <a:bodyPr wrap="square" lIns="0" tIns="0" rIns="0" bIns="0" rtlCol="0"/>
            <a:lstStyle/>
            <a:p>
              <a:endParaRPr/>
            </a:p>
          </p:txBody>
        </p:sp>
        <p:sp>
          <p:nvSpPr>
            <p:cNvPr id="34" name="object 11">
              <a:extLst>
                <a:ext uri="{FF2B5EF4-FFF2-40B4-BE49-F238E27FC236}">
                  <a16:creationId xmlns:a16="http://schemas.microsoft.com/office/drawing/2014/main" id="{E26D9C30-57FA-4848-8703-E2E9E21898EC}"/>
                </a:ext>
              </a:extLst>
            </p:cNvPr>
            <p:cNvSpPr/>
            <p:nvPr/>
          </p:nvSpPr>
          <p:spPr>
            <a:xfrm>
              <a:off x="14651741" y="4731251"/>
              <a:ext cx="528955" cy="419734"/>
            </a:xfrm>
            <a:custGeom>
              <a:avLst/>
              <a:gdLst/>
              <a:ahLst/>
              <a:cxnLst/>
              <a:rect l="l" t="t" r="r" b="b"/>
              <a:pathLst>
                <a:path w="528955" h="419735">
                  <a:moveTo>
                    <a:pt x="181802" y="419585"/>
                  </a:moveTo>
                  <a:lnTo>
                    <a:pt x="0" y="237796"/>
                  </a:lnTo>
                  <a:lnTo>
                    <a:pt x="72435" y="165353"/>
                  </a:lnTo>
                  <a:lnTo>
                    <a:pt x="181802" y="274700"/>
                  </a:lnTo>
                  <a:lnTo>
                    <a:pt x="456477" y="0"/>
                  </a:lnTo>
                  <a:lnTo>
                    <a:pt x="528939" y="72429"/>
                  </a:lnTo>
                  <a:lnTo>
                    <a:pt x="181802" y="419585"/>
                  </a:lnTo>
                  <a:close/>
                </a:path>
              </a:pathLst>
            </a:custGeom>
            <a:solidFill>
              <a:srgbClr val="FFFFFF"/>
            </a:solidFill>
          </p:spPr>
          <p:txBody>
            <a:bodyPr wrap="square" lIns="0" tIns="0" rIns="0" bIns="0" rtlCol="0"/>
            <a:lstStyle/>
            <a:p>
              <a:endParaRPr/>
            </a:p>
          </p:txBody>
        </p:sp>
      </p:grpSp>
      <p:sp>
        <p:nvSpPr>
          <p:cNvPr id="35" name="object 12">
            <a:extLst>
              <a:ext uri="{FF2B5EF4-FFF2-40B4-BE49-F238E27FC236}">
                <a16:creationId xmlns:a16="http://schemas.microsoft.com/office/drawing/2014/main" id="{BDD1F121-72EB-494A-B3A0-5D8EAB342037}"/>
              </a:ext>
            </a:extLst>
          </p:cNvPr>
          <p:cNvSpPr/>
          <p:nvPr userDrawn="1"/>
        </p:nvSpPr>
        <p:spPr>
          <a:xfrm>
            <a:off x="0" y="5"/>
            <a:ext cx="18288000" cy="3476625"/>
          </a:xfrm>
          <a:custGeom>
            <a:avLst/>
            <a:gdLst/>
            <a:ahLst/>
            <a:cxnLst/>
            <a:rect l="l" t="t" r="r" b="b"/>
            <a:pathLst>
              <a:path w="18288000" h="3476625">
                <a:moveTo>
                  <a:pt x="18287998" y="3476398"/>
                </a:moveTo>
                <a:lnTo>
                  <a:pt x="0" y="3476398"/>
                </a:lnTo>
                <a:lnTo>
                  <a:pt x="0" y="0"/>
                </a:lnTo>
                <a:lnTo>
                  <a:pt x="18287998" y="0"/>
                </a:lnTo>
                <a:lnTo>
                  <a:pt x="18287998" y="3476398"/>
                </a:lnTo>
                <a:close/>
              </a:path>
            </a:pathLst>
          </a:custGeom>
          <a:solidFill>
            <a:srgbClr val="0C234A"/>
          </a:solidFill>
        </p:spPr>
        <p:txBody>
          <a:bodyPr wrap="square" lIns="0" tIns="0" rIns="0" bIns="0" rtlCol="0"/>
          <a:lstStyle/>
          <a:p>
            <a:endParaRPr/>
          </a:p>
        </p:txBody>
      </p:sp>
      <p:sp>
        <p:nvSpPr>
          <p:cNvPr id="36" name="object 15">
            <a:extLst>
              <a:ext uri="{FF2B5EF4-FFF2-40B4-BE49-F238E27FC236}">
                <a16:creationId xmlns:a16="http://schemas.microsoft.com/office/drawing/2014/main" id="{0DCCF851-8F6B-7D49-B9F4-392177656E20}"/>
              </a:ext>
            </a:extLst>
          </p:cNvPr>
          <p:cNvSpPr/>
          <p:nvPr userDrawn="1"/>
        </p:nvSpPr>
        <p:spPr>
          <a:xfrm>
            <a:off x="3993648" y="4906178"/>
            <a:ext cx="4524375" cy="28575"/>
          </a:xfrm>
          <a:custGeom>
            <a:avLst/>
            <a:gdLst/>
            <a:ahLst/>
            <a:cxnLst/>
            <a:rect l="l" t="t" r="r" b="b"/>
            <a:pathLst>
              <a:path w="4524375" h="28575">
                <a:moveTo>
                  <a:pt x="4524374" y="28574"/>
                </a:moveTo>
                <a:lnTo>
                  <a:pt x="0" y="28574"/>
                </a:lnTo>
                <a:lnTo>
                  <a:pt x="0" y="0"/>
                </a:lnTo>
                <a:lnTo>
                  <a:pt x="4524374" y="0"/>
                </a:lnTo>
                <a:lnTo>
                  <a:pt x="4524374" y="28574"/>
                </a:lnTo>
                <a:close/>
              </a:path>
            </a:pathLst>
          </a:custGeom>
          <a:solidFill>
            <a:srgbClr val="0C234A"/>
          </a:solidFill>
        </p:spPr>
        <p:txBody>
          <a:bodyPr wrap="square" lIns="0" tIns="0" rIns="0" bIns="0" rtlCol="0"/>
          <a:lstStyle/>
          <a:p>
            <a:endParaRPr/>
          </a:p>
        </p:txBody>
      </p:sp>
      <p:sp>
        <p:nvSpPr>
          <p:cNvPr id="37" name="object 16">
            <a:extLst>
              <a:ext uri="{FF2B5EF4-FFF2-40B4-BE49-F238E27FC236}">
                <a16:creationId xmlns:a16="http://schemas.microsoft.com/office/drawing/2014/main" id="{7D47B01A-DEF3-EA42-B610-A1661CFE8ED6}"/>
              </a:ext>
            </a:extLst>
          </p:cNvPr>
          <p:cNvSpPr/>
          <p:nvPr userDrawn="1"/>
        </p:nvSpPr>
        <p:spPr>
          <a:xfrm>
            <a:off x="9772872" y="4906178"/>
            <a:ext cx="4524375" cy="28575"/>
          </a:xfrm>
          <a:custGeom>
            <a:avLst/>
            <a:gdLst/>
            <a:ahLst/>
            <a:cxnLst/>
            <a:rect l="l" t="t" r="r" b="b"/>
            <a:pathLst>
              <a:path w="4524375" h="28575">
                <a:moveTo>
                  <a:pt x="4524374" y="28574"/>
                </a:moveTo>
                <a:lnTo>
                  <a:pt x="0" y="28574"/>
                </a:lnTo>
                <a:lnTo>
                  <a:pt x="0" y="0"/>
                </a:lnTo>
                <a:lnTo>
                  <a:pt x="4524374" y="0"/>
                </a:lnTo>
                <a:lnTo>
                  <a:pt x="4524374" y="28574"/>
                </a:lnTo>
                <a:close/>
              </a:path>
            </a:pathLst>
          </a:custGeom>
          <a:solidFill>
            <a:srgbClr val="0C234A"/>
          </a:solidFill>
        </p:spPr>
        <p:txBody>
          <a:bodyPr wrap="square" lIns="0" tIns="0" rIns="0" bIns="0" rtlCol="0"/>
          <a:lstStyle/>
          <a:p>
            <a:endParaRPr/>
          </a:p>
        </p:txBody>
      </p:sp>
      <p:sp>
        <p:nvSpPr>
          <p:cNvPr id="38" name="object 17">
            <a:extLst>
              <a:ext uri="{FF2B5EF4-FFF2-40B4-BE49-F238E27FC236}">
                <a16:creationId xmlns:a16="http://schemas.microsoft.com/office/drawing/2014/main" id="{9AB7AE28-D1E9-1944-98AA-3CF784E3BFE0}"/>
              </a:ext>
            </a:extLst>
          </p:cNvPr>
          <p:cNvSpPr/>
          <p:nvPr userDrawn="1"/>
        </p:nvSpPr>
        <p:spPr>
          <a:xfrm>
            <a:off x="0" y="4906178"/>
            <a:ext cx="2746375" cy="28575"/>
          </a:xfrm>
          <a:custGeom>
            <a:avLst/>
            <a:gdLst/>
            <a:ahLst/>
            <a:cxnLst/>
            <a:rect l="l" t="t" r="r" b="b"/>
            <a:pathLst>
              <a:path w="2746375" h="28575">
                <a:moveTo>
                  <a:pt x="0" y="0"/>
                </a:moveTo>
                <a:lnTo>
                  <a:pt x="2745802" y="0"/>
                </a:lnTo>
                <a:lnTo>
                  <a:pt x="2745802" y="28574"/>
                </a:lnTo>
                <a:lnTo>
                  <a:pt x="0" y="28574"/>
                </a:lnTo>
                <a:lnTo>
                  <a:pt x="0" y="0"/>
                </a:lnTo>
                <a:close/>
              </a:path>
            </a:pathLst>
          </a:custGeom>
          <a:solidFill>
            <a:srgbClr val="0C234A"/>
          </a:solidFill>
        </p:spPr>
        <p:txBody>
          <a:bodyPr wrap="square" lIns="0" tIns="0" rIns="0" bIns="0" rtlCol="0"/>
          <a:lstStyle/>
          <a:p>
            <a:endParaRPr/>
          </a:p>
        </p:txBody>
      </p:sp>
      <p:sp>
        <p:nvSpPr>
          <p:cNvPr id="39" name="object 18">
            <a:extLst>
              <a:ext uri="{FF2B5EF4-FFF2-40B4-BE49-F238E27FC236}">
                <a16:creationId xmlns:a16="http://schemas.microsoft.com/office/drawing/2014/main" id="{6420853E-9AA0-2E4E-A4CD-35B1D0618885}"/>
              </a:ext>
            </a:extLst>
          </p:cNvPr>
          <p:cNvSpPr/>
          <p:nvPr userDrawn="1"/>
        </p:nvSpPr>
        <p:spPr>
          <a:xfrm>
            <a:off x="15545094" y="4906178"/>
            <a:ext cx="2743200" cy="28575"/>
          </a:xfrm>
          <a:custGeom>
            <a:avLst/>
            <a:gdLst/>
            <a:ahLst/>
            <a:cxnLst/>
            <a:rect l="l" t="t" r="r" b="b"/>
            <a:pathLst>
              <a:path w="2743200" h="28575">
                <a:moveTo>
                  <a:pt x="2742904" y="28574"/>
                </a:moveTo>
                <a:lnTo>
                  <a:pt x="0" y="28574"/>
                </a:lnTo>
                <a:lnTo>
                  <a:pt x="0" y="0"/>
                </a:lnTo>
                <a:lnTo>
                  <a:pt x="2742904" y="0"/>
                </a:lnTo>
                <a:lnTo>
                  <a:pt x="2742904" y="28574"/>
                </a:lnTo>
                <a:close/>
              </a:path>
            </a:pathLst>
          </a:custGeom>
          <a:solidFill>
            <a:srgbClr val="0C234A"/>
          </a:solidFill>
        </p:spPr>
        <p:txBody>
          <a:bodyPr wrap="square" lIns="0" tIns="0" rIns="0" bIns="0" rtlCol="0"/>
          <a:lstStyle/>
          <a:p>
            <a:endParaRPr/>
          </a:p>
        </p:txBody>
      </p:sp>
      <p:sp>
        <p:nvSpPr>
          <p:cNvPr id="40" name="object 8">
            <a:extLst>
              <a:ext uri="{FF2B5EF4-FFF2-40B4-BE49-F238E27FC236}">
                <a16:creationId xmlns:a16="http://schemas.microsoft.com/office/drawing/2014/main" id="{460DB6FA-08EB-CA40-970F-C5B27E909082}"/>
              </a:ext>
            </a:extLst>
          </p:cNvPr>
          <p:cNvSpPr/>
          <p:nvPr userDrawn="1"/>
        </p:nvSpPr>
        <p:spPr>
          <a:xfrm>
            <a:off x="6299612"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14036019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6_Title Only">
    <p:bg>
      <p:bgPr>
        <a:solidFill>
          <a:schemeClr val="bg1"/>
        </a:solidFill>
        <a:effectLst/>
      </p:bgPr>
    </p:bg>
    <p:spTree>
      <p:nvGrpSpPr>
        <p:cNvPr id="1" name=""/>
        <p:cNvGrpSpPr/>
        <p:nvPr/>
      </p:nvGrpSpPr>
      <p:grpSpPr>
        <a:xfrm>
          <a:off x="0" y="0"/>
          <a:ext cx="0" cy="0"/>
          <a:chOff x="0" y="0"/>
          <a:chExt cx="0" cy="0"/>
        </a:xfrm>
      </p:grpSpPr>
      <p:sp>
        <p:nvSpPr>
          <p:cNvPr id="30" name="object 2">
            <a:extLst>
              <a:ext uri="{FF2B5EF4-FFF2-40B4-BE49-F238E27FC236}">
                <a16:creationId xmlns:a16="http://schemas.microsoft.com/office/drawing/2014/main" id="{C9AB780C-9DEC-6640-95BC-9202E9FA9A63}"/>
              </a:ext>
            </a:extLst>
          </p:cNvPr>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1D5287"/>
          </a:solidFill>
        </p:spPr>
        <p:txBody>
          <a:bodyPr wrap="square" lIns="0" tIns="0" rIns="0" bIns="0" rtlCol="0"/>
          <a:lstStyle/>
          <a:p>
            <a:endParaRPr/>
          </a:p>
        </p:txBody>
      </p:sp>
      <p:sp>
        <p:nvSpPr>
          <p:cNvPr id="31" name="object 3">
            <a:extLst>
              <a:ext uri="{FF2B5EF4-FFF2-40B4-BE49-F238E27FC236}">
                <a16:creationId xmlns:a16="http://schemas.microsoft.com/office/drawing/2014/main" id="{A583057E-1627-9240-84E7-0B987F4FC3D9}"/>
              </a:ext>
            </a:extLst>
          </p:cNvPr>
          <p:cNvSpPr/>
          <p:nvPr/>
        </p:nvSpPr>
        <p:spPr>
          <a:xfrm>
            <a:off x="4524821" y="0"/>
            <a:ext cx="13763625" cy="2529205"/>
          </a:xfrm>
          <a:custGeom>
            <a:avLst/>
            <a:gdLst/>
            <a:ahLst/>
            <a:cxnLst/>
            <a:rect l="l" t="t" r="r" b="b"/>
            <a:pathLst>
              <a:path w="13763625" h="2529205">
                <a:moveTo>
                  <a:pt x="13763177" y="2528640"/>
                </a:moveTo>
                <a:lnTo>
                  <a:pt x="0" y="2528640"/>
                </a:lnTo>
                <a:lnTo>
                  <a:pt x="0" y="0"/>
                </a:lnTo>
                <a:lnTo>
                  <a:pt x="13763177" y="0"/>
                </a:lnTo>
                <a:lnTo>
                  <a:pt x="13763177" y="2528640"/>
                </a:lnTo>
                <a:close/>
              </a:path>
            </a:pathLst>
          </a:custGeom>
          <a:solidFill>
            <a:srgbClr val="0C234A"/>
          </a:solidFill>
        </p:spPr>
        <p:txBody>
          <a:bodyPr wrap="square" lIns="0" tIns="0" rIns="0" bIns="0" rtlCol="0"/>
          <a:lstStyle/>
          <a:p>
            <a:endParaRPr/>
          </a:p>
        </p:txBody>
      </p:sp>
      <p:sp>
        <p:nvSpPr>
          <p:cNvPr id="2" name="Rectangle 1">
            <a:extLst>
              <a:ext uri="{FF2B5EF4-FFF2-40B4-BE49-F238E27FC236}">
                <a16:creationId xmlns:a16="http://schemas.microsoft.com/office/drawing/2014/main" id="{ACAE0A01-F7E8-C549-A4ED-323A8B314E76}"/>
              </a:ext>
            </a:extLst>
          </p:cNvPr>
          <p:cNvSpPr/>
          <p:nvPr/>
        </p:nvSpPr>
        <p:spPr>
          <a:xfrm>
            <a:off x="0" y="0"/>
            <a:ext cx="4724401" cy="1028699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bject 8">
            <a:extLst>
              <a:ext uri="{FF2B5EF4-FFF2-40B4-BE49-F238E27FC236}">
                <a16:creationId xmlns:a16="http://schemas.microsoft.com/office/drawing/2014/main" id="{DC6F6AB5-0D8A-D64C-8F1E-344A0A81C731}"/>
              </a:ext>
            </a:extLst>
          </p:cNvPr>
          <p:cNvSpPr/>
          <p:nvPr/>
        </p:nvSpPr>
        <p:spPr>
          <a:xfrm>
            <a:off x="6299612"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pic>
        <p:nvPicPr>
          <p:cNvPr id="34" name="Picture 33" descr="Text&#10;&#10;Description automatically generated">
            <a:extLst>
              <a:ext uri="{FF2B5EF4-FFF2-40B4-BE49-F238E27FC236}">
                <a16:creationId xmlns:a16="http://schemas.microsoft.com/office/drawing/2014/main" id="{0C7BAFFB-B8E2-2047-BAA8-1EB16ACC12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41580" y="9252585"/>
            <a:ext cx="1962760" cy="462915"/>
          </a:xfrm>
          <a:prstGeom prst="rect">
            <a:avLst/>
          </a:prstGeom>
        </p:spPr>
      </p:pic>
      <p:sp>
        <p:nvSpPr>
          <p:cNvPr id="7" name="object 2">
            <a:extLst>
              <a:ext uri="{FF2B5EF4-FFF2-40B4-BE49-F238E27FC236}">
                <a16:creationId xmlns:a16="http://schemas.microsoft.com/office/drawing/2014/main" id="{94E30B25-DBB8-4D48-BCDE-62C9150308CD}"/>
              </a:ext>
            </a:extLst>
          </p:cNvPr>
          <p:cNvSpPr/>
          <p:nvPr userDrawn="1"/>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1D5287"/>
          </a:solidFill>
        </p:spPr>
        <p:txBody>
          <a:bodyPr wrap="square" lIns="0" tIns="0" rIns="0" bIns="0" rtlCol="0"/>
          <a:lstStyle/>
          <a:p>
            <a:endParaRPr/>
          </a:p>
        </p:txBody>
      </p:sp>
      <p:sp>
        <p:nvSpPr>
          <p:cNvPr id="8" name="object 3">
            <a:extLst>
              <a:ext uri="{FF2B5EF4-FFF2-40B4-BE49-F238E27FC236}">
                <a16:creationId xmlns:a16="http://schemas.microsoft.com/office/drawing/2014/main" id="{2E73A992-261F-DA4D-BC49-D6A88D3019BB}"/>
              </a:ext>
            </a:extLst>
          </p:cNvPr>
          <p:cNvSpPr/>
          <p:nvPr userDrawn="1"/>
        </p:nvSpPr>
        <p:spPr>
          <a:xfrm>
            <a:off x="4524821" y="0"/>
            <a:ext cx="13763625" cy="2529205"/>
          </a:xfrm>
          <a:custGeom>
            <a:avLst/>
            <a:gdLst/>
            <a:ahLst/>
            <a:cxnLst/>
            <a:rect l="l" t="t" r="r" b="b"/>
            <a:pathLst>
              <a:path w="13763625" h="2529205">
                <a:moveTo>
                  <a:pt x="13763177" y="2528640"/>
                </a:moveTo>
                <a:lnTo>
                  <a:pt x="0" y="2528640"/>
                </a:lnTo>
                <a:lnTo>
                  <a:pt x="0" y="0"/>
                </a:lnTo>
                <a:lnTo>
                  <a:pt x="13763177" y="0"/>
                </a:lnTo>
                <a:lnTo>
                  <a:pt x="13763177" y="2528640"/>
                </a:lnTo>
                <a:close/>
              </a:path>
            </a:pathLst>
          </a:custGeom>
          <a:solidFill>
            <a:srgbClr val="0C234A"/>
          </a:solidFill>
        </p:spPr>
        <p:txBody>
          <a:bodyPr wrap="square" lIns="0" tIns="0" rIns="0" bIns="0" rtlCol="0"/>
          <a:lstStyle/>
          <a:p>
            <a:endParaRPr/>
          </a:p>
        </p:txBody>
      </p:sp>
      <p:sp>
        <p:nvSpPr>
          <p:cNvPr id="9" name="Rectangle 8">
            <a:extLst>
              <a:ext uri="{FF2B5EF4-FFF2-40B4-BE49-F238E27FC236}">
                <a16:creationId xmlns:a16="http://schemas.microsoft.com/office/drawing/2014/main" id="{098896AC-194D-D844-9CB8-AABFF82644A3}"/>
              </a:ext>
            </a:extLst>
          </p:cNvPr>
          <p:cNvSpPr/>
          <p:nvPr userDrawn="1"/>
        </p:nvSpPr>
        <p:spPr>
          <a:xfrm>
            <a:off x="0" y="0"/>
            <a:ext cx="4724401" cy="1028699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ject 8">
            <a:extLst>
              <a:ext uri="{FF2B5EF4-FFF2-40B4-BE49-F238E27FC236}">
                <a16:creationId xmlns:a16="http://schemas.microsoft.com/office/drawing/2014/main" id="{F21BEA12-5F7F-904A-8C2D-D6E9299BF4F5}"/>
              </a:ext>
            </a:extLst>
          </p:cNvPr>
          <p:cNvSpPr/>
          <p:nvPr userDrawn="1"/>
        </p:nvSpPr>
        <p:spPr>
          <a:xfrm>
            <a:off x="6299612"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pic>
        <p:nvPicPr>
          <p:cNvPr id="11" name="Picture 10" descr="Text&#10;&#10;Description automatically generated">
            <a:extLst>
              <a:ext uri="{FF2B5EF4-FFF2-40B4-BE49-F238E27FC236}">
                <a16:creationId xmlns:a16="http://schemas.microsoft.com/office/drawing/2014/main" id="{B150E9C1-F79B-EF48-9868-F66B79E4C1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41580" y="9252585"/>
            <a:ext cx="1962760" cy="462915"/>
          </a:xfrm>
          <a:prstGeom prst="rect">
            <a:avLst/>
          </a:prstGeom>
        </p:spPr>
      </p:pic>
    </p:spTree>
    <p:extLst>
      <p:ext uri="{BB962C8B-B14F-4D97-AF65-F5344CB8AC3E}">
        <p14:creationId xmlns:p14="http://schemas.microsoft.com/office/powerpoint/2010/main" val="10407873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9EC7F6FC-8C17-7944-97E1-591457593D14}"/>
              </a:ext>
            </a:extLst>
          </p:cNvPr>
          <p:cNvSpPr/>
          <p:nvPr userDrawn="1"/>
        </p:nvSpPr>
        <p:spPr>
          <a:xfrm>
            <a:off x="0" y="1"/>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0C234A"/>
          </a:solidFill>
        </p:spPr>
        <p:txBody>
          <a:bodyPr wrap="square" lIns="0" tIns="0" rIns="0" bIns="0" rtlCol="0"/>
          <a:lstStyle/>
          <a:p>
            <a:endParaRPr/>
          </a:p>
        </p:txBody>
      </p:sp>
      <p:sp>
        <p:nvSpPr>
          <p:cNvPr id="10" name="Rectangle 9">
            <a:extLst>
              <a:ext uri="{FF2B5EF4-FFF2-40B4-BE49-F238E27FC236}">
                <a16:creationId xmlns:a16="http://schemas.microsoft.com/office/drawing/2014/main" id="{A73A0462-D5A9-7244-9A95-E7CFDFD19696}"/>
              </a:ext>
            </a:extLst>
          </p:cNvPr>
          <p:cNvSpPr/>
          <p:nvPr userDrawn="1"/>
        </p:nvSpPr>
        <p:spPr>
          <a:xfrm>
            <a:off x="0" y="0"/>
            <a:ext cx="7936865" cy="1028699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en-US"/>
          </a:p>
        </p:txBody>
      </p:sp>
      <p:sp>
        <p:nvSpPr>
          <p:cNvPr id="8" name="object 3">
            <a:extLst>
              <a:ext uri="{FF2B5EF4-FFF2-40B4-BE49-F238E27FC236}">
                <a16:creationId xmlns:a16="http://schemas.microsoft.com/office/drawing/2014/main" id="{5BCED2B4-9C62-1741-850A-BB0C9F2FF04B}"/>
              </a:ext>
            </a:extLst>
          </p:cNvPr>
          <p:cNvSpPr/>
          <p:nvPr userDrawn="1"/>
        </p:nvSpPr>
        <p:spPr>
          <a:xfrm>
            <a:off x="7937278" y="1"/>
            <a:ext cx="10351135" cy="4582795"/>
          </a:xfrm>
          <a:custGeom>
            <a:avLst/>
            <a:gdLst/>
            <a:ahLst/>
            <a:cxnLst/>
            <a:rect l="l" t="t" r="r" b="b"/>
            <a:pathLst>
              <a:path w="10351135" h="4582795">
                <a:moveTo>
                  <a:pt x="10350721" y="4582329"/>
                </a:moveTo>
                <a:lnTo>
                  <a:pt x="0" y="4582329"/>
                </a:lnTo>
                <a:lnTo>
                  <a:pt x="0" y="0"/>
                </a:lnTo>
                <a:lnTo>
                  <a:pt x="10350721" y="0"/>
                </a:lnTo>
                <a:lnTo>
                  <a:pt x="10350721" y="4582329"/>
                </a:lnTo>
                <a:close/>
              </a:path>
            </a:pathLst>
          </a:custGeom>
          <a:solidFill>
            <a:srgbClr val="1D5287"/>
          </a:solidFill>
        </p:spPr>
        <p:txBody>
          <a:bodyPr wrap="square" lIns="0" tIns="0" rIns="0" bIns="0" rtlCol="0"/>
          <a:lstStyle/>
          <a:p>
            <a:endParaRPr/>
          </a:p>
        </p:txBody>
      </p:sp>
      <p:pic>
        <p:nvPicPr>
          <p:cNvPr id="5" name="Picture 4" descr="Text&#10;&#10;Description automatically generated">
            <a:extLst>
              <a:ext uri="{FF2B5EF4-FFF2-40B4-BE49-F238E27FC236}">
                <a16:creationId xmlns:a16="http://schemas.microsoft.com/office/drawing/2014/main" id="{824AF3BA-2B73-1347-AD9B-CF9907788D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41580" y="9252585"/>
            <a:ext cx="1962760" cy="462915"/>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3EE0907E-A8AC-4847-8321-82CCBB044145}"/>
              </a:ext>
            </a:extLst>
          </p:cNvPr>
          <p:cNvSpPr/>
          <p:nvPr userDrawn="1"/>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0C234A"/>
          </a:solidFill>
        </p:spPr>
        <p:txBody>
          <a:bodyPr wrap="square" lIns="0" tIns="0" rIns="0" bIns="0" rtlCol="0"/>
          <a:lstStyle/>
          <a:p>
            <a:endParaRPr/>
          </a:p>
        </p:txBody>
      </p:sp>
      <p:sp>
        <p:nvSpPr>
          <p:cNvPr id="11" name="Rectangle 10">
            <a:extLst>
              <a:ext uri="{FF2B5EF4-FFF2-40B4-BE49-F238E27FC236}">
                <a16:creationId xmlns:a16="http://schemas.microsoft.com/office/drawing/2014/main" id="{24363E3A-D571-AB49-937F-6846F4E57CED}"/>
              </a:ext>
            </a:extLst>
          </p:cNvPr>
          <p:cNvSpPr/>
          <p:nvPr userDrawn="1"/>
        </p:nvSpPr>
        <p:spPr>
          <a:xfrm>
            <a:off x="0" y="0"/>
            <a:ext cx="4260713" cy="10287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6C0AAA4A-44AF-9944-84ED-5D784BAD3C43}"/>
              </a:ext>
            </a:extLst>
          </p:cNvPr>
          <p:cNvSpPr/>
          <p:nvPr userDrawn="1"/>
        </p:nvSpPr>
        <p:spPr>
          <a:xfrm>
            <a:off x="4260713" y="1028700"/>
            <a:ext cx="13001625" cy="1447800"/>
          </a:xfrm>
          <a:custGeom>
            <a:avLst/>
            <a:gdLst/>
            <a:ahLst/>
            <a:cxnLst/>
            <a:rect l="l" t="t" r="r" b="b"/>
            <a:pathLst>
              <a:path w="13001625" h="1447800">
                <a:moveTo>
                  <a:pt x="13001623" y="1447799"/>
                </a:moveTo>
                <a:lnTo>
                  <a:pt x="0" y="1447799"/>
                </a:lnTo>
                <a:lnTo>
                  <a:pt x="0" y="0"/>
                </a:lnTo>
                <a:lnTo>
                  <a:pt x="13001623" y="0"/>
                </a:lnTo>
                <a:lnTo>
                  <a:pt x="13001623" y="1447799"/>
                </a:lnTo>
                <a:close/>
              </a:path>
            </a:pathLst>
          </a:custGeom>
          <a:solidFill>
            <a:srgbClr val="1D5287"/>
          </a:solidFill>
        </p:spPr>
        <p:txBody>
          <a:bodyPr wrap="square" lIns="0" tIns="0" rIns="0" bIns="0" rtlCol="0"/>
          <a:lstStyle/>
          <a:p>
            <a:endParaRPr/>
          </a:p>
        </p:txBody>
      </p:sp>
      <p:pic>
        <p:nvPicPr>
          <p:cNvPr id="5" name="Picture 4" descr="Text&#10;&#10;Description automatically generated">
            <a:extLst>
              <a:ext uri="{FF2B5EF4-FFF2-40B4-BE49-F238E27FC236}">
                <a16:creationId xmlns:a16="http://schemas.microsoft.com/office/drawing/2014/main" id="{8A6F8AB2-0573-A04E-91E0-8DC43EDEADB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41580" y="9252585"/>
            <a:ext cx="1962760" cy="462915"/>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719AF54F-075F-FF46-8772-069185BE6901}"/>
              </a:ext>
            </a:extLst>
          </p:cNvPr>
          <p:cNvSpPr/>
          <p:nvPr userDrawn="1"/>
        </p:nvSpPr>
        <p:spPr>
          <a:xfrm>
            <a:off x="0" y="3"/>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9EB"/>
          </a:solidFill>
        </p:spPr>
        <p:txBody>
          <a:bodyPr wrap="square" lIns="0" tIns="0" rIns="0" bIns="0" rtlCol="0"/>
          <a:lstStyle/>
          <a:p>
            <a:endParaRPr dirty="0"/>
          </a:p>
        </p:txBody>
      </p:sp>
      <p:sp>
        <p:nvSpPr>
          <p:cNvPr id="9" name="object 7">
            <a:extLst>
              <a:ext uri="{FF2B5EF4-FFF2-40B4-BE49-F238E27FC236}">
                <a16:creationId xmlns:a16="http://schemas.microsoft.com/office/drawing/2014/main" id="{10FA886B-C26D-C044-A54D-29B866EFF6A2}"/>
              </a:ext>
            </a:extLst>
          </p:cNvPr>
          <p:cNvSpPr txBox="1"/>
          <p:nvPr userDrawn="1"/>
        </p:nvSpPr>
        <p:spPr>
          <a:xfrm>
            <a:off x="1016000" y="9413147"/>
            <a:ext cx="2559685" cy="299720"/>
          </a:xfrm>
          <a:prstGeom prst="rect">
            <a:avLst/>
          </a:prstGeom>
        </p:spPr>
        <p:txBody>
          <a:bodyPr vert="horz" wrap="square" lIns="0" tIns="12700" rIns="0" bIns="0" rtlCol="0">
            <a:noAutofit/>
          </a:bodyPr>
          <a:lstStyle/>
          <a:p>
            <a:pPr marL="12700">
              <a:lnSpc>
                <a:spcPct val="100000"/>
              </a:lnSpc>
              <a:spcBef>
                <a:spcPts val="100"/>
              </a:spcBef>
            </a:pPr>
            <a:r>
              <a:rPr sz="1800" spc="-30" dirty="0">
                <a:solidFill>
                  <a:srgbClr val="0C234B"/>
                </a:solidFill>
                <a:latin typeface="Calibri" panose="020F0502020204030204" pitchFamily="34" charset="0"/>
                <a:cs typeface="Calibri" panose="020F0502020204030204" pitchFamily="34" charset="0"/>
              </a:rPr>
              <a:t>The</a:t>
            </a:r>
            <a:r>
              <a:rPr sz="1800" spc="-75" dirty="0">
                <a:solidFill>
                  <a:srgbClr val="0C234B"/>
                </a:solidFill>
                <a:latin typeface="Calibri" panose="020F0502020204030204" pitchFamily="34" charset="0"/>
                <a:cs typeface="Calibri" panose="020F0502020204030204" pitchFamily="34" charset="0"/>
              </a:rPr>
              <a:t> </a:t>
            </a:r>
            <a:r>
              <a:rPr sz="1800" spc="-10" dirty="0">
                <a:solidFill>
                  <a:srgbClr val="0C234B"/>
                </a:solidFill>
                <a:latin typeface="Calibri" panose="020F0502020204030204" pitchFamily="34" charset="0"/>
                <a:cs typeface="Calibri" panose="020F0502020204030204" pitchFamily="34" charset="0"/>
              </a:rPr>
              <a:t>University</a:t>
            </a:r>
            <a:r>
              <a:rPr sz="1800" spc="-70" dirty="0">
                <a:solidFill>
                  <a:srgbClr val="0C234B"/>
                </a:solidFill>
                <a:latin typeface="Calibri" panose="020F0502020204030204" pitchFamily="34" charset="0"/>
                <a:cs typeface="Calibri" panose="020F0502020204030204" pitchFamily="34" charset="0"/>
              </a:rPr>
              <a:t> </a:t>
            </a:r>
            <a:r>
              <a:rPr sz="1800" spc="75" dirty="0">
                <a:solidFill>
                  <a:srgbClr val="0C234B"/>
                </a:solidFill>
                <a:latin typeface="Calibri" panose="020F0502020204030204" pitchFamily="34" charset="0"/>
                <a:cs typeface="Calibri" panose="020F0502020204030204" pitchFamily="34" charset="0"/>
              </a:rPr>
              <a:t>of</a:t>
            </a:r>
            <a:r>
              <a:rPr sz="1800" spc="-70" dirty="0">
                <a:solidFill>
                  <a:srgbClr val="0C234B"/>
                </a:solidFill>
                <a:latin typeface="Calibri" panose="020F0502020204030204" pitchFamily="34" charset="0"/>
                <a:cs typeface="Calibri" panose="020F0502020204030204" pitchFamily="34" charset="0"/>
              </a:rPr>
              <a:t> </a:t>
            </a:r>
            <a:r>
              <a:rPr sz="1800" dirty="0">
                <a:solidFill>
                  <a:srgbClr val="0C234B"/>
                </a:solidFill>
                <a:latin typeface="Calibri" panose="020F0502020204030204" pitchFamily="34" charset="0"/>
                <a:cs typeface="Calibri" panose="020F0502020204030204" pitchFamily="34" charset="0"/>
              </a:rPr>
              <a:t>Arizona</a:t>
            </a:r>
          </a:p>
        </p:txBody>
      </p:sp>
      <p:sp>
        <p:nvSpPr>
          <p:cNvPr id="10" name="object 9">
            <a:extLst>
              <a:ext uri="{FF2B5EF4-FFF2-40B4-BE49-F238E27FC236}">
                <a16:creationId xmlns:a16="http://schemas.microsoft.com/office/drawing/2014/main" id="{694AE4D5-3051-0F4C-A2AA-E27913D06382}"/>
              </a:ext>
            </a:extLst>
          </p:cNvPr>
          <p:cNvSpPr/>
          <p:nvPr userDrawn="1"/>
        </p:nvSpPr>
        <p:spPr>
          <a:xfrm>
            <a:off x="1028700" y="9228780"/>
            <a:ext cx="16230600" cy="28575"/>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sp>
        <p:nvSpPr>
          <p:cNvPr id="8" name="object 3">
            <a:extLst>
              <a:ext uri="{FF2B5EF4-FFF2-40B4-BE49-F238E27FC236}">
                <a16:creationId xmlns:a16="http://schemas.microsoft.com/office/drawing/2014/main" id="{BF9809E4-D569-0942-8426-B781571A7513}"/>
              </a:ext>
            </a:extLst>
          </p:cNvPr>
          <p:cNvSpPr/>
          <p:nvPr userDrawn="1"/>
        </p:nvSpPr>
        <p:spPr>
          <a:xfrm>
            <a:off x="0" y="2"/>
            <a:ext cx="10332085" cy="4582795"/>
          </a:xfrm>
          <a:custGeom>
            <a:avLst/>
            <a:gdLst/>
            <a:ahLst/>
            <a:cxnLst/>
            <a:rect l="l" t="t" r="r" b="b"/>
            <a:pathLst>
              <a:path w="10332085" h="4582795">
                <a:moveTo>
                  <a:pt x="0" y="0"/>
                </a:moveTo>
                <a:lnTo>
                  <a:pt x="10331905" y="0"/>
                </a:lnTo>
                <a:lnTo>
                  <a:pt x="10331905" y="4582328"/>
                </a:lnTo>
                <a:lnTo>
                  <a:pt x="0" y="4582328"/>
                </a:lnTo>
                <a:lnTo>
                  <a:pt x="0" y="0"/>
                </a:lnTo>
                <a:close/>
              </a:path>
            </a:pathLst>
          </a:custGeom>
          <a:solidFill>
            <a:srgbClr val="0C234A"/>
          </a:solidFill>
        </p:spPr>
        <p:txBody>
          <a:bodyPr wrap="square" lIns="0" tIns="0" rIns="0" bIns="0" rtlCol="0"/>
          <a:lstStyle/>
          <a:p>
            <a:endParaRPr/>
          </a:p>
        </p:txBody>
      </p:sp>
      <p:sp>
        <p:nvSpPr>
          <p:cNvPr id="12" name="Rectangle 11">
            <a:extLst>
              <a:ext uri="{FF2B5EF4-FFF2-40B4-BE49-F238E27FC236}">
                <a16:creationId xmlns:a16="http://schemas.microsoft.com/office/drawing/2014/main" id="{8262953E-7482-ED49-9393-5DC021B86151}"/>
              </a:ext>
            </a:extLst>
          </p:cNvPr>
          <p:cNvSpPr/>
          <p:nvPr userDrawn="1"/>
        </p:nvSpPr>
        <p:spPr>
          <a:xfrm>
            <a:off x="10332085" y="0"/>
            <a:ext cx="7946390" cy="1028699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18B2CC98-4E6B-CE45-B796-C62A1890F4F1}"/>
              </a:ext>
            </a:extLst>
          </p:cNvPr>
          <p:cNvSpPr/>
          <p:nvPr userDrawn="1"/>
        </p:nvSpPr>
        <p:spPr>
          <a:xfrm>
            <a:off x="0" y="3476398"/>
            <a:ext cx="18288000" cy="6811009"/>
          </a:xfrm>
          <a:custGeom>
            <a:avLst/>
            <a:gdLst/>
            <a:ahLst/>
            <a:cxnLst/>
            <a:rect l="l" t="t" r="r" b="b"/>
            <a:pathLst>
              <a:path w="18288000" h="6811009">
                <a:moveTo>
                  <a:pt x="0" y="6810600"/>
                </a:moveTo>
                <a:lnTo>
                  <a:pt x="18287998" y="6810600"/>
                </a:lnTo>
                <a:lnTo>
                  <a:pt x="18287998" y="0"/>
                </a:lnTo>
                <a:lnTo>
                  <a:pt x="0" y="0"/>
                </a:lnTo>
                <a:lnTo>
                  <a:pt x="0" y="6810600"/>
                </a:lnTo>
                <a:close/>
              </a:path>
            </a:pathLst>
          </a:custGeom>
          <a:solidFill>
            <a:srgbClr val="E2E9EB"/>
          </a:solidFill>
        </p:spPr>
        <p:txBody>
          <a:bodyPr wrap="square" lIns="0" tIns="0" rIns="0" bIns="0" rtlCol="0"/>
          <a:lstStyle/>
          <a:p>
            <a:endParaRPr/>
          </a:p>
        </p:txBody>
      </p:sp>
      <p:sp>
        <p:nvSpPr>
          <p:cNvPr id="6" name="object 3">
            <a:extLst>
              <a:ext uri="{FF2B5EF4-FFF2-40B4-BE49-F238E27FC236}">
                <a16:creationId xmlns:a16="http://schemas.microsoft.com/office/drawing/2014/main" id="{777E45F6-F50A-FE46-B9F2-4463B0E9B4B8}"/>
              </a:ext>
            </a:extLst>
          </p:cNvPr>
          <p:cNvSpPr/>
          <p:nvPr userDrawn="1"/>
        </p:nvSpPr>
        <p:spPr>
          <a:xfrm>
            <a:off x="0" y="0"/>
            <a:ext cx="18288000" cy="3476625"/>
          </a:xfrm>
          <a:custGeom>
            <a:avLst/>
            <a:gdLst/>
            <a:ahLst/>
            <a:cxnLst/>
            <a:rect l="l" t="t" r="r" b="b"/>
            <a:pathLst>
              <a:path w="18288000" h="3476625">
                <a:moveTo>
                  <a:pt x="0" y="0"/>
                </a:moveTo>
                <a:lnTo>
                  <a:pt x="18287999" y="0"/>
                </a:lnTo>
                <a:lnTo>
                  <a:pt x="18287999" y="3476398"/>
                </a:lnTo>
                <a:lnTo>
                  <a:pt x="0" y="3476398"/>
                </a:lnTo>
                <a:lnTo>
                  <a:pt x="0" y="0"/>
                </a:lnTo>
                <a:close/>
              </a:path>
            </a:pathLst>
          </a:custGeom>
          <a:solidFill>
            <a:srgbClr val="0C234A"/>
          </a:solidFill>
        </p:spPr>
        <p:txBody>
          <a:bodyPr wrap="square" lIns="0" tIns="0" rIns="0" bIns="0" rtlCol="0"/>
          <a:lstStyle/>
          <a:p>
            <a:endParaRPr/>
          </a:p>
        </p:txBody>
      </p:sp>
      <p:sp>
        <p:nvSpPr>
          <p:cNvPr id="9" name="object 8">
            <a:extLst>
              <a:ext uri="{FF2B5EF4-FFF2-40B4-BE49-F238E27FC236}">
                <a16:creationId xmlns:a16="http://schemas.microsoft.com/office/drawing/2014/main" id="{D49EE0DB-F39A-804B-889A-B18F8DAC1F6C}"/>
              </a:ext>
            </a:extLst>
          </p:cNvPr>
          <p:cNvSpPr/>
          <p:nvPr userDrawn="1"/>
        </p:nvSpPr>
        <p:spPr>
          <a:xfrm>
            <a:off x="1031227" y="5844599"/>
            <a:ext cx="4886325" cy="28575"/>
          </a:xfrm>
          <a:custGeom>
            <a:avLst/>
            <a:gdLst/>
            <a:ahLst/>
            <a:cxnLst/>
            <a:rect l="l" t="t" r="r" b="b"/>
            <a:pathLst>
              <a:path w="4886325" h="28575">
                <a:moveTo>
                  <a:pt x="4886324" y="0"/>
                </a:moveTo>
                <a:lnTo>
                  <a:pt x="4886324" y="28574"/>
                </a:lnTo>
                <a:lnTo>
                  <a:pt x="0" y="28574"/>
                </a:lnTo>
                <a:lnTo>
                  <a:pt x="0" y="0"/>
                </a:lnTo>
                <a:lnTo>
                  <a:pt x="4886324" y="0"/>
                </a:lnTo>
                <a:close/>
              </a:path>
            </a:pathLst>
          </a:custGeom>
          <a:solidFill>
            <a:srgbClr val="AB0420"/>
          </a:solidFill>
        </p:spPr>
        <p:txBody>
          <a:bodyPr wrap="square" lIns="0" tIns="0" rIns="0" bIns="0" rtlCol="0"/>
          <a:lstStyle/>
          <a:p>
            <a:endParaRPr/>
          </a:p>
        </p:txBody>
      </p:sp>
      <p:sp>
        <p:nvSpPr>
          <p:cNvPr id="11" name="object 11">
            <a:extLst>
              <a:ext uri="{FF2B5EF4-FFF2-40B4-BE49-F238E27FC236}">
                <a16:creationId xmlns:a16="http://schemas.microsoft.com/office/drawing/2014/main" id="{451D5CC3-3CB4-EE45-A2B5-6B9BE08536E0}"/>
              </a:ext>
            </a:extLst>
          </p:cNvPr>
          <p:cNvSpPr/>
          <p:nvPr userDrawn="1"/>
        </p:nvSpPr>
        <p:spPr>
          <a:xfrm>
            <a:off x="6701848" y="5844599"/>
            <a:ext cx="4886325" cy="28575"/>
          </a:xfrm>
          <a:custGeom>
            <a:avLst/>
            <a:gdLst/>
            <a:ahLst/>
            <a:cxnLst/>
            <a:rect l="l" t="t" r="r" b="b"/>
            <a:pathLst>
              <a:path w="4886325" h="28575">
                <a:moveTo>
                  <a:pt x="4886324" y="0"/>
                </a:moveTo>
                <a:lnTo>
                  <a:pt x="4886324" y="28574"/>
                </a:lnTo>
                <a:lnTo>
                  <a:pt x="0" y="28574"/>
                </a:lnTo>
                <a:lnTo>
                  <a:pt x="0" y="0"/>
                </a:lnTo>
                <a:lnTo>
                  <a:pt x="4886324" y="0"/>
                </a:lnTo>
                <a:close/>
              </a:path>
            </a:pathLst>
          </a:custGeom>
          <a:solidFill>
            <a:srgbClr val="AB0420"/>
          </a:solidFill>
        </p:spPr>
        <p:txBody>
          <a:bodyPr wrap="square" lIns="0" tIns="0" rIns="0" bIns="0" rtlCol="0"/>
          <a:lstStyle/>
          <a:p>
            <a:endParaRPr/>
          </a:p>
        </p:txBody>
      </p:sp>
      <p:sp>
        <p:nvSpPr>
          <p:cNvPr id="12" name="object 14">
            <a:extLst>
              <a:ext uri="{FF2B5EF4-FFF2-40B4-BE49-F238E27FC236}">
                <a16:creationId xmlns:a16="http://schemas.microsoft.com/office/drawing/2014/main" id="{E4E8A1A9-4103-BA4F-80AC-8C5AE1920607}"/>
              </a:ext>
            </a:extLst>
          </p:cNvPr>
          <p:cNvSpPr/>
          <p:nvPr userDrawn="1"/>
        </p:nvSpPr>
        <p:spPr>
          <a:xfrm>
            <a:off x="12369889" y="5844599"/>
            <a:ext cx="4886325" cy="28575"/>
          </a:xfrm>
          <a:custGeom>
            <a:avLst/>
            <a:gdLst/>
            <a:ahLst/>
            <a:cxnLst/>
            <a:rect l="l" t="t" r="r" b="b"/>
            <a:pathLst>
              <a:path w="4886325" h="28575">
                <a:moveTo>
                  <a:pt x="4886324" y="0"/>
                </a:moveTo>
                <a:lnTo>
                  <a:pt x="4886324" y="28574"/>
                </a:lnTo>
                <a:lnTo>
                  <a:pt x="0" y="28574"/>
                </a:lnTo>
                <a:lnTo>
                  <a:pt x="0" y="0"/>
                </a:lnTo>
                <a:lnTo>
                  <a:pt x="4886324" y="0"/>
                </a:lnTo>
                <a:close/>
              </a:path>
            </a:pathLst>
          </a:custGeom>
          <a:solidFill>
            <a:srgbClr val="AB0420"/>
          </a:solidFill>
        </p:spPr>
        <p:txBody>
          <a:bodyPr wrap="square" lIns="0" tIns="0" rIns="0" bIns="0" rtlCol="0"/>
          <a:lstStyle/>
          <a:p>
            <a:endParaRPr/>
          </a:p>
        </p:txBody>
      </p:sp>
      <p:pic>
        <p:nvPicPr>
          <p:cNvPr id="7" name="Picture 6" descr="Text&#10;&#10;Description automatically generated">
            <a:extLst>
              <a:ext uri="{FF2B5EF4-FFF2-40B4-BE49-F238E27FC236}">
                <a16:creationId xmlns:a16="http://schemas.microsoft.com/office/drawing/2014/main" id="{B1156059-1B3B-424B-BCA2-2CE246C9E27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41580" y="9252585"/>
            <a:ext cx="1962760" cy="462915"/>
          </a:xfrm>
          <a:prstGeom prst="rect">
            <a:avLst/>
          </a:prstGeom>
        </p:spPr>
      </p:pic>
    </p:spTree>
    <p:extLst>
      <p:ext uri="{BB962C8B-B14F-4D97-AF65-F5344CB8AC3E}">
        <p14:creationId xmlns:p14="http://schemas.microsoft.com/office/powerpoint/2010/main" val="36561286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7_Title Only">
    <p:bg>
      <p:bgPr>
        <a:solidFill>
          <a:schemeClr val="bg1"/>
        </a:solidFill>
        <a:effectLst/>
      </p:bgPr>
    </p:bg>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261C8C43-05BB-2545-BED7-D5DCD21D48B7}"/>
              </a:ext>
            </a:extLst>
          </p:cNvPr>
          <p:cNvSpPr/>
          <p:nvPr userDrawn="1"/>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0C234A"/>
          </a:solidFill>
        </p:spPr>
        <p:txBody>
          <a:bodyPr wrap="square" lIns="0" tIns="0" rIns="0" bIns="0" rtlCol="0"/>
          <a:lstStyle/>
          <a:p>
            <a:endParaRPr/>
          </a:p>
        </p:txBody>
      </p:sp>
      <p:sp>
        <p:nvSpPr>
          <p:cNvPr id="3" name="Rectangle 2">
            <a:extLst>
              <a:ext uri="{FF2B5EF4-FFF2-40B4-BE49-F238E27FC236}">
                <a16:creationId xmlns:a16="http://schemas.microsoft.com/office/drawing/2014/main" id="{C9FF1148-F945-FF4E-AF98-D1A9453F1A8D}"/>
              </a:ext>
            </a:extLst>
          </p:cNvPr>
          <p:cNvSpPr/>
          <p:nvPr userDrawn="1"/>
        </p:nvSpPr>
        <p:spPr>
          <a:xfrm>
            <a:off x="0" y="0"/>
            <a:ext cx="18288000" cy="10287000"/>
          </a:xfrm>
          <a:prstGeom prst="rect">
            <a:avLst/>
          </a:prstGeom>
          <a:solidFill>
            <a:srgbClr val="0C2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E8E725F9-F0BF-3748-82D7-AA1A33293DB1}"/>
              </a:ext>
            </a:extLst>
          </p:cNvPr>
          <p:cNvCxnSpPr/>
          <p:nvPr userDrawn="1"/>
        </p:nvCxnSpPr>
        <p:spPr>
          <a:xfrm>
            <a:off x="6819886" y="1790700"/>
            <a:ext cx="4648200" cy="0"/>
          </a:xfrm>
          <a:prstGeom prst="line">
            <a:avLst/>
          </a:prstGeom>
          <a:ln>
            <a:solidFill>
              <a:srgbClr val="AB0520"/>
            </a:solidFill>
          </a:ln>
        </p:spPr>
        <p:style>
          <a:lnRef idx="1">
            <a:schemeClr val="accent2"/>
          </a:lnRef>
          <a:fillRef idx="0">
            <a:schemeClr val="accent2"/>
          </a:fillRef>
          <a:effectRef idx="0">
            <a:schemeClr val="accent2"/>
          </a:effectRef>
          <a:fontRef idx="minor">
            <a:schemeClr val="tx1"/>
          </a:fontRef>
        </p:style>
      </p:cxnSp>
      <p:cxnSp>
        <p:nvCxnSpPr>
          <p:cNvPr id="5" name="Straight Connector 4">
            <a:extLst>
              <a:ext uri="{FF2B5EF4-FFF2-40B4-BE49-F238E27FC236}">
                <a16:creationId xmlns:a16="http://schemas.microsoft.com/office/drawing/2014/main" id="{02DD1479-CDD6-7443-A552-3D37B0549836}"/>
              </a:ext>
            </a:extLst>
          </p:cNvPr>
          <p:cNvCxnSpPr/>
          <p:nvPr userDrawn="1"/>
        </p:nvCxnSpPr>
        <p:spPr>
          <a:xfrm>
            <a:off x="6819886" y="7848600"/>
            <a:ext cx="4648200" cy="0"/>
          </a:xfrm>
          <a:prstGeom prst="line">
            <a:avLst/>
          </a:prstGeom>
          <a:ln>
            <a:solidFill>
              <a:srgbClr val="AB0520"/>
            </a:solidFill>
          </a:ln>
        </p:spPr>
        <p:style>
          <a:lnRef idx="1">
            <a:schemeClr val="accent2"/>
          </a:lnRef>
          <a:fillRef idx="0">
            <a:schemeClr val="accent2"/>
          </a:fillRef>
          <a:effectRef idx="0">
            <a:schemeClr val="accent2"/>
          </a:effectRef>
          <a:fontRef idx="minor">
            <a:schemeClr val="tx1"/>
          </a:fontRef>
        </p:style>
      </p:cxnSp>
      <p:pic>
        <p:nvPicPr>
          <p:cNvPr id="6" name="Picture 5" descr="Text&#10;&#10;Description automatically generated">
            <a:extLst>
              <a:ext uri="{FF2B5EF4-FFF2-40B4-BE49-F238E27FC236}">
                <a16:creationId xmlns:a16="http://schemas.microsoft.com/office/drawing/2014/main" id="{4E430B63-AFB7-A543-B723-9AAF019401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41580" y="9252585"/>
            <a:ext cx="1962760" cy="462915"/>
          </a:xfrm>
          <a:prstGeom prst="rect">
            <a:avLst/>
          </a:prstGeom>
        </p:spPr>
      </p:pic>
      <p:sp>
        <p:nvSpPr>
          <p:cNvPr id="8" name="object 8">
            <a:extLst>
              <a:ext uri="{FF2B5EF4-FFF2-40B4-BE49-F238E27FC236}">
                <a16:creationId xmlns:a16="http://schemas.microsoft.com/office/drawing/2014/main" id="{37E17C6B-141D-A547-BBCD-82A962DE0EBF}"/>
              </a:ext>
            </a:extLst>
          </p:cNvPr>
          <p:cNvSpPr/>
          <p:nvPr userDrawn="1"/>
        </p:nvSpPr>
        <p:spPr>
          <a:xfrm>
            <a:off x="6299612"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8_Title Only">
    <p:bg>
      <p:bgPr>
        <a:solidFill>
          <a:schemeClr val="bg1"/>
        </a:solidFill>
        <a:effectLst/>
      </p:bgPr>
    </p:bg>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261C8C43-05BB-2545-BED7-D5DCD21D48B7}"/>
              </a:ext>
            </a:extLst>
          </p:cNvPr>
          <p:cNvSpPr/>
          <p:nvPr userDrawn="1"/>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0C234A"/>
          </a:solidFill>
        </p:spPr>
        <p:txBody>
          <a:bodyPr wrap="square" lIns="0" tIns="0" rIns="0" bIns="0" rtlCol="0"/>
          <a:lstStyle/>
          <a:p>
            <a:endParaRPr/>
          </a:p>
        </p:txBody>
      </p:sp>
      <p:sp>
        <p:nvSpPr>
          <p:cNvPr id="9" name="Rectangle 8">
            <a:extLst>
              <a:ext uri="{FF2B5EF4-FFF2-40B4-BE49-F238E27FC236}">
                <a16:creationId xmlns:a16="http://schemas.microsoft.com/office/drawing/2014/main" id="{CA04349D-453A-1040-9A20-75C086DE18C7}"/>
              </a:ext>
            </a:extLst>
          </p:cNvPr>
          <p:cNvSpPr/>
          <p:nvPr userDrawn="1"/>
        </p:nvSpPr>
        <p:spPr>
          <a:xfrm>
            <a:off x="0" y="0"/>
            <a:ext cx="18288000" cy="10287000"/>
          </a:xfrm>
          <a:prstGeom prst="rect">
            <a:avLst/>
          </a:prstGeom>
          <a:solidFill>
            <a:srgbClr val="0C2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ject 5">
            <a:extLst>
              <a:ext uri="{FF2B5EF4-FFF2-40B4-BE49-F238E27FC236}">
                <a16:creationId xmlns:a16="http://schemas.microsoft.com/office/drawing/2014/main" id="{E2D56677-588E-824B-9308-AA5CB87AB4F2}"/>
              </a:ext>
            </a:extLst>
          </p:cNvPr>
          <p:cNvSpPr/>
          <p:nvPr userDrawn="1"/>
        </p:nvSpPr>
        <p:spPr>
          <a:xfrm>
            <a:off x="3309577" y="5425045"/>
            <a:ext cx="11668125" cy="28575"/>
          </a:xfrm>
          <a:custGeom>
            <a:avLst/>
            <a:gdLst/>
            <a:ahLst/>
            <a:cxnLst/>
            <a:rect l="l" t="t" r="r" b="b"/>
            <a:pathLst>
              <a:path w="11668125" h="28575">
                <a:moveTo>
                  <a:pt x="11668124" y="28574"/>
                </a:moveTo>
                <a:lnTo>
                  <a:pt x="0" y="28574"/>
                </a:lnTo>
                <a:lnTo>
                  <a:pt x="0" y="0"/>
                </a:lnTo>
                <a:lnTo>
                  <a:pt x="11668124" y="0"/>
                </a:lnTo>
                <a:lnTo>
                  <a:pt x="11668124" y="28574"/>
                </a:lnTo>
                <a:close/>
              </a:path>
            </a:pathLst>
          </a:custGeom>
          <a:solidFill>
            <a:srgbClr val="AB0520"/>
          </a:solidFill>
        </p:spPr>
        <p:txBody>
          <a:bodyPr wrap="square" lIns="0" tIns="0" rIns="0" bIns="0" rtlCol="0"/>
          <a:lstStyle/>
          <a:p>
            <a:endParaRPr/>
          </a:p>
        </p:txBody>
      </p:sp>
      <p:sp>
        <p:nvSpPr>
          <p:cNvPr id="11" name="object 8">
            <a:extLst>
              <a:ext uri="{FF2B5EF4-FFF2-40B4-BE49-F238E27FC236}">
                <a16:creationId xmlns:a16="http://schemas.microsoft.com/office/drawing/2014/main" id="{AA8CCCE5-0894-F943-978E-226894E4FA00}"/>
              </a:ext>
            </a:extLst>
          </p:cNvPr>
          <p:cNvSpPr/>
          <p:nvPr userDrawn="1"/>
        </p:nvSpPr>
        <p:spPr>
          <a:xfrm>
            <a:off x="6299612"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pic>
        <p:nvPicPr>
          <p:cNvPr id="12" name="Picture 11" descr="Text&#10;&#10;Description automatically generated">
            <a:extLst>
              <a:ext uri="{FF2B5EF4-FFF2-40B4-BE49-F238E27FC236}">
                <a16:creationId xmlns:a16="http://schemas.microsoft.com/office/drawing/2014/main" id="{3E063D55-A0C0-FF41-9EB8-00FAD7EE644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41580" y="9252585"/>
            <a:ext cx="1962760" cy="462915"/>
          </a:xfrm>
          <a:prstGeom prst="rect">
            <a:avLst/>
          </a:prstGeom>
        </p:spPr>
      </p:pic>
    </p:spTree>
    <p:extLst>
      <p:ext uri="{BB962C8B-B14F-4D97-AF65-F5344CB8AC3E}">
        <p14:creationId xmlns:p14="http://schemas.microsoft.com/office/powerpoint/2010/main" val="18911820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9_Title Only">
    <p:bg>
      <p:bgPr>
        <a:solidFill>
          <a:schemeClr val="bg1"/>
        </a:solidFill>
        <a:effectLst/>
      </p:bgPr>
    </p:bg>
    <p:spTree>
      <p:nvGrpSpPr>
        <p:cNvPr id="1" name=""/>
        <p:cNvGrpSpPr/>
        <p:nvPr/>
      </p:nvGrpSpPr>
      <p:grpSpPr>
        <a:xfrm>
          <a:off x="0" y="0"/>
          <a:ext cx="0" cy="0"/>
          <a:chOff x="0" y="0"/>
          <a:chExt cx="0" cy="0"/>
        </a:xfrm>
      </p:grpSpPr>
      <p:sp>
        <p:nvSpPr>
          <p:cNvPr id="9" name="object 2">
            <a:extLst>
              <a:ext uri="{FF2B5EF4-FFF2-40B4-BE49-F238E27FC236}">
                <a16:creationId xmlns:a16="http://schemas.microsoft.com/office/drawing/2014/main" id="{93E409DA-CD52-F741-8526-F7F630F0B62E}"/>
              </a:ext>
            </a:extLst>
          </p:cNvPr>
          <p:cNvSpPr/>
          <p:nvPr userDrawn="1"/>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0C234A"/>
          </a:solidFill>
        </p:spPr>
        <p:txBody>
          <a:bodyPr wrap="square" lIns="0" tIns="0" rIns="0" bIns="0" rtlCol="0"/>
          <a:lstStyle/>
          <a:p>
            <a:endParaRPr/>
          </a:p>
        </p:txBody>
      </p:sp>
      <p:sp>
        <p:nvSpPr>
          <p:cNvPr id="2" name="Rectangle 1">
            <a:extLst>
              <a:ext uri="{FF2B5EF4-FFF2-40B4-BE49-F238E27FC236}">
                <a16:creationId xmlns:a16="http://schemas.microsoft.com/office/drawing/2014/main" id="{DDA891A4-40D9-7F45-810F-134BBF20B440}"/>
              </a:ext>
            </a:extLst>
          </p:cNvPr>
          <p:cNvSpPr/>
          <p:nvPr userDrawn="1"/>
        </p:nvSpPr>
        <p:spPr>
          <a:xfrm>
            <a:off x="0" y="0"/>
            <a:ext cx="9138494" cy="519981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72ED6D7-03E1-2C40-B6D0-9A0FBED5FBAC}"/>
              </a:ext>
            </a:extLst>
          </p:cNvPr>
          <p:cNvSpPr/>
          <p:nvPr userDrawn="1"/>
        </p:nvSpPr>
        <p:spPr>
          <a:xfrm>
            <a:off x="9155012" y="5174226"/>
            <a:ext cx="9138494" cy="519981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0308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9EC7F6FC-8C17-7944-97E1-591457593D14}"/>
              </a:ext>
            </a:extLst>
          </p:cNvPr>
          <p:cNvSpPr/>
          <p:nvPr/>
        </p:nvSpPr>
        <p:spPr>
          <a:xfrm>
            <a:off x="0" y="1"/>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0C234A"/>
          </a:solidFill>
        </p:spPr>
        <p:txBody>
          <a:bodyPr wrap="square" lIns="0" tIns="0" rIns="0" bIns="0" rtlCol="0"/>
          <a:lstStyle/>
          <a:p>
            <a:endParaRPr/>
          </a:p>
        </p:txBody>
      </p:sp>
      <p:sp>
        <p:nvSpPr>
          <p:cNvPr id="10" name="Rectangle 9">
            <a:extLst>
              <a:ext uri="{FF2B5EF4-FFF2-40B4-BE49-F238E27FC236}">
                <a16:creationId xmlns:a16="http://schemas.microsoft.com/office/drawing/2014/main" id="{A73A0462-D5A9-7244-9A95-E7CFDFD19696}"/>
              </a:ext>
            </a:extLst>
          </p:cNvPr>
          <p:cNvSpPr/>
          <p:nvPr/>
        </p:nvSpPr>
        <p:spPr>
          <a:xfrm>
            <a:off x="0" y="0"/>
            <a:ext cx="7936865" cy="1028699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en-US"/>
          </a:p>
        </p:txBody>
      </p:sp>
      <p:sp>
        <p:nvSpPr>
          <p:cNvPr id="8" name="object 3">
            <a:extLst>
              <a:ext uri="{FF2B5EF4-FFF2-40B4-BE49-F238E27FC236}">
                <a16:creationId xmlns:a16="http://schemas.microsoft.com/office/drawing/2014/main" id="{5BCED2B4-9C62-1741-850A-BB0C9F2FF04B}"/>
              </a:ext>
            </a:extLst>
          </p:cNvPr>
          <p:cNvSpPr/>
          <p:nvPr/>
        </p:nvSpPr>
        <p:spPr>
          <a:xfrm>
            <a:off x="7937278" y="1"/>
            <a:ext cx="10351135" cy="4582795"/>
          </a:xfrm>
          <a:custGeom>
            <a:avLst/>
            <a:gdLst/>
            <a:ahLst/>
            <a:cxnLst/>
            <a:rect l="l" t="t" r="r" b="b"/>
            <a:pathLst>
              <a:path w="10351135" h="4582795">
                <a:moveTo>
                  <a:pt x="10350721" y="4582329"/>
                </a:moveTo>
                <a:lnTo>
                  <a:pt x="0" y="4582329"/>
                </a:lnTo>
                <a:lnTo>
                  <a:pt x="0" y="0"/>
                </a:lnTo>
                <a:lnTo>
                  <a:pt x="10350721" y="0"/>
                </a:lnTo>
                <a:lnTo>
                  <a:pt x="10350721" y="4582329"/>
                </a:lnTo>
                <a:close/>
              </a:path>
            </a:pathLst>
          </a:custGeom>
          <a:solidFill>
            <a:srgbClr val="1D5287"/>
          </a:solidFill>
        </p:spPr>
        <p:txBody>
          <a:bodyPr wrap="square" lIns="0" tIns="0" rIns="0" bIns="0" rtlCol="0"/>
          <a:lstStyle/>
          <a:p>
            <a:endParaRPr/>
          </a:p>
        </p:txBody>
      </p:sp>
      <p:pic>
        <p:nvPicPr>
          <p:cNvPr id="5" name="Picture 4" descr="Text&#10;&#10;Description automatically generated">
            <a:extLst>
              <a:ext uri="{FF2B5EF4-FFF2-40B4-BE49-F238E27FC236}">
                <a16:creationId xmlns:a16="http://schemas.microsoft.com/office/drawing/2014/main" id="{824AF3BA-2B73-1347-AD9B-CF9907788D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41580" y="9252585"/>
            <a:ext cx="1962760" cy="462915"/>
          </a:xfrm>
          <a:prstGeom prst="rect">
            <a:avLst/>
          </a:prstGeom>
        </p:spPr>
      </p:pic>
      <p:sp>
        <p:nvSpPr>
          <p:cNvPr id="6" name="object 2">
            <a:extLst>
              <a:ext uri="{FF2B5EF4-FFF2-40B4-BE49-F238E27FC236}">
                <a16:creationId xmlns:a16="http://schemas.microsoft.com/office/drawing/2014/main" id="{3ECD28EB-0F79-8747-979A-E7557DBDECF7}"/>
              </a:ext>
            </a:extLst>
          </p:cNvPr>
          <p:cNvSpPr/>
          <p:nvPr userDrawn="1"/>
        </p:nvSpPr>
        <p:spPr>
          <a:xfrm>
            <a:off x="0" y="1"/>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0C234A"/>
          </a:solidFill>
        </p:spPr>
        <p:txBody>
          <a:bodyPr wrap="square" lIns="0" tIns="0" rIns="0" bIns="0" rtlCol="0"/>
          <a:lstStyle/>
          <a:p>
            <a:endParaRPr/>
          </a:p>
        </p:txBody>
      </p:sp>
      <p:sp>
        <p:nvSpPr>
          <p:cNvPr id="9" name="Rectangle 8">
            <a:extLst>
              <a:ext uri="{FF2B5EF4-FFF2-40B4-BE49-F238E27FC236}">
                <a16:creationId xmlns:a16="http://schemas.microsoft.com/office/drawing/2014/main" id="{D6163EE6-1C89-794D-BD00-6AC836FBC555}"/>
              </a:ext>
            </a:extLst>
          </p:cNvPr>
          <p:cNvSpPr/>
          <p:nvPr userDrawn="1"/>
        </p:nvSpPr>
        <p:spPr>
          <a:xfrm>
            <a:off x="0" y="0"/>
            <a:ext cx="7936865" cy="1028699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en-US"/>
          </a:p>
        </p:txBody>
      </p:sp>
      <p:sp>
        <p:nvSpPr>
          <p:cNvPr id="11" name="object 3">
            <a:extLst>
              <a:ext uri="{FF2B5EF4-FFF2-40B4-BE49-F238E27FC236}">
                <a16:creationId xmlns:a16="http://schemas.microsoft.com/office/drawing/2014/main" id="{6994419A-7EB6-4E49-8B48-8826EEB24F32}"/>
              </a:ext>
            </a:extLst>
          </p:cNvPr>
          <p:cNvSpPr/>
          <p:nvPr userDrawn="1"/>
        </p:nvSpPr>
        <p:spPr>
          <a:xfrm>
            <a:off x="7937278" y="1"/>
            <a:ext cx="10351135" cy="4582795"/>
          </a:xfrm>
          <a:custGeom>
            <a:avLst/>
            <a:gdLst/>
            <a:ahLst/>
            <a:cxnLst/>
            <a:rect l="l" t="t" r="r" b="b"/>
            <a:pathLst>
              <a:path w="10351135" h="4582795">
                <a:moveTo>
                  <a:pt x="10350721" y="4582329"/>
                </a:moveTo>
                <a:lnTo>
                  <a:pt x="0" y="4582329"/>
                </a:lnTo>
                <a:lnTo>
                  <a:pt x="0" y="0"/>
                </a:lnTo>
                <a:lnTo>
                  <a:pt x="10350721" y="0"/>
                </a:lnTo>
                <a:lnTo>
                  <a:pt x="10350721" y="4582329"/>
                </a:lnTo>
                <a:close/>
              </a:path>
            </a:pathLst>
          </a:custGeom>
          <a:solidFill>
            <a:srgbClr val="1D5287"/>
          </a:solidFill>
        </p:spPr>
        <p:txBody>
          <a:bodyPr wrap="square" lIns="0" tIns="0" rIns="0" bIns="0" rtlCol="0"/>
          <a:lstStyle/>
          <a:p>
            <a:endParaRPr/>
          </a:p>
        </p:txBody>
      </p:sp>
      <p:pic>
        <p:nvPicPr>
          <p:cNvPr id="12" name="Picture 11" descr="Text&#10;&#10;Description automatically generated">
            <a:extLst>
              <a:ext uri="{FF2B5EF4-FFF2-40B4-BE49-F238E27FC236}">
                <a16:creationId xmlns:a16="http://schemas.microsoft.com/office/drawing/2014/main" id="{733080A3-0B6D-864E-84BC-2266D602ABB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41580" y="9252585"/>
            <a:ext cx="1962760" cy="462915"/>
          </a:xfrm>
          <a:prstGeom prst="rect">
            <a:avLst/>
          </a:prstGeom>
        </p:spPr>
      </p:pic>
    </p:spTree>
    <p:extLst>
      <p:ext uri="{BB962C8B-B14F-4D97-AF65-F5344CB8AC3E}">
        <p14:creationId xmlns:p14="http://schemas.microsoft.com/office/powerpoint/2010/main" val="14239602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0_Title Only">
    <p:bg>
      <p:bgPr>
        <a:solidFill>
          <a:schemeClr val="bg1"/>
        </a:solidFill>
        <a:effectLst/>
      </p:bgPr>
    </p:bg>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4E430B63-AFB7-A543-B723-9AAF019401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41580" y="9252585"/>
            <a:ext cx="1962760" cy="462915"/>
          </a:xfrm>
          <a:prstGeom prst="rect">
            <a:avLst/>
          </a:prstGeom>
        </p:spPr>
      </p:pic>
      <p:sp>
        <p:nvSpPr>
          <p:cNvPr id="8" name="object 2">
            <a:extLst>
              <a:ext uri="{FF2B5EF4-FFF2-40B4-BE49-F238E27FC236}">
                <a16:creationId xmlns:a16="http://schemas.microsoft.com/office/drawing/2014/main" id="{E1840B04-E4C9-354A-A57D-D7064A7C0C77}"/>
              </a:ext>
            </a:extLst>
          </p:cNvPr>
          <p:cNvSpPr/>
          <p:nvPr userDrawn="1"/>
        </p:nvSpPr>
        <p:spPr>
          <a:xfrm>
            <a:off x="8356958" y="5"/>
            <a:ext cx="9931400" cy="10287000"/>
          </a:xfrm>
          <a:custGeom>
            <a:avLst/>
            <a:gdLst/>
            <a:ahLst/>
            <a:cxnLst/>
            <a:rect l="l" t="t" r="r" b="b"/>
            <a:pathLst>
              <a:path w="9931400" h="10287000">
                <a:moveTo>
                  <a:pt x="0" y="10286999"/>
                </a:moveTo>
                <a:lnTo>
                  <a:pt x="9931040" y="10286999"/>
                </a:lnTo>
                <a:lnTo>
                  <a:pt x="9931040" y="0"/>
                </a:lnTo>
                <a:lnTo>
                  <a:pt x="0" y="0"/>
                </a:lnTo>
                <a:lnTo>
                  <a:pt x="0" y="10286999"/>
                </a:lnTo>
                <a:close/>
              </a:path>
            </a:pathLst>
          </a:custGeom>
          <a:solidFill>
            <a:srgbClr val="1D5287"/>
          </a:solidFill>
        </p:spPr>
        <p:txBody>
          <a:bodyPr wrap="square" lIns="0" tIns="0" rIns="0" bIns="0" rtlCol="0"/>
          <a:lstStyle/>
          <a:p>
            <a:endParaRPr/>
          </a:p>
        </p:txBody>
      </p:sp>
      <p:sp>
        <p:nvSpPr>
          <p:cNvPr id="13" name="object 3">
            <a:extLst>
              <a:ext uri="{FF2B5EF4-FFF2-40B4-BE49-F238E27FC236}">
                <a16:creationId xmlns:a16="http://schemas.microsoft.com/office/drawing/2014/main" id="{D19FF99B-A493-5248-8CF2-202BE703BD7E}"/>
              </a:ext>
            </a:extLst>
          </p:cNvPr>
          <p:cNvSpPr/>
          <p:nvPr userDrawn="1"/>
        </p:nvSpPr>
        <p:spPr>
          <a:xfrm>
            <a:off x="0" y="6"/>
            <a:ext cx="8357234" cy="10287000"/>
          </a:xfrm>
          <a:custGeom>
            <a:avLst/>
            <a:gdLst/>
            <a:ahLst/>
            <a:cxnLst/>
            <a:rect l="l" t="t" r="r" b="b"/>
            <a:pathLst>
              <a:path w="8357234" h="10287000">
                <a:moveTo>
                  <a:pt x="0" y="10286993"/>
                </a:moveTo>
                <a:lnTo>
                  <a:pt x="0" y="0"/>
                </a:lnTo>
                <a:lnTo>
                  <a:pt x="8356958" y="0"/>
                </a:lnTo>
                <a:lnTo>
                  <a:pt x="8356958" y="10286993"/>
                </a:lnTo>
                <a:lnTo>
                  <a:pt x="0" y="10286993"/>
                </a:lnTo>
                <a:close/>
              </a:path>
            </a:pathLst>
          </a:custGeom>
          <a:solidFill>
            <a:srgbClr val="0C234A"/>
          </a:solidFill>
        </p:spPr>
        <p:txBody>
          <a:bodyPr wrap="square" lIns="0" tIns="0" rIns="0" bIns="0" rtlCol="0"/>
          <a:lstStyle/>
          <a:p>
            <a:endParaRPr/>
          </a:p>
        </p:txBody>
      </p:sp>
      <p:pic>
        <p:nvPicPr>
          <p:cNvPr id="14" name="Picture 13" descr="Text&#10;&#10;Description automatically generated">
            <a:extLst>
              <a:ext uri="{FF2B5EF4-FFF2-40B4-BE49-F238E27FC236}">
                <a16:creationId xmlns:a16="http://schemas.microsoft.com/office/drawing/2014/main" id="{936A6381-C2DC-124E-9ECD-9D7CAEEC19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41580" y="9252585"/>
            <a:ext cx="1962760" cy="462915"/>
          </a:xfrm>
          <a:prstGeom prst="rect">
            <a:avLst/>
          </a:prstGeom>
        </p:spPr>
      </p:pic>
      <p:sp>
        <p:nvSpPr>
          <p:cNvPr id="15" name="object 8">
            <a:extLst>
              <a:ext uri="{FF2B5EF4-FFF2-40B4-BE49-F238E27FC236}">
                <a16:creationId xmlns:a16="http://schemas.microsoft.com/office/drawing/2014/main" id="{95227E6B-C38B-E24F-A2EE-A75404B2F520}"/>
              </a:ext>
            </a:extLst>
          </p:cNvPr>
          <p:cNvSpPr/>
          <p:nvPr userDrawn="1"/>
        </p:nvSpPr>
        <p:spPr>
          <a:xfrm>
            <a:off x="6299612"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27200008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1_Title Only">
    <p:bg>
      <p:bgPr>
        <a:solidFill>
          <a:schemeClr val="bg1"/>
        </a:solidFill>
        <a:effectLst/>
      </p:bgPr>
    </p:bg>
    <p:spTree>
      <p:nvGrpSpPr>
        <p:cNvPr id="1" name=""/>
        <p:cNvGrpSpPr/>
        <p:nvPr/>
      </p:nvGrpSpPr>
      <p:grpSpPr>
        <a:xfrm>
          <a:off x="0" y="0"/>
          <a:ext cx="0" cy="0"/>
          <a:chOff x="0" y="0"/>
          <a:chExt cx="0" cy="0"/>
        </a:xfrm>
      </p:grpSpPr>
      <p:sp>
        <p:nvSpPr>
          <p:cNvPr id="16" name="object 2">
            <a:extLst>
              <a:ext uri="{FF2B5EF4-FFF2-40B4-BE49-F238E27FC236}">
                <a16:creationId xmlns:a16="http://schemas.microsoft.com/office/drawing/2014/main" id="{946B823C-3771-6045-A858-0BEAB3E6F1C1}"/>
              </a:ext>
            </a:extLst>
          </p:cNvPr>
          <p:cNvSpPr/>
          <p:nvPr userDrawn="1"/>
        </p:nvSpPr>
        <p:spPr>
          <a:xfrm>
            <a:off x="0" y="5"/>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1D5287"/>
          </a:solidFill>
        </p:spPr>
        <p:txBody>
          <a:bodyPr wrap="square" lIns="0" tIns="0" rIns="0" bIns="0" rtlCol="0"/>
          <a:lstStyle/>
          <a:p>
            <a:endParaRPr/>
          </a:p>
        </p:txBody>
      </p:sp>
      <p:sp>
        <p:nvSpPr>
          <p:cNvPr id="17" name="object 3">
            <a:extLst>
              <a:ext uri="{FF2B5EF4-FFF2-40B4-BE49-F238E27FC236}">
                <a16:creationId xmlns:a16="http://schemas.microsoft.com/office/drawing/2014/main" id="{000A9B5D-C738-6C4A-900D-50F5DC9092FB}"/>
              </a:ext>
            </a:extLst>
          </p:cNvPr>
          <p:cNvSpPr/>
          <p:nvPr userDrawn="1"/>
        </p:nvSpPr>
        <p:spPr>
          <a:xfrm>
            <a:off x="0" y="1028705"/>
            <a:ext cx="11007090" cy="4419600"/>
          </a:xfrm>
          <a:custGeom>
            <a:avLst/>
            <a:gdLst/>
            <a:ahLst/>
            <a:cxnLst/>
            <a:rect l="l" t="t" r="r" b="b"/>
            <a:pathLst>
              <a:path w="11007090" h="4419600">
                <a:moveTo>
                  <a:pt x="0" y="0"/>
                </a:moveTo>
                <a:lnTo>
                  <a:pt x="11006576" y="0"/>
                </a:lnTo>
                <a:lnTo>
                  <a:pt x="11006576" y="4419599"/>
                </a:lnTo>
                <a:lnTo>
                  <a:pt x="0" y="4419599"/>
                </a:lnTo>
                <a:lnTo>
                  <a:pt x="0" y="0"/>
                </a:lnTo>
                <a:close/>
              </a:path>
            </a:pathLst>
          </a:custGeom>
          <a:solidFill>
            <a:srgbClr val="0C234A"/>
          </a:solidFill>
        </p:spPr>
        <p:txBody>
          <a:bodyPr wrap="square" lIns="0" tIns="0" rIns="0" bIns="0" rtlCol="0"/>
          <a:lstStyle/>
          <a:p>
            <a:endParaRPr/>
          </a:p>
        </p:txBody>
      </p:sp>
      <p:sp>
        <p:nvSpPr>
          <p:cNvPr id="18" name="object 6">
            <a:extLst>
              <a:ext uri="{FF2B5EF4-FFF2-40B4-BE49-F238E27FC236}">
                <a16:creationId xmlns:a16="http://schemas.microsoft.com/office/drawing/2014/main" id="{90E298CB-7726-8742-87C3-28D77ECEC1EF}"/>
              </a:ext>
            </a:extLst>
          </p:cNvPr>
          <p:cNvSpPr/>
          <p:nvPr userDrawn="1"/>
        </p:nvSpPr>
        <p:spPr>
          <a:xfrm>
            <a:off x="1027308" y="3778085"/>
            <a:ext cx="8943975" cy="28575"/>
          </a:xfrm>
          <a:custGeom>
            <a:avLst/>
            <a:gdLst/>
            <a:ahLst/>
            <a:cxnLst/>
            <a:rect l="l" t="t" r="r" b="b"/>
            <a:pathLst>
              <a:path w="8943975" h="28575">
                <a:moveTo>
                  <a:pt x="8943974" y="28574"/>
                </a:moveTo>
                <a:lnTo>
                  <a:pt x="0" y="28574"/>
                </a:lnTo>
                <a:lnTo>
                  <a:pt x="0" y="0"/>
                </a:lnTo>
                <a:lnTo>
                  <a:pt x="8943974" y="0"/>
                </a:lnTo>
                <a:lnTo>
                  <a:pt x="8943974" y="28574"/>
                </a:lnTo>
                <a:close/>
              </a:path>
            </a:pathLst>
          </a:custGeom>
          <a:solidFill>
            <a:srgbClr val="FFFFFF"/>
          </a:solidFill>
        </p:spPr>
        <p:txBody>
          <a:bodyPr wrap="square" lIns="0" tIns="0" rIns="0" bIns="0" rtlCol="0"/>
          <a:lstStyle/>
          <a:p>
            <a:endParaRPr/>
          </a:p>
        </p:txBody>
      </p:sp>
      <p:pic>
        <p:nvPicPr>
          <p:cNvPr id="19" name="Picture 18" descr="Text&#10;&#10;Description automatically generated">
            <a:extLst>
              <a:ext uri="{FF2B5EF4-FFF2-40B4-BE49-F238E27FC236}">
                <a16:creationId xmlns:a16="http://schemas.microsoft.com/office/drawing/2014/main" id="{E09EE557-C637-8748-A913-FF438A1534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41580" y="9252585"/>
            <a:ext cx="1962760" cy="462915"/>
          </a:xfrm>
          <a:prstGeom prst="rect">
            <a:avLst/>
          </a:prstGeom>
        </p:spPr>
      </p:pic>
      <p:sp>
        <p:nvSpPr>
          <p:cNvPr id="20" name="object 8">
            <a:extLst>
              <a:ext uri="{FF2B5EF4-FFF2-40B4-BE49-F238E27FC236}">
                <a16:creationId xmlns:a16="http://schemas.microsoft.com/office/drawing/2014/main" id="{4AECB9E7-155E-354B-93D7-E3CC6326A95F}"/>
              </a:ext>
            </a:extLst>
          </p:cNvPr>
          <p:cNvSpPr/>
          <p:nvPr userDrawn="1"/>
        </p:nvSpPr>
        <p:spPr>
          <a:xfrm>
            <a:off x="6299612"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15622725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2_Title Only">
    <p:bg>
      <p:bgPr>
        <a:solidFill>
          <a:schemeClr val="bg1"/>
        </a:solidFill>
        <a:effectLst/>
      </p:bgPr>
    </p:bg>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999AD0AF-FBE4-E345-A26E-6D6824B93101}"/>
              </a:ext>
            </a:extLst>
          </p:cNvPr>
          <p:cNvSpPr/>
          <p:nvPr userDrawn="1"/>
        </p:nvSpPr>
        <p:spPr>
          <a:xfrm>
            <a:off x="0" y="3476404"/>
            <a:ext cx="18288000" cy="6811009"/>
          </a:xfrm>
          <a:custGeom>
            <a:avLst/>
            <a:gdLst/>
            <a:ahLst/>
            <a:cxnLst/>
            <a:rect l="l" t="t" r="r" b="b"/>
            <a:pathLst>
              <a:path w="18288000" h="6811009">
                <a:moveTo>
                  <a:pt x="0" y="6810600"/>
                </a:moveTo>
                <a:lnTo>
                  <a:pt x="18287998" y="6810600"/>
                </a:lnTo>
                <a:lnTo>
                  <a:pt x="18287998" y="0"/>
                </a:lnTo>
                <a:lnTo>
                  <a:pt x="0" y="0"/>
                </a:lnTo>
                <a:lnTo>
                  <a:pt x="0" y="6810600"/>
                </a:lnTo>
                <a:close/>
              </a:path>
            </a:pathLst>
          </a:custGeom>
          <a:solidFill>
            <a:srgbClr val="E2E9EB"/>
          </a:solidFill>
        </p:spPr>
        <p:txBody>
          <a:bodyPr wrap="square" lIns="0" tIns="0" rIns="0" bIns="0" rtlCol="0"/>
          <a:lstStyle/>
          <a:p>
            <a:endParaRPr/>
          </a:p>
        </p:txBody>
      </p:sp>
      <p:grpSp>
        <p:nvGrpSpPr>
          <p:cNvPr id="8" name="object 3">
            <a:extLst>
              <a:ext uri="{FF2B5EF4-FFF2-40B4-BE49-F238E27FC236}">
                <a16:creationId xmlns:a16="http://schemas.microsoft.com/office/drawing/2014/main" id="{A132758F-4425-7545-AA9C-C0C03050AB3D}"/>
              </a:ext>
            </a:extLst>
          </p:cNvPr>
          <p:cNvGrpSpPr/>
          <p:nvPr userDrawn="1"/>
        </p:nvGrpSpPr>
        <p:grpSpPr>
          <a:xfrm>
            <a:off x="3038404" y="4587567"/>
            <a:ext cx="666750" cy="666750"/>
            <a:chOff x="3038404" y="4587567"/>
            <a:chExt cx="666750" cy="666750"/>
          </a:xfrm>
        </p:grpSpPr>
        <p:sp>
          <p:nvSpPr>
            <p:cNvPr id="9" name="object 4">
              <a:extLst>
                <a:ext uri="{FF2B5EF4-FFF2-40B4-BE49-F238E27FC236}">
                  <a16:creationId xmlns:a16="http://schemas.microsoft.com/office/drawing/2014/main" id="{4EE796A1-F471-8E44-83F0-03030B577D9F}"/>
                </a:ext>
              </a:extLst>
            </p:cNvPr>
            <p:cNvSpPr/>
            <p:nvPr/>
          </p:nvSpPr>
          <p:spPr>
            <a:xfrm>
              <a:off x="3038404" y="4587567"/>
              <a:ext cx="666750" cy="666750"/>
            </a:xfrm>
            <a:custGeom>
              <a:avLst/>
              <a:gdLst/>
              <a:ahLst/>
              <a:cxnLst/>
              <a:rect l="l" t="t" r="r" b="b"/>
              <a:pathLst>
                <a:path w="666750" h="666750">
                  <a:moveTo>
                    <a:pt x="333374" y="666749"/>
                  </a:moveTo>
                  <a:lnTo>
                    <a:pt x="292563" y="664242"/>
                  </a:lnTo>
                  <a:lnTo>
                    <a:pt x="252371" y="656759"/>
                  </a:lnTo>
                  <a:lnTo>
                    <a:pt x="213397" y="644412"/>
                  </a:lnTo>
                  <a:lnTo>
                    <a:pt x="176223" y="627385"/>
                  </a:lnTo>
                  <a:lnTo>
                    <a:pt x="141412" y="605935"/>
                  </a:lnTo>
                  <a:lnTo>
                    <a:pt x="109493" y="580389"/>
                  </a:lnTo>
                  <a:lnTo>
                    <a:pt x="80942" y="551128"/>
                  </a:lnTo>
                  <a:lnTo>
                    <a:pt x="56183" y="518588"/>
                  </a:lnTo>
                  <a:lnTo>
                    <a:pt x="35595" y="483261"/>
                  </a:lnTo>
                  <a:lnTo>
                    <a:pt x="19487" y="445685"/>
                  </a:lnTo>
                  <a:lnTo>
                    <a:pt x="8100" y="406420"/>
                  </a:lnTo>
                  <a:lnTo>
                    <a:pt x="1605" y="366051"/>
                  </a:lnTo>
                  <a:lnTo>
                    <a:pt x="0" y="333374"/>
                  </a:lnTo>
                  <a:lnTo>
                    <a:pt x="100" y="325191"/>
                  </a:lnTo>
                  <a:lnTo>
                    <a:pt x="3608" y="284458"/>
                  </a:lnTo>
                  <a:lnTo>
                    <a:pt x="12075" y="244461"/>
                  </a:lnTo>
                  <a:lnTo>
                    <a:pt x="25376" y="205797"/>
                  </a:lnTo>
                  <a:lnTo>
                    <a:pt x="43310" y="169052"/>
                  </a:lnTo>
                  <a:lnTo>
                    <a:pt x="65605" y="134783"/>
                  </a:lnTo>
                  <a:lnTo>
                    <a:pt x="91927" y="103501"/>
                  </a:lnTo>
                  <a:lnTo>
                    <a:pt x="121884" y="75672"/>
                  </a:lnTo>
                  <a:lnTo>
                    <a:pt x="155022" y="51720"/>
                  </a:lnTo>
                  <a:lnTo>
                    <a:pt x="190838" y="32007"/>
                  </a:lnTo>
                  <a:lnTo>
                    <a:pt x="228798" y="16826"/>
                  </a:lnTo>
                  <a:lnTo>
                    <a:pt x="268336" y="6405"/>
                  </a:lnTo>
                  <a:lnTo>
                    <a:pt x="308852" y="902"/>
                  </a:lnTo>
                  <a:lnTo>
                    <a:pt x="333374" y="0"/>
                  </a:lnTo>
                  <a:lnTo>
                    <a:pt x="341558" y="100"/>
                  </a:lnTo>
                  <a:lnTo>
                    <a:pt x="382291" y="3608"/>
                  </a:lnTo>
                  <a:lnTo>
                    <a:pt x="422287" y="12075"/>
                  </a:lnTo>
                  <a:lnTo>
                    <a:pt x="460951" y="25376"/>
                  </a:lnTo>
                  <a:lnTo>
                    <a:pt x="497697" y="43310"/>
                  </a:lnTo>
                  <a:lnTo>
                    <a:pt x="531966" y="65605"/>
                  </a:lnTo>
                  <a:lnTo>
                    <a:pt x="563248" y="91927"/>
                  </a:lnTo>
                  <a:lnTo>
                    <a:pt x="591077" y="121884"/>
                  </a:lnTo>
                  <a:lnTo>
                    <a:pt x="615029" y="155022"/>
                  </a:lnTo>
                  <a:lnTo>
                    <a:pt x="634742" y="190838"/>
                  </a:lnTo>
                  <a:lnTo>
                    <a:pt x="649923" y="228798"/>
                  </a:lnTo>
                  <a:lnTo>
                    <a:pt x="660344" y="268336"/>
                  </a:lnTo>
                  <a:lnTo>
                    <a:pt x="665846" y="308852"/>
                  </a:lnTo>
                  <a:lnTo>
                    <a:pt x="666749" y="333374"/>
                  </a:lnTo>
                  <a:lnTo>
                    <a:pt x="666649" y="341558"/>
                  </a:lnTo>
                  <a:lnTo>
                    <a:pt x="663141" y="382291"/>
                  </a:lnTo>
                  <a:lnTo>
                    <a:pt x="654674" y="422287"/>
                  </a:lnTo>
                  <a:lnTo>
                    <a:pt x="641373" y="460951"/>
                  </a:lnTo>
                  <a:lnTo>
                    <a:pt x="623439" y="497697"/>
                  </a:lnTo>
                  <a:lnTo>
                    <a:pt x="601144" y="531966"/>
                  </a:lnTo>
                  <a:lnTo>
                    <a:pt x="574822" y="563248"/>
                  </a:lnTo>
                  <a:lnTo>
                    <a:pt x="544865" y="591077"/>
                  </a:lnTo>
                  <a:lnTo>
                    <a:pt x="511727" y="615029"/>
                  </a:lnTo>
                  <a:lnTo>
                    <a:pt x="475911" y="634742"/>
                  </a:lnTo>
                  <a:lnTo>
                    <a:pt x="437950" y="649923"/>
                  </a:lnTo>
                  <a:lnTo>
                    <a:pt x="398413" y="660344"/>
                  </a:lnTo>
                  <a:lnTo>
                    <a:pt x="357897" y="665846"/>
                  </a:lnTo>
                  <a:lnTo>
                    <a:pt x="333374" y="666749"/>
                  </a:lnTo>
                  <a:close/>
                </a:path>
              </a:pathLst>
            </a:custGeom>
            <a:solidFill>
              <a:srgbClr val="AB0420"/>
            </a:solidFill>
          </p:spPr>
          <p:txBody>
            <a:bodyPr wrap="square" lIns="0" tIns="0" rIns="0" bIns="0" rtlCol="0"/>
            <a:lstStyle/>
            <a:p>
              <a:endParaRPr/>
            </a:p>
          </p:txBody>
        </p:sp>
        <p:sp>
          <p:nvSpPr>
            <p:cNvPr id="10" name="object 5">
              <a:extLst>
                <a:ext uri="{FF2B5EF4-FFF2-40B4-BE49-F238E27FC236}">
                  <a16:creationId xmlns:a16="http://schemas.microsoft.com/office/drawing/2014/main" id="{FCB728D2-B0A1-4F4C-AE6A-AC0B17CC0B36}"/>
                </a:ext>
              </a:extLst>
            </p:cNvPr>
            <p:cNvSpPr/>
            <p:nvPr/>
          </p:nvSpPr>
          <p:spPr>
            <a:xfrm>
              <a:off x="3107299" y="4731251"/>
              <a:ext cx="528955" cy="419734"/>
            </a:xfrm>
            <a:custGeom>
              <a:avLst/>
              <a:gdLst/>
              <a:ahLst/>
              <a:cxnLst/>
              <a:rect l="l" t="t" r="r" b="b"/>
              <a:pathLst>
                <a:path w="528954" h="419735">
                  <a:moveTo>
                    <a:pt x="181802" y="419585"/>
                  </a:moveTo>
                  <a:lnTo>
                    <a:pt x="0" y="237796"/>
                  </a:lnTo>
                  <a:lnTo>
                    <a:pt x="72435" y="165353"/>
                  </a:lnTo>
                  <a:lnTo>
                    <a:pt x="181802" y="274700"/>
                  </a:lnTo>
                  <a:lnTo>
                    <a:pt x="456477" y="0"/>
                  </a:lnTo>
                  <a:lnTo>
                    <a:pt x="528939" y="72429"/>
                  </a:lnTo>
                  <a:lnTo>
                    <a:pt x="181802" y="419585"/>
                  </a:lnTo>
                  <a:close/>
                </a:path>
              </a:pathLst>
            </a:custGeom>
            <a:solidFill>
              <a:srgbClr val="FFFFFF"/>
            </a:solidFill>
          </p:spPr>
          <p:txBody>
            <a:bodyPr wrap="square" lIns="0" tIns="0" rIns="0" bIns="0" rtlCol="0"/>
            <a:lstStyle/>
            <a:p>
              <a:endParaRPr/>
            </a:p>
          </p:txBody>
        </p:sp>
      </p:grpSp>
      <p:grpSp>
        <p:nvGrpSpPr>
          <p:cNvPr id="11" name="object 6">
            <a:extLst>
              <a:ext uri="{FF2B5EF4-FFF2-40B4-BE49-F238E27FC236}">
                <a16:creationId xmlns:a16="http://schemas.microsoft.com/office/drawing/2014/main" id="{C0E9ED03-362B-AE45-A9D4-80A5664B74F3}"/>
              </a:ext>
            </a:extLst>
          </p:cNvPr>
          <p:cNvGrpSpPr/>
          <p:nvPr userDrawn="1"/>
        </p:nvGrpSpPr>
        <p:grpSpPr>
          <a:xfrm>
            <a:off x="8810625" y="4587567"/>
            <a:ext cx="666750" cy="666750"/>
            <a:chOff x="8810625" y="4587567"/>
            <a:chExt cx="666750" cy="666750"/>
          </a:xfrm>
        </p:grpSpPr>
        <p:sp>
          <p:nvSpPr>
            <p:cNvPr id="12" name="object 7">
              <a:extLst>
                <a:ext uri="{FF2B5EF4-FFF2-40B4-BE49-F238E27FC236}">
                  <a16:creationId xmlns:a16="http://schemas.microsoft.com/office/drawing/2014/main" id="{6282527D-7A04-5B4F-B9DE-630BE1CE8A48}"/>
                </a:ext>
              </a:extLst>
            </p:cNvPr>
            <p:cNvSpPr/>
            <p:nvPr/>
          </p:nvSpPr>
          <p:spPr>
            <a:xfrm>
              <a:off x="8810625" y="4587567"/>
              <a:ext cx="666750" cy="666750"/>
            </a:xfrm>
            <a:custGeom>
              <a:avLst/>
              <a:gdLst/>
              <a:ahLst/>
              <a:cxnLst/>
              <a:rect l="l" t="t" r="r" b="b"/>
              <a:pathLst>
                <a:path w="666750" h="666750">
                  <a:moveTo>
                    <a:pt x="333374" y="666749"/>
                  </a:moveTo>
                  <a:lnTo>
                    <a:pt x="292563" y="664242"/>
                  </a:lnTo>
                  <a:lnTo>
                    <a:pt x="252371" y="656759"/>
                  </a:lnTo>
                  <a:lnTo>
                    <a:pt x="213397" y="644412"/>
                  </a:lnTo>
                  <a:lnTo>
                    <a:pt x="176223" y="627385"/>
                  </a:lnTo>
                  <a:lnTo>
                    <a:pt x="141412" y="605935"/>
                  </a:lnTo>
                  <a:lnTo>
                    <a:pt x="109493" y="580389"/>
                  </a:lnTo>
                  <a:lnTo>
                    <a:pt x="80942" y="551128"/>
                  </a:lnTo>
                  <a:lnTo>
                    <a:pt x="56183" y="518588"/>
                  </a:lnTo>
                  <a:lnTo>
                    <a:pt x="35595" y="483261"/>
                  </a:lnTo>
                  <a:lnTo>
                    <a:pt x="19487" y="445685"/>
                  </a:lnTo>
                  <a:lnTo>
                    <a:pt x="8100" y="406420"/>
                  </a:lnTo>
                  <a:lnTo>
                    <a:pt x="1605" y="366051"/>
                  </a:lnTo>
                  <a:lnTo>
                    <a:pt x="0" y="333374"/>
                  </a:lnTo>
                  <a:lnTo>
                    <a:pt x="100" y="325191"/>
                  </a:lnTo>
                  <a:lnTo>
                    <a:pt x="3608" y="284458"/>
                  </a:lnTo>
                  <a:lnTo>
                    <a:pt x="12075" y="244461"/>
                  </a:lnTo>
                  <a:lnTo>
                    <a:pt x="25376" y="205797"/>
                  </a:lnTo>
                  <a:lnTo>
                    <a:pt x="43310" y="169052"/>
                  </a:lnTo>
                  <a:lnTo>
                    <a:pt x="65605" y="134783"/>
                  </a:lnTo>
                  <a:lnTo>
                    <a:pt x="91927" y="103501"/>
                  </a:lnTo>
                  <a:lnTo>
                    <a:pt x="121884" y="75672"/>
                  </a:lnTo>
                  <a:lnTo>
                    <a:pt x="155022" y="51720"/>
                  </a:lnTo>
                  <a:lnTo>
                    <a:pt x="190838" y="32007"/>
                  </a:lnTo>
                  <a:lnTo>
                    <a:pt x="228798" y="16826"/>
                  </a:lnTo>
                  <a:lnTo>
                    <a:pt x="268336" y="6405"/>
                  </a:lnTo>
                  <a:lnTo>
                    <a:pt x="308852" y="902"/>
                  </a:lnTo>
                  <a:lnTo>
                    <a:pt x="333374" y="0"/>
                  </a:lnTo>
                  <a:lnTo>
                    <a:pt x="341558" y="100"/>
                  </a:lnTo>
                  <a:lnTo>
                    <a:pt x="382291" y="3608"/>
                  </a:lnTo>
                  <a:lnTo>
                    <a:pt x="422287" y="12075"/>
                  </a:lnTo>
                  <a:lnTo>
                    <a:pt x="460951" y="25376"/>
                  </a:lnTo>
                  <a:lnTo>
                    <a:pt x="497697" y="43310"/>
                  </a:lnTo>
                  <a:lnTo>
                    <a:pt x="531966" y="65605"/>
                  </a:lnTo>
                  <a:lnTo>
                    <a:pt x="563248" y="91927"/>
                  </a:lnTo>
                  <a:lnTo>
                    <a:pt x="591077" y="121884"/>
                  </a:lnTo>
                  <a:lnTo>
                    <a:pt x="615029" y="155022"/>
                  </a:lnTo>
                  <a:lnTo>
                    <a:pt x="634742" y="190838"/>
                  </a:lnTo>
                  <a:lnTo>
                    <a:pt x="649923" y="228798"/>
                  </a:lnTo>
                  <a:lnTo>
                    <a:pt x="660344" y="268336"/>
                  </a:lnTo>
                  <a:lnTo>
                    <a:pt x="665846" y="308852"/>
                  </a:lnTo>
                  <a:lnTo>
                    <a:pt x="666749" y="333374"/>
                  </a:lnTo>
                  <a:lnTo>
                    <a:pt x="666649" y="341558"/>
                  </a:lnTo>
                  <a:lnTo>
                    <a:pt x="663141" y="382291"/>
                  </a:lnTo>
                  <a:lnTo>
                    <a:pt x="654674" y="422287"/>
                  </a:lnTo>
                  <a:lnTo>
                    <a:pt x="641373" y="460951"/>
                  </a:lnTo>
                  <a:lnTo>
                    <a:pt x="623439" y="497697"/>
                  </a:lnTo>
                  <a:lnTo>
                    <a:pt x="601144" y="531966"/>
                  </a:lnTo>
                  <a:lnTo>
                    <a:pt x="574822" y="563248"/>
                  </a:lnTo>
                  <a:lnTo>
                    <a:pt x="544865" y="591077"/>
                  </a:lnTo>
                  <a:lnTo>
                    <a:pt x="511727" y="615029"/>
                  </a:lnTo>
                  <a:lnTo>
                    <a:pt x="475911" y="634742"/>
                  </a:lnTo>
                  <a:lnTo>
                    <a:pt x="437950" y="649923"/>
                  </a:lnTo>
                  <a:lnTo>
                    <a:pt x="398413" y="660344"/>
                  </a:lnTo>
                  <a:lnTo>
                    <a:pt x="357897" y="665846"/>
                  </a:lnTo>
                  <a:lnTo>
                    <a:pt x="333374" y="666749"/>
                  </a:lnTo>
                  <a:close/>
                </a:path>
              </a:pathLst>
            </a:custGeom>
            <a:solidFill>
              <a:srgbClr val="AB0420"/>
            </a:solidFill>
          </p:spPr>
          <p:txBody>
            <a:bodyPr wrap="square" lIns="0" tIns="0" rIns="0" bIns="0" rtlCol="0"/>
            <a:lstStyle/>
            <a:p>
              <a:endParaRPr/>
            </a:p>
          </p:txBody>
        </p:sp>
        <p:sp>
          <p:nvSpPr>
            <p:cNvPr id="13" name="object 8">
              <a:extLst>
                <a:ext uri="{FF2B5EF4-FFF2-40B4-BE49-F238E27FC236}">
                  <a16:creationId xmlns:a16="http://schemas.microsoft.com/office/drawing/2014/main" id="{9EDC340F-5919-E243-B79D-5F0418AAD988}"/>
                </a:ext>
              </a:extLst>
            </p:cNvPr>
            <p:cNvSpPr/>
            <p:nvPr/>
          </p:nvSpPr>
          <p:spPr>
            <a:xfrm>
              <a:off x="8879520" y="4731251"/>
              <a:ext cx="528955" cy="419734"/>
            </a:xfrm>
            <a:custGeom>
              <a:avLst/>
              <a:gdLst/>
              <a:ahLst/>
              <a:cxnLst/>
              <a:rect l="l" t="t" r="r" b="b"/>
              <a:pathLst>
                <a:path w="528954" h="419735">
                  <a:moveTo>
                    <a:pt x="181802" y="419585"/>
                  </a:moveTo>
                  <a:lnTo>
                    <a:pt x="0" y="237796"/>
                  </a:lnTo>
                  <a:lnTo>
                    <a:pt x="72435" y="165353"/>
                  </a:lnTo>
                  <a:lnTo>
                    <a:pt x="181802" y="274700"/>
                  </a:lnTo>
                  <a:lnTo>
                    <a:pt x="456477" y="0"/>
                  </a:lnTo>
                  <a:lnTo>
                    <a:pt x="528939" y="72429"/>
                  </a:lnTo>
                  <a:lnTo>
                    <a:pt x="181802" y="419585"/>
                  </a:lnTo>
                  <a:close/>
                </a:path>
              </a:pathLst>
            </a:custGeom>
            <a:solidFill>
              <a:srgbClr val="FFFFFF"/>
            </a:solidFill>
          </p:spPr>
          <p:txBody>
            <a:bodyPr wrap="square" lIns="0" tIns="0" rIns="0" bIns="0" rtlCol="0"/>
            <a:lstStyle/>
            <a:p>
              <a:endParaRPr/>
            </a:p>
          </p:txBody>
        </p:sp>
      </p:grpSp>
      <p:grpSp>
        <p:nvGrpSpPr>
          <p:cNvPr id="14" name="object 9">
            <a:extLst>
              <a:ext uri="{FF2B5EF4-FFF2-40B4-BE49-F238E27FC236}">
                <a16:creationId xmlns:a16="http://schemas.microsoft.com/office/drawing/2014/main" id="{35D8E979-DA44-704A-9637-262318742B6D}"/>
              </a:ext>
            </a:extLst>
          </p:cNvPr>
          <p:cNvGrpSpPr/>
          <p:nvPr userDrawn="1"/>
        </p:nvGrpSpPr>
        <p:grpSpPr>
          <a:xfrm>
            <a:off x="14582846" y="4587567"/>
            <a:ext cx="666750" cy="666750"/>
            <a:chOff x="14582846" y="4587567"/>
            <a:chExt cx="666750" cy="666750"/>
          </a:xfrm>
        </p:grpSpPr>
        <p:sp>
          <p:nvSpPr>
            <p:cNvPr id="15" name="object 10">
              <a:extLst>
                <a:ext uri="{FF2B5EF4-FFF2-40B4-BE49-F238E27FC236}">
                  <a16:creationId xmlns:a16="http://schemas.microsoft.com/office/drawing/2014/main" id="{7192930E-74C8-0F49-B609-DA27FD6130DC}"/>
                </a:ext>
              </a:extLst>
            </p:cNvPr>
            <p:cNvSpPr/>
            <p:nvPr/>
          </p:nvSpPr>
          <p:spPr>
            <a:xfrm>
              <a:off x="14582846" y="4587567"/>
              <a:ext cx="666750" cy="666750"/>
            </a:xfrm>
            <a:custGeom>
              <a:avLst/>
              <a:gdLst/>
              <a:ahLst/>
              <a:cxnLst/>
              <a:rect l="l" t="t" r="r" b="b"/>
              <a:pathLst>
                <a:path w="666750" h="666750">
                  <a:moveTo>
                    <a:pt x="333374" y="666749"/>
                  </a:moveTo>
                  <a:lnTo>
                    <a:pt x="292563" y="664242"/>
                  </a:lnTo>
                  <a:lnTo>
                    <a:pt x="252371" y="656759"/>
                  </a:lnTo>
                  <a:lnTo>
                    <a:pt x="213397" y="644412"/>
                  </a:lnTo>
                  <a:lnTo>
                    <a:pt x="176223" y="627385"/>
                  </a:lnTo>
                  <a:lnTo>
                    <a:pt x="141412" y="605935"/>
                  </a:lnTo>
                  <a:lnTo>
                    <a:pt x="109493" y="580389"/>
                  </a:lnTo>
                  <a:lnTo>
                    <a:pt x="80942" y="551128"/>
                  </a:lnTo>
                  <a:lnTo>
                    <a:pt x="56183" y="518588"/>
                  </a:lnTo>
                  <a:lnTo>
                    <a:pt x="35595" y="483261"/>
                  </a:lnTo>
                  <a:lnTo>
                    <a:pt x="19487" y="445685"/>
                  </a:lnTo>
                  <a:lnTo>
                    <a:pt x="8100" y="406420"/>
                  </a:lnTo>
                  <a:lnTo>
                    <a:pt x="1605" y="366051"/>
                  </a:lnTo>
                  <a:lnTo>
                    <a:pt x="0" y="333374"/>
                  </a:lnTo>
                  <a:lnTo>
                    <a:pt x="100" y="325191"/>
                  </a:lnTo>
                  <a:lnTo>
                    <a:pt x="3608" y="284458"/>
                  </a:lnTo>
                  <a:lnTo>
                    <a:pt x="12075" y="244461"/>
                  </a:lnTo>
                  <a:lnTo>
                    <a:pt x="25376" y="205797"/>
                  </a:lnTo>
                  <a:lnTo>
                    <a:pt x="43310" y="169052"/>
                  </a:lnTo>
                  <a:lnTo>
                    <a:pt x="65605" y="134783"/>
                  </a:lnTo>
                  <a:lnTo>
                    <a:pt x="91927" y="103501"/>
                  </a:lnTo>
                  <a:lnTo>
                    <a:pt x="121884" y="75672"/>
                  </a:lnTo>
                  <a:lnTo>
                    <a:pt x="155022" y="51720"/>
                  </a:lnTo>
                  <a:lnTo>
                    <a:pt x="190838" y="32007"/>
                  </a:lnTo>
                  <a:lnTo>
                    <a:pt x="228798" y="16826"/>
                  </a:lnTo>
                  <a:lnTo>
                    <a:pt x="268336" y="6405"/>
                  </a:lnTo>
                  <a:lnTo>
                    <a:pt x="308852" y="902"/>
                  </a:lnTo>
                  <a:lnTo>
                    <a:pt x="333374" y="0"/>
                  </a:lnTo>
                  <a:lnTo>
                    <a:pt x="341558" y="100"/>
                  </a:lnTo>
                  <a:lnTo>
                    <a:pt x="382291" y="3608"/>
                  </a:lnTo>
                  <a:lnTo>
                    <a:pt x="422287" y="12075"/>
                  </a:lnTo>
                  <a:lnTo>
                    <a:pt x="460951" y="25376"/>
                  </a:lnTo>
                  <a:lnTo>
                    <a:pt x="497697" y="43310"/>
                  </a:lnTo>
                  <a:lnTo>
                    <a:pt x="531966" y="65605"/>
                  </a:lnTo>
                  <a:lnTo>
                    <a:pt x="563248" y="91927"/>
                  </a:lnTo>
                  <a:lnTo>
                    <a:pt x="591077" y="121884"/>
                  </a:lnTo>
                  <a:lnTo>
                    <a:pt x="615029" y="155022"/>
                  </a:lnTo>
                  <a:lnTo>
                    <a:pt x="634742" y="190838"/>
                  </a:lnTo>
                  <a:lnTo>
                    <a:pt x="649923" y="228798"/>
                  </a:lnTo>
                  <a:lnTo>
                    <a:pt x="660344" y="268336"/>
                  </a:lnTo>
                  <a:lnTo>
                    <a:pt x="665846" y="308852"/>
                  </a:lnTo>
                  <a:lnTo>
                    <a:pt x="666749" y="333374"/>
                  </a:lnTo>
                  <a:lnTo>
                    <a:pt x="666649" y="341558"/>
                  </a:lnTo>
                  <a:lnTo>
                    <a:pt x="663141" y="382291"/>
                  </a:lnTo>
                  <a:lnTo>
                    <a:pt x="654674" y="422287"/>
                  </a:lnTo>
                  <a:lnTo>
                    <a:pt x="641373" y="460951"/>
                  </a:lnTo>
                  <a:lnTo>
                    <a:pt x="623439" y="497697"/>
                  </a:lnTo>
                  <a:lnTo>
                    <a:pt x="601144" y="531966"/>
                  </a:lnTo>
                  <a:lnTo>
                    <a:pt x="574822" y="563248"/>
                  </a:lnTo>
                  <a:lnTo>
                    <a:pt x="544865" y="591077"/>
                  </a:lnTo>
                  <a:lnTo>
                    <a:pt x="511727" y="615029"/>
                  </a:lnTo>
                  <a:lnTo>
                    <a:pt x="475911" y="634742"/>
                  </a:lnTo>
                  <a:lnTo>
                    <a:pt x="437950" y="649923"/>
                  </a:lnTo>
                  <a:lnTo>
                    <a:pt x="398413" y="660344"/>
                  </a:lnTo>
                  <a:lnTo>
                    <a:pt x="357897" y="665846"/>
                  </a:lnTo>
                  <a:lnTo>
                    <a:pt x="333374" y="666749"/>
                  </a:lnTo>
                  <a:close/>
                </a:path>
              </a:pathLst>
            </a:custGeom>
            <a:solidFill>
              <a:srgbClr val="AB0420"/>
            </a:solidFill>
          </p:spPr>
          <p:txBody>
            <a:bodyPr wrap="square" lIns="0" tIns="0" rIns="0" bIns="0" rtlCol="0"/>
            <a:lstStyle/>
            <a:p>
              <a:endParaRPr/>
            </a:p>
          </p:txBody>
        </p:sp>
        <p:sp>
          <p:nvSpPr>
            <p:cNvPr id="21" name="object 11">
              <a:extLst>
                <a:ext uri="{FF2B5EF4-FFF2-40B4-BE49-F238E27FC236}">
                  <a16:creationId xmlns:a16="http://schemas.microsoft.com/office/drawing/2014/main" id="{953E29BB-3C73-4F43-A743-516D6718F5B0}"/>
                </a:ext>
              </a:extLst>
            </p:cNvPr>
            <p:cNvSpPr/>
            <p:nvPr/>
          </p:nvSpPr>
          <p:spPr>
            <a:xfrm>
              <a:off x="14651741" y="4731251"/>
              <a:ext cx="528955" cy="419734"/>
            </a:xfrm>
            <a:custGeom>
              <a:avLst/>
              <a:gdLst/>
              <a:ahLst/>
              <a:cxnLst/>
              <a:rect l="l" t="t" r="r" b="b"/>
              <a:pathLst>
                <a:path w="528955" h="419735">
                  <a:moveTo>
                    <a:pt x="181802" y="419585"/>
                  </a:moveTo>
                  <a:lnTo>
                    <a:pt x="0" y="237796"/>
                  </a:lnTo>
                  <a:lnTo>
                    <a:pt x="72435" y="165353"/>
                  </a:lnTo>
                  <a:lnTo>
                    <a:pt x="181802" y="274700"/>
                  </a:lnTo>
                  <a:lnTo>
                    <a:pt x="456477" y="0"/>
                  </a:lnTo>
                  <a:lnTo>
                    <a:pt x="528939" y="72429"/>
                  </a:lnTo>
                  <a:lnTo>
                    <a:pt x="181802" y="419585"/>
                  </a:lnTo>
                  <a:close/>
                </a:path>
              </a:pathLst>
            </a:custGeom>
            <a:solidFill>
              <a:srgbClr val="FFFFFF"/>
            </a:solidFill>
          </p:spPr>
          <p:txBody>
            <a:bodyPr wrap="square" lIns="0" tIns="0" rIns="0" bIns="0" rtlCol="0"/>
            <a:lstStyle/>
            <a:p>
              <a:endParaRPr/>
            </a:p>
          </p:txBody>
        </p:sp>
      </p:grpSp>
      <p:sp>
        <p:nvSpPr>
          <p:cNvPr id="22" name="object 12">
            <a:extLst>
              <a:ext uri="{FF2B5EF4-FFF2-40B4-BE49-F238E27FC236}">
                <a16:creationId xmlns:a16="http://schemas.microsoft.com/office/drawing/2014/main" id="{2638A373-060A-9944-AAC5-0F63BB888D45}"/>
              </a:ext>
            </a:extLst>
          </p:cNvPr>
          <p:cNvSpPr/>
          <p:nvPr userDrawn="1"/>
        </p:nvSpPr>
        <p:spPr>
          <a:xfrm>
            <a:off x="0" y="5"/>
            <a:ext cx="18288000" cy="3476625"/>
          </a:xfrm>
          <a:custGeom>
            <a:avLst/>
            <a:gdLst/>
            <a:ahLst/>
            <a:cxnLst/>
            <a:rect l="l" t="t" r="r" b="b"/>
            <a:pathLst>
              <a:path w="18288000" h="3476625">
                <a:moveTo>
                  <a:pt x="18287998" y="3476398"/>
                </a:moveTo>
                <a:lnTo>
                  <a:pt x="0" y="3476398"/>
                </a:lnTo>
                <a:lnTo>
                  <a:pt x="0" y="0"/>
                </a:lnTo>
                <a:lnTo>
                  <a:pt x="18287998" y="0"/>
                </a:lnTo>
                <a:lnTo>
                  <a:pt x="18287998" y="3476398"/>
                </a:lnTo>
                <a:close/>
              </a:path>
            </a:pathLst>
          </a:custGeom>
          <a:solidFill>
            <a:srgbClr val="0C234A"/>
          </a:solidFill>
        </p:spPr>
        <p:txBody>
          <a:bodyPr wrap="square" lIns="0" tIns="0" rIns="0" bIns="0" rtlCol="0"/>
          <a:lstStyle/>
          <a:p>
            <a:endParaRPr/>
          </a:p>
        </p:txBody>
      </p:sp>
      <p:sp>
        <p:nvSpPr>
          <p:cNvPr id="23" name="object 15">
            <a:extLst>
              <a:ext uri="{FF2B5EF4-FFF2-40B4-BE49-F238E27FC236}">
                <a16:creationId xmlns:a16="http://schemas.microsoft.com/office/drawing/2014/main" id="{E23A0DA2-3DD8-2B4E-B329-78C066EE20B4}"/>
              </a:ext>
            </a:extLst>
          </p:cNvPr>
          <p:cNvSpPr/>
          <p:nvPr userDrawn="1"/>
        </p:nvSpPr>
        <p:spPr>
          <a:xfrm>
            <a:off x="3993648" y="4906178"/>
            <a:ext cx="4524375" cy="28575"/>
          </a:xfrm>
          <a:custGeom>
            <a:avLst/>
            <a:gdLst/>
            <a:ahLst/>
            <a:cxnLst/>
            <a:rect l="l" t="t" r="r" b="b"/>
            <a:pathLst>
              <a:path w="4524375" h="28575">
                <a:moveTo>
                  <a:pt x="4524374" y="28574"/>
                </a:moveTo>
                <a:lnTo>
                  <a:pt x="0" y="28574"/>
                </a:lnTo>
                <a:lnTo>
                  <a:pt x="0" y="0"/>
                </a:lnTo>
                <a:lnTo>
                  <a:pt x="4524374" y="0"/>
                </a:lnTo>
                <a:lnTo>
                  <a:pt x="4524374" y="28574"/>
                </a:lnTo>
                <a:close/>
              </a:path>
            </a:pathLst>
          </a:custGeom>
          <a:solidFill>
            <a:srgbClr val="0C234A"/>
          </a:solidFill>
        </p:spPr>
        <p:txBody>
          <a:bodyPr wrap="square" lIns="0" tIns="0" rIns="0" bIns="0" rtlCol="0"/>
          <a:lstStyle/>
          <a:p>
            <a:endParaRPr/>
          </a:p>
        </p:txBody>
      </p:sp>
      <p:sp>
        <p:nvSpPr>
          <p:cNvPr id="24" name="object 16">
            <a:extLst>
              <a:ext uri="{FF2B5EF4-FFF2-40B4-BE49-F238E27FC236}">
                <a16:creationId xmlns:a16="http://schemas.microsoft.com/office/drawing/2014/main" id="{ACF01AE1-8375-6D49-87BF-2EB8449048FE}"/>
              </a:ext>
            </a:extLst>
          </p:cNvPr>
          <p:cNvSpPr/>
          <p:nvPr userDrawn="1"/>
        </p:nvSpPr>
        <p:spPr>
          <a:xfrm>
            <a:off x="9772872" y="4906178"/>
            <a:ext cx="4524375" cy="28575"/>
          </a:xfrm>
          <a:custGeom>
            <a:avLst/>
            <a:gdLst/>
            <a:ahLst/>
            <a:cxnLst/>
            <a:rect l="l" t="t" r="r" b="b"/>
            <a:pathLst>
              <a:path w="4524375" h="28575">
                <a:moveTo>
                  <a:pt x="4524374" y="28574"/>
                </a:moveTo>
                <a:lnTo>
                  <a:pt x="0" y="28574"/>
                </a:lnTo>
                <a:lnTo>
                  <a:pt x="0" y="0"/>
                </a:lnTo>
                <a:lnTo>
                  <a:pt x="4524374" y="0"/>
                </a:lnTo>
                <a:lnTo>
                  <a:pt x="4524374" y="28574"/>
                </a:lnTo>
                <a:close/>
              </a:path>
            </a:pathLst>
          </a:custGeom>
          <a:solidFill>
            <a:srgbClr val="0C234A"/>
          </a:solidFill>
        </p:spPr>
        <p:txBody>
          <a:bodyPr wrap="square" lIns="0" tIns="0" rIns="0" bIns="0" rtlCol="0"/>
          <a:lstStyle/>
          <a:p>
            <a:endParaRPr/>
          </a:p>
        </p:txBody>
      </p:sp>
      <p:sp>
        <p:nvSpPr>
          <p:cNvPr id="25" name="object 17">
            <a:extLst>
              <a:ext uri="{FF2B5EF4-FFF2-40B4-BE49-F238E27FC236}">
                <a16:creationId xmlns:a16="http://schemas.microsoft.com/office/drawing/2014/main" id="{F6AC63CF-ED64-3C48-A8F8-E5A12C28CB82}"/>
              </a:ext>
            </a:extLst>
          </p:cNvPr>
          <p:cNvSpPr/>
          <p:nvPr userDrawn="1"/>
        </p:nvSpPr>
        <p:spPr>
          <a:xfrm>
            <a:off x="0" y="4906178"/>
            <a:ext cx="2746375" cy="28575"/>
          </a:xfrm>
          <a:custGeom>
            <a:avLst/>
            <a:gdLst/>
            <a:ahLst/>
            <a:cxnLst/>
            <a:rect l="l" t="t" r="r" b="b"/>
            <a:pathLst>
              <a:path w="2746375" h="28575">
                <a:moveTo>
                  <a:pt x="0" y="0"/>
                </a:moveTo>
                <a:lnTo>
                  <a:pt x="2745802" y="0"/>
                </a:lnTo>
                <a:lnTo>
                  <a:pt x="2745802" y="28574"/>
                </a:lnTo>
                <a:lnTo>
                  <a:pt x="0" y="28574"/>
                </a:lnTo>
                <a:lnTo>
                  <a:pt x="0" y="0"/>
                </a:lnTo>
                <a:close/>
              </a:path>
            </a:pathLst>
          </a:custGeom>
          <a:solidFill>
            <a:srgbClr val="0C234A"/>
          </a:solidFill>
        </p:spPr>
        <p:txBody>
          <a:bodyPr wrap="square" lIns="0" tIns="0" rIns="0" bIns="0" rtlCol="0"/>
          <a:lstStyle/>
          <a:p>
            <a:endParaRPr/>
          </a:p>
        </p:txBody>
      </p:sp>
      <p:sp>
        <p:nvSpPr>
          <p:cNvPr id="26" name="object 18">
            <a:extLst>
              <a:ext uri="{FF2B5EF4-FFF2-40B4-BE49-F238E27FC236}">
                <a16:creationId xmlns:a16="http://schemas.microsoft.com/office/drawing/2014/main" id="{627688F9-A97E-2E45-845E-D660F6710D04}"/>
              </a:ext>
            </a:extLst>
          </p:cNvPr>
          <p:cNvSpPr/>
          <p:nvPr userDrawn="1"/>
        </p:nvSpPr>
        <p:spPr>
          <a:xfrm>
            <a:off x="15545094" y="4906178"/>
            <a:ext cx="2743200" cy="28575"/>
          </a:xfrm>
          <a:custGeom>
            <a:avLst/>
            <a:gdLst/>
            <a:ahLst/>
            <a:cxnLst/>
            <a:rect l="l" t="t" r="r" b="b"/>
            <a:pathLst>
              <a:path w="2743200" h="28575">
                <a:moveTo>
                  <a:pt x="2742904" y="28574"/>
                </a:moveTo>
                <a:lnTo>
                  <a:pt x="0" y="28574"/>
                </a:lnTo>
                <a:lnTo>
                  <a:pt x="0" y="0"/>
                </a:lnTo>
                <a:lnTo>
                  <a:pt x="2742904" y="0"/>
                </a:lnTo>
                <a:lnTo>
                  <a:pt x="2742904" y="28574"/>
                </a:lnTo>
                <a:close/>
              </a:path>
            </a:pathLst>
          </a:custGeom>
          <a:solidFill>
            <a:srgbClr val="0C234A"/>
          </a:solidFill>
        </p:spPr>
        <p:txBody>
          <a:bodyPr wrap="square" lIns="0" tIns="0" rIns="0" bIns="0" rtlCol="0"/>
          <a:lstStyle/>
          <a:p>
            <a:endParaRPr/>
          </a:p>
        </p:txBody>
      </p:sp>
      <p:sp>
        <p:nvSpPr>
          <p:cNvPr id="27" name="object 8">
            <a:extLst>
              <a:ext uri="{FF2B5EF4-FFF2-40B4-BE49-F238E27FC236}">
                <a16:creationId xmlns:a16="http://schemas.microsoft.com/office/drawing/2014/main" id="{CF98B535-BC65-2A46-BF33-96B9095827FB}"/>
              </a:ext>
            </a:extLst>
          </p:cNvPr>
          <p:cNvSpPr/>
          <p:nvPr userDrawn="1"/>
        </p:nvSpPr>
        <p:spPr>
          <a:xfrm>
            <a:off x="6299612"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37440525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3_Title Only">
    <p:bg>
      <p:bgPr>
        <a:solidFill>
          <a:schemeClr val="bg1"/>
        </a:solidFill>
        <a:effectLst/>
      </p:bgPr>
    </p:bg>
    <p:spTree>
      <p:nvGrpSpPr>
        <p:cNvPr id="1" name=""/>
        <p:cNvGrpSpPr/>
        <p:nvPr/>
      </p:nvGrpSpPr>
      <p:grpSpPr>
        <a:xfrm>
          <a:off x="0" y="0"/>
          <a:ext cx="0" cy="0"/>
          <a:chOff x="0" y="0"/>
          <a:chExt cx="0" cy="0"/>
        </a:xfrm>
      </p:grpSpPr>
      <p:sp>
        <p:nvSpPr>
          <p:cNvPr id="30" name="object 2">
            <a:extLst>
              <a:ext uri="{FF2B5EF4-FFF2-40B4-BE49-F238E27FC236}">
                <a16:creationId xmlns:a16="http://schemas.microsoft.com/office/drawing/2014/main" id="{C9AB780C-9DEC-6640-95BC-9202E9FA9A63}"/>
              </a:ext>
            </a:extLst>
          </p:cNvPr>
          <p:cNvSpPr/>
          <p:nvPr userDrawn="1"/>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1D5287"/>
          </a:solidFill>
        </p:spPr>
        <p:txBody>
          <a:bodyPr wrap="square" lIns="0" tIns="0" rIns="0" bIns="0" rtlCol="0"/>
          <a:lstStyle/>
          <a:p>
            <a:endParaRPr/>
          </a:p>
        </p:txBody>
      </p:sp>
      <p:sp>
        <p:nvSpPr>
          <p:cNvPr id="31" name="object 3">
            <a:extLst>
              <a:ext uri="{FF2B5EF4-FFF2-40B4-BE49-F238E27FC236}">
                <a16:creationId xmlns:a16="http://schemas.microsoft.com/office/drawing/2014/main" id="{A583057E-1627-9240-84E7-0B987F4FC3D9}"/>
              </a:ext>
            </a:extLst>
          </p:cNvPr>
          <p:cNvSpPr/>
          <p:nvPr userDrawn="1"/>
        </p:nvSpPr>
        <p:spPr>
          <a:xfrm>
            <a:off x="4524821" y="0"/>
            <a:ext cx="13763625" cy="2529205"/>
          </a:xfrm>
          <a:custGeom>
            <a:avLst/>
            <a:gdLst/>
            <a:ahLst/>
            <a:cxnLst/>
            <a:rect l="l" t="t" r="r" b="b"/>
            <a:pathLst>
              <a:path w="13763625" h="2529205">
                <a:moveTo>
                  <a:pt x="13763177" y="2528640"/>
                </a:moveTo>
                <a:lnTo>
                  <a:pt x="0" y="2528640"/>
                </a:lnTo>
                <a:lnTo>
                  <a:pt x="0" y="0"/>
                </a:lnTo>
                <a:lnTo>
                  <a:pt x="13763177" y="0"/>
                </a:lnTo>
                <a:lnTo>
                  <a:pt x="13763177" y="2528640"/>
                </a:lnTo>
                <a:close/>
              </a:path>
            </a:pathLst>
          </a:custGeom>
          <a:solidFill>
            <a:srgbClr val="0C234A"/>
          </a:solidFill>
        </p:spPr>
        <p:txBody>
          <a:bodyPr wrap="square" lIns="0" tIns="0" rIns="0" bIns="0" rtlCol="0"/>
          <a:lstStyle/>
          <a:p>
            <a:endParaRPr/>
          </a:p>
        </p:txBody>
      </p:sp>
      <p:sp>
        <p:nvSpPr>
          <p:cNvPr id="2" name="Rectangle 1">
            <a:extLst>
              <a:ext uri="{FF2B5EF4-FFF2-40B4-BE49-F238E27FC236}">
                <a16:creationId xmlns:a16="http://schemas.microsoft.com/office/drawing/2014/main" id="{ACAE0A01-F7E8-C549-A4ED-323A8B314E76}"/>
              </a:ext>
            </a:extLst>
          </p:cNvPr>
          <p:cNvSpPr/>
          <p:nvPr userDrawn="1"/>
        </p:nvSpPr>
        <p:spPr>
          <a:xfrm>
            <a:off x="0" y="0"/>
            <a:ext cx="4724401" cy="1028699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bject 8">
            <a:extLst>
              <a:ext uri="{FF2B5EF4-FFF2-40B4-BE49-F238E27FC236}">
                <a16:creationId xmlns:a16="http://schemas.microsoft.com/office/drawing/2014/main" id="{DC6F6AB5-0D8A-D64C-8F1E-344A0A81C731}"/>
              </a:ext>
            </a:extLst>
          </p:cNvPr>
          <p:cNvSpPr/>
          <p:nvPr userDrawn="1"/>
        </p:nvSpPr>
        <p:spPr>
          <a:xfrm>
            <a:off x="6299612"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pic>
        <p:nvPicPr>
          <p:cNvPr id="34" name="Picture 33" descr="Text&#10;&#10;Description automatically generated">
            <a:extLst>
              <a:ext uri="{FF2B5EF4-FFF2-40B4-BE49-F238E27FC236}">
                <a16:creationId xmlns:a16="http://schemas.microsoft.com/office/drawing/2014/main" id="{0C7BAFFB-B8E2-2047-BAA8-1EB16ACC123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41580" y="9252585"/>
            <a:ext cx="1962760" cy="462915"/>
          </a:xfrm>
          <a:prstGeom prst="rect">
            <a:avLst/>
          </a:prstGeom>
        </p:spPr>
      </p:pic>
    </p:spTree>
    <p:extLst>
      <p:ext uri="{BB962C8B-B14F-4D97-AF65-F5344CB8AC3E}">
        <p14:creationId xmlns:p14="http://schemas.microsoft.com/office/powerpoint/2010/main" val="2545918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3EE0907E-A8AC-4847-8321-82CCBB044145}"/>
              </a:ext>
            </a:extLst>
          </p:cNvPr>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0C234A"/>
          </a:solidFill>
        </p:spPr>
        <p:txBody>
          <a:bodyPr wrap="square" lIns="0" tIns="0" rIns="0" bIns="0" rtlCol="0"/>
          <a:lstStyle/>
          <a:p>
            <a:endParaRPr/>
          </a:p>
        </p:txBody>
      </p:sp>
      <p:sp>
        <p:nvSpPr>
          <p:cNvPr id="11" name="Rectangle 10">
            <a:extLst>
              <a:ext uri="{FF2B5EF4-FFF2-40B4-BE49-F238E27FC236}">
                <a16:creationId xmlns:a16="http://schemas.microsoft.com/office/drawing/2014/main" id="{24363E3A-D571-AB49-937F-6846F4E57CED}"/>
              </a:ext>
            </a:extLst>
          </p:cNvPr>
          <p:cNvSpPr/>
          <p:nvPr/>
        </p:nvSpPr>
        <p:spPr>
          <a:xfrm>
            <a:off x="0" y="0"/>
            <a:ext cx="4260713" cy="10287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6C0AAA4A-44AF-9944-84ED-5D784BAD3C43}"/>
              </a:ext>
            </a:extLst>
          </p:cNvPr>
          <p:cNvSpPr/>
          <p:nvPr/>
        </p:nvSpPr>
        <p:spPr>
          <a:xfrm>
            <a:off x="4260713" y="1028700"/>
            <a:ext cx="13001625" cy="1447800"/>
          </a:xfrm>
          <a:custGeom>
            <a:avLst/>
            <a:gdLst/>
            <a:ahLst/>
            <a:cxnLst/>
            <a:rect l="l" t="t" r="r" b="b"/>
            <a:pathLst>
              <a:path w="13001625" h="1447800">
                <a:moveTo>
                  <a:pt x="13001623" y="1447799"/>
                </a:moveTo>
                <a:lnTo>
                  <a:pt x="0" y="1447799"/>
                </a:lnTo>
                <a:lnTo>
                  <a:pt x="0" y="0"/>
                </a:lnTo>
                <a:lnTo>
                  <a:pt x="13001623" y="0"/>
                </a:lnTo>
                <a:lnTo>
                  <a:pt x="13001623" y="1447799"/>
                </a:lnTo>
                <a:close/>
              </a:path>
            </a:pathLst>
          </a:custGeom>
          <a:solidFill>
            <a:srgbClr val="1D5287"/>
          </a:solidFill>
        </p:spPr>
        <p:txBody>
          <a:bodyPr wrap="square" lIns="0" tIns="0" rIns="0" bIns="0" rtlCol="0"/>
          <a:lstStyle/>
          <a:p>
            <a:endParaRPr/>
          </a:p>
        </p:txBody>
      </p:sp>
      <p:pic>
        <p:nvPicPr>
          <p:cNvPr id="5" name="Picture 4" descr="Text&#10;&#10;Description automatically generated">
            <a:extLst>
              <a:ext uri="{FF2B5EF4-FFF2-40B4-BE49-F238E27FC236}">
                <a16:creationId xmlns:a16="http://schemas.microsoft.com/office/drawing/2014/main" id="{8A6F8AB2-0573-A04E-91E0-8DC43EDEAD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41580" y="9252585"/>
            <a:ext cx="1962760" cy="462915"/>
          </a:xfrm>
          <a:prstGeom prst="rect">
            <a:avLst/>
          </a:prstGeom>
        </p:spPr>
      </p:pic>
      <p:sp>
        <p:nvSpPr>
          <p:cNvPr id="6" name="object 2">
            <a:extLst>
              <a:ext uri="{FF2B5EF4-FFF2-40B4-BE49-F238E27FC236}">
                <a16:creationId xmlns:a16="http://schemas.microsoft.com/office/drawing/2014/main" id="{924A8C80-5124-004E-872E-26C3D570BD33}"/>
              </a:ext>
            </a:extLst>
          </p:cNvPr>
          <p:cNvSpPr/>
          <p:nvPr userDrawn="1"/>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0C234A"/>
          </a:solidFill>
        </p:spPr>
        <p:txBody>
          <a:bodyPr wrap="square" lIns="0" tIns="0" rIns="0" bIns="0" rtlCol="0"/>
          <a:lstStyle/>
          <a:p>
            <a:endParaRPr/>
          </a:p>
        </p:txBody>
      </p:sp>
      <p:sp>
        <p:nvSpPr>
          <p:cNvPr id="7" name="Rectangle 6">
            <a:extLst>
              <a:ext uri="{FF2B5EF4-FFF2-40B4-BE49-F238E27FC236}">
                <a16:creationId xmlns:a16="http://schemas.microsoft.com/office/drawing/2014/main" id="{6311FE06-B9F2-F34D-8614-5B2981614BF0}"/>
              </a:ext>
            </a:extLst>
          </p:cNvPr>
          <p:cNvSpPr/>
          <p:nvPr userDrawn="1"/>
        </p:nvSpPr>
        <p:spPr>
          <a:xfrm>
            <a:off x="0" y="0"/>
            <a:ext cx="4260713" cy="10287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ject 3">
            <a:extLst>
              <a:ext uri="{FF2B5EF4-FFF2-40B4-BE49-F238E27FC236}">
                <a16:creationId xmlns:a16="http://schemas.microsoft.com/office/drawing/2014/main" id="{FA8297E2-E885-774F-A472-C438097E4798}"/>
              </a:ext>
            </a:extLst>
          </p:cNvPr>
          <p:cNvSpPr/>
          <p:nvPr userDrawn="1"/>
        </p:nvSpPr>
        <p:spPr>
          <a:xfrm>
            <a:off x="4260713" y="1028700"/>
            <a:ext cx="13001625" cy="1447800"/>
          </a:xfrm>
          <a:custGeom>
            <a:avLst/>
            <a:gdLst/>
            <a:ahLst/>
            <a:cxnLst/>
            <a:rect l="l" t="t" r="r" b="b"/>
            <a:pathLst>
              <a:path w="13001625" h="1447800">
                <a:moveTo>
                  <a:pt x="13001623" y="1447799"/>
                </a:moveTo>
                <a:lnTo>
                  <a:pt x="0" y="1447799"/>
                </a:lnTo>
                <a:lnTo>
                  <a:pt x="0" y="0"/>
                </a:lnTo>
                <a:lnTo>
                  <a:pt x="13001623" y="0"/>
                </a:lnTo>
                <a:lnTo>
                  <a:pt x="13001623" y="1447799"/>
                </a:lnTo>
                <a:close/>
              </a:path>
            </a:pathLst>
          </a:custGeom>
          <a:solidFill>
            <a:srgbClr val="1D5287"/>
          </a:solidFill>
        </p:spPr>
        <p:txBody>
          <a:bodyPr wrap="square" lIns="0" tIns="0" rIns="0" bIns="0" rtlCol="0"/>
          <a:lstStyle/>
          <a:p>
            <a:endParaRPr/>
          </a:p>
        </p:txBody>
      </p:sp>
      <p:pic>
        <p:nvPicPr>
          <p:cNvPr id="12" name="Picture 11" descr="Text&#10;&#10;Description automatically generated">
            <a:extLst>
              <a:ext uri="{FF2B5EF4-FFF2-40B4-BE49-F238E27FC236}">
                <a16:creationId xmlns:a16="http://schemas.microsoft.com/office/drawing/2014/main" id="{D3789C7D-FD8A-5547-A5B3-EA68D5CC49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41580" y="9252585"/>
            <a:ext cx="1962760" cy="462915"/>
          </a:xfrm>
          <a:prstGeom prst="rect">
            <a:avLst/>
          </a:prstGeom>
        </p:spPr>
      </p:pic>
    </p:spTree>
    <p:extLst>
      <p:ext uri="{BB962C8B-B14F-4D97-AF65-F5344CB8AC3E}">
        <p14:creationId xmlns:p14="http://schemas.microsoft.com/office/powerpoint/2010/main" val="3625445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719AF54F-075F-FF46-8772-069185BE6901}"/>
              </a:ext>
            </a:extLst>
          </p:cNvPr>
          <p:cNvSpPr/>
          <p:nvPr/>
        </p:nvSpPr>
        <p:spPr>
          <a:xfrm>
            <a:off x="0" y="3"/>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9EB"/>
          </a:solidFill>
        </p:spPr>
        <p:txBody>
          <a:bodyPr wrap="square" lIns="0" tIns="0" rIns="0" bIns="0" rtlCol="0"/>
          <a:lstStyle/>
          <a:p>
            <a:endParaRPr dirty="0"/>
          </a:p>
        </p:txBody>
      </p:sp>
      <p:sp>
        <p:nvSpPr>
          <p:cNvPr id="9" name="object 7">
            <a:extLst>
              <a:ext uri="{FF2B5EF4-FFF2-40B4-BE49-F238E27FC236}">
                <a16:creationId xmlns:a16="http://schemas.microsoft.com/office/drawing/2014/main" id="{10FA886B-C26D-C044-A54D-29B866EFF6A2}"/>
              </a:ext>
            </a:extLst>
          </p:cNvPr>
          <p:cNvSpPr txBox="1"/>
          <p:nvPr/>
        </p:nvSpPr>
        <p:spPr>
          <a:xfrm>
            <a:off x="1016000" y="9413147"/>
            <a:ext cx="2559685" cy="299720"/>
          </a:xfrm>
          <a:prstGeom prst="rect">
            <a:avLst/>
          </a:prstGeom>
        </p:spPr>
        <p:txBody>
          <a:bodyPr vert="horz" wrap="square" lIns="0" tIns="12700" rIns="0" bIns="0" rtlCol="0">
            <a:noAutofit/>
          </a:bodyPr>
          <a:lstStyle/>
          <a:p>
            <a:pPr marL="12700">
              <a:lnSpc>
                <a:spcPct val="100000"/>
              </a:lnSpc>
              <a:spcBef>
                <a:spcPts val="100"/>
              </a:spcBef>
            </a:pPr>
            <a:r>
              <a:rPr sz="1800" spc="-30" dirty="0">
                <a:solidFill>
                  <a:srgbClr val="0C234B"/>
                </a:solidFill>
                <a:latin typeface="Calibri" panose="020F0502020204030204" pitchFamily="34" charset="0"/>
                <a:cs typeface="Calibri" panose="020F0502020204030204" pitchFamily="34" charset="0"/>
              </a:rPr>
              <a:t>The</a:t>
            </a:r>
            <a:r>
              <a:rPr sz="1800" spc="-75" dirty="0">
                <a:solidFill>
                  <a:srgbClr val="0C234B"/>
                </a:solidFill>
                <a:latin typeface="Calibri" panose="020F0502020204030204" pitchFamily="34" charset="0"/>
                <a:cs typeface="Calibri" panose="020F0502020204030204" pitchFamily="34" charset="0"/>
              </a:rPr>
              <a:t> </a:t>
            </a:r>
            <a:r>
              <a:rPr sz="1800" spc="-10" dirty="0">
                <a:solidFill>
                  <a:srgbClr val="0C234B"/>
                </a:solidFill>
                <a:latin typeface="Calibri" panose="020F0502020204030204" pitchFamily="34" charset="0"/>
                <a:cs typeface="Calibri" panose="020F0502020204030204" pitchFamily="34" charset="0"/>
              </a:rPr>
              <a:t>University</a:t>
            </a:r>
            <a:r>
              <a:rPr sz="1800" spc="-70" dirty="0">
                <a:solidFill>
                  <a:srgbClr val="0C234B"/>
                </a:solidFill>
                <a:latin typeface="Calibri" panose="020F0502020204030204" pitchFamily="34" charset="0"/>
                <a:cs typeface="Calibri" panose="020F0502020204030204" pitchFamily="34" charset="0"/>
              </a:rPr>
              <a:t> </a:t>
            </a:r>
            <a:r>
              <a:rPr sz="1800" spc="75" dirty="0">
                <a:solidFill>
                  <a:srgbClr val="0C234B"/>
                </a:solidFill>
                <a:latin typeface="Calibri" panose="020F0502020204030204" pitchFamily="34" charset="0"/>
                <a:cs typeface="Calibri" panose="020F0502020204030204" pitchFamily="34" charset="0"/>
              </a:rPr>
              <a:t>of</a:t>
            </a:r>
            <a:r>
              <a:rPr sz="1800" spc="-70" dirty="0">
                <a:solidFill>
                  <a:srgbClr val="0C234B"/>
                </a:solidFill>
                <a:latin typeface="Calibri" panose="020F0502020204030204" pitchFamily="34" charset="0"/>
                <a:cs typeface="Calibri" panose="020F0502020204030204" pitchFamily="34" charset="0"/>
              </a:rPr>
              <a:t> </a:t>
            </a:r>
            <a:r>
              <a:rPr sz="1800" dirty="0">
                <a:solidFill>
                  <a:srgbClr val="0C234B"/>
                </a:solidFill>
                <a:latin typeface="Calibri" panose="020F0502020204030204" pitchFamily="34" charset="0"/>
                <a:cs typeface="Calibri" panose="020F0502020204030204" pitchFamily="34" charset="0"/>
              </a:rPr>
              <a:t>Arizona</a:t>
            </a:r>
          </a:p>
        </p:txBody>
      </p:sp>
      <p:sp>
        <p:nvSpPr>
          <p:cNvPr id="10" name="object 9">
            <a:extLst>
              <a:ext uri="{FF2B5EF4-FFF2-40B4-BE49-F238E27FC236}">
                <a16:creationId xmlns:a16="http://schemas.microsoft.com/office/drawing/2014/main" id="{694AE4D5-3051-0F4C-A2AA-E27913D06382}"/>
              </a:ext>
            </a:extLst>
          </p:cNvPr>
          <p:cNvSpPr/>
          <p:nvPr/>
        </p:nvSpPr>
        <p:spPr>
          <a:xfrm>
            <a:off x="1028700" y="9228780"/>
            <a:ext cx="16230600" cy="28575"/>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sp>
        <p:nvSpPr>
          <p:cNvPr id="8" name="object 3">
            <a:extLst>
              <a:ext uri="{FF2B5EF4-FFF2-40B4-BE49-F238E27FC236}">
                <a16:creationId xmlns:a16="http://schemas.microsoft.com/office/drawing/2014/main" id="{BF9809E4-D569-0942-8426-B781571A7513}"/>
              </a:ext>
            </a:extLst>
          </p:cNvPr>
          <p:cNvSpPr/>
          <p:nvPr/>
        </p:nvSpPr>
        <p:spPr>
          <a:xfrm>
            <a:off x="0" y="2"/>
            <a:ext cx="10332085" cy="4582795"/>
          </a:xfrm>
          <a:custGeom>
            <a:avLst/>
            <a:gdLst/>
            <a:ahLst/>
            <a:cxnLst/>
            <a:rect l="l" t="t" r="r" b="b"/>
            <a:pathLst>
              <a:path w="10332085" h="4582795">
                <a:moveTo>
                  <a:pt x="0" y="0"/>
                </a:moveTo>
                <a:lnTo>
                  <a:pt x="10331905" y="0"/>
                </a:lnTo>
                <a:lnTo>
                  <a:pt x="10331905" y="4582328"/>
                </a:lnTo>
                <a:lnTo>
                  <a:pt x="0" y="4582328"/>
                </a:lnTo>
                <a:lnTo>
                  <a:pt x="0" y="0"/>
                </a:lnTo>
                <a:close/>
              </a:path>
            </a:pathLst>
          </a:custGeom>
          <a:solidFill>
            <a:srgbClr val="0C234A"/>
          </a:solidFill>
        </p:spPr>
        <p:txBody>
          <a:bodyPr wrap="square" lIns="0" tIns="0" rIns="0" bIns="0" rtlCol="0"/>
          <a:lstStyle/>
          <a:p>
            <a:endParaRPr/>
          </a:p>
        </p:txBody>
      </p:sp>
      <p:sp>
        <p:nvSpPr>
          <p:cNvPr id="12" name="Rectangle 11">
            <a:extLst>
              <a:ext uri="{FF2B5EF4-FFF2-40B4-BE49-F238E27FC236}">
                <a16:creationId xmlns:a16="http://schemas.microsoft.com/office/drawing/2014/main" id="{8262953E-7482-ED49-9393-5DC021B86151}"/>
              </a:ext>
            </a:extLst>
          </p:cNvPr>
          <p:cNvSpPr/>
          <p:nvPr/>
        </p:nvSpPr>
        <p:spPr>
          <a:xfrm>
            <a:off x="10332085" y="0"/>
            <a:ext cx="7946390" cy="1028699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2">
            <a:extLst>
              <a:ext uri="{FF2B5EF4-FFF2-40B4-BE49-F238E27FC236}">
                <a16:creationId xmlns:a16="http://schemas.microsoft.com/office/drawing/2014/main" id="{187AB533-37DA-3345-AFEB-DD582EB9E546}"/>
              </a:ext>
            </a:extLst>
          </p:cNvPr>
          <p:cNvSpPr/>
          <p:nvPr userDrawn="1"/>
        </p:nvSpPr>
        <p:spPr>
          <a:xfrm>
            <a:off x="0" y="3"/>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9EB"/>
          </a:solidFill>
        </p:spPr>
        <p:txBody>
          <a:bodyPr wrap="square" lIns="0" tIns="0" rIns="0" bIns="0" rtlCol="0"/>
          <a:lstStyle/>
          <a:p>
            <a:endParaRPr dirty="0"/>
          </a:p>
        </p:txBody>
      </p:sp>
      <p:sp>
        <p:nvSpPr>
          <p:cNvPr id="13" name="object 7">
            <a:extLst>
              <a:ext uri="{FF2B5EF4-FFF2-40B4-BE49-F238E27FC236}">
                <a16:creationId xmlns:a16="http://schemas.microsoft.com/office/drawing/2014/main" id="{F9230B3D-3D5A-094D-A994-BA7DCCDE8ABA}"/>
              </a:ext>
            </a:extLst>
          </p:cNvPr>
          <p:cNvSpPr txBox="1"/>
          <p:nvPr userDrawn="1"/>
        </p:nvSpPr>
        <p:spPr>
          <a:xfrm>
            <a:off x="1016000" y="9413147"/>
            <a:ext cx="2559685" cy="299720"/>
          </a:xfrm>
          <a:prstGeom prst="rect">
            <a:avLst/>
          </a:prstGeom>
        </p:spPr>
        <p:txBody>
          <a:bodyPr vert="horz" wrap="square" lIns="0" tIns="12700" rIns="0" bIns="0" rtlCol="0">
            <a:noAutofit/>
          </a:bodyPr>
          <a:lstStyle/>
          <a:p>
            <a:pPr marL="12700">
              <a:lnSpc>
                <a:spcPct val="100000"/>
              </a:lnSpc>
              <a:spcBef>
                <a:spcPts val="100"/>
              </a:spcBef>
            </a:pPr>
            <a:r>
              <a:rPr sz="1800" spc="-30" dirty="0">
                <a:solidFill>
                  <a:srgbClr val="0C234B"/>
                </a:solidFill>
                <a:latin typeface="Calibri" panose="020F0502020204030204" pitchFamily="34" charset="0"/>
                <a:cs typeface="Calibri" panose="020F0502020204030204" pitchFamily="34" charset="0"/>
              </a:rPr>
              <a:t>The</a:t>
            </a:r>
            <a:r>
              <a:rPr sz="1800" spc="-75" dirty="0">
                <a:solidFill>
                  <a:srgbClr val="0C234B"/>
                </a:solidFill>
                <a:latin typeface="Calibri" panose="020F0502020204030204" pitchFamily="34" charset="0"/>
                <a:cs typeface="Calibri" panose="020F0502020204030204" pitchFamily="34" charset="0"/>
              </a:rPr>
              <a:t> </a:t>
            </a:r>
            <a:r>
              <a:rPr sz="1800" spc="-10" dirty="0">
                <a:solidFill>
                  <a:srgbClr val="0C234B"/>
                </a:solidFill>
                <a:latin typeface="Calibri" panose="020F0502020204030204" pitchFamily="34" charset="0"/>
                <a:cs typeface="Calibri" panose="020F0502020204030204" pitchFamily="34" charset="0"/>
              </a:rPr>
              <a:t>University</a:t>
            </a:r>
            <a:r>
              <a:rPr sz="1800" spc="-70" dirty="0">
                <a:solidFill>
                  <a:srgbClr val="0C234B"/>
                </a:solidFill>
                <a:latin typeface="Calibri" panose="020F0502020204030204" pitchFamily="34" charset="0"/>
                <a:cs typeface="Calibri" panose="020F0502020204030204" pitchFamily="34" charset="0"/>
              </a:rPr>
              <a:t> </a:t>
            </a:r>
            <a:r>
              <a:rPr sz="1800" spc="75" dirty="0">
                <a:solidFill>
                  <a:srgbClr val="0C234B"/>
                </a:solidFill>
                <a:latin typeface="Calibri" panose="020F0502020204030204" pitchFamily="34" charset="0"/>
                <a:cs typeface="Calibri" panose="020F0502020204030204" pitchFamily="34" charset="0"/>
              </a:rPr>
              <a:t>of</a:t>
            </a:r>
            <a:r>
              <a:rPr sz="1800" spc="-70" dirty="0">
                <a:solidFill>
                  <a:srgbClr val="0C234B"/>
                </a:solidFill>
                <a:latin typeface="Calibri" panose="020F0502020204030204" pitchFamily="34" charset="0"/>
                <a:cs typeface="Calibri" panose="020F0502020204030204" pitchFamily="34" charset="0"/>
              </a:rPr>
              <a:t> </a:t>
            </a:r>
            <a:r>
              <a:rPr sz="1800" dirty="0">
                <a:solidFill>
                  <a:srgbClr val="0C234B"/>
                </a:solidFill>
                <a:latin typeface="Calibri" panose="020F0502020204030204" pitchFamily="34" charset="0"/>
                <a:cs typeface="Calibri" panose="020F0502020204030204" pitchFamily="34" charset="0"/>
              </a:rPr>
              <a:t>Arizona</a:t>
            </a:r>
          </a:p>
        </p:txBody>
      </p:sp>
      <p:sp>
        <p:nvSpPr>
          <p:cNvPr id="14" name="object 9">
            <a:extLst>
              <a:ext uri="{FF2B5EF4-FFF2-40B4-BE49-F238E27FC236}">
                <a16:creationId xmlns:a16="http://schemas.microsoft.com/office/drawing/2014/main" id="{712A1C3F-65CC-214B-AFA4-ABC6F6C21954}"/>
              </a:ext>
            </a:extLst>
          </p:cNvPr>
          <p:cNvSpPr/>
          <p:nvPr userDrawn="1"/>
        </p:nvSpPr>
        <p:spPr>
          <a:xfrm>
            <a:off x="1028700" y="9228780"/>
            <a:ext cx="16230600" cy="28575"/>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sp>
        <p:nvSpPr>
          <p:cNvPr id="15" name="object 3">
            <a:extLst>
              <a:ext uri="{FF2B5EF4-FFF2-40B4-BE49-F238E27FC236}">
                <a16:creationId xmlns:a16="http://schemas.microsoft.com/office/drawing/2014/main" id="{09A1CFA1-4487-484B-8B4B-250A30DFFC48}"/>
              </a:ext>
            </a:extLst>
          </p:cNvPr>
          <p:cNvSpPr/>
          <p:nvPr userDrawn="1"/>
        </p:nvSpPr>
        <p:spPr>
          <a:xfrm>
            <a:off x="0" y="2"/>
            <a:ext cx="10332085" cy="4582795"/>
          </a:xfrm>
          <a:custGeom>
            <a:avLst/>
            <a:gdLst/>
            <a:ahLst/>
            <a:cxnLst/>
            <a:rect l="l" t="t" r="r" b="b"/>
            <a:pathLst>
              <a:path w="10332085" h="4582795">
                <a:moveTo>
                  <a:pt x="0" y="0"/>
                </a:moveTo>
                <a:lnTo>
                  <a:pt x="10331905" y="0"/>
                </a:lnTo>
                <a:lnTo>
                  <a:pt x="10331905" y="4582328"/>
                </a:lnTo>
                <a:lnTo>
                  <a:pt x="0" y="4582328"/>
                </a:lnTo>
                <a:lnTo>
                  <a:pt x="0" y="0"/>
                </a:lnTo>
                <a:close/>
              </a:path>
            </a:pathLst>
          </a:custGeom>
          <a:solidFill>
            <a:srgbClr val="0C234A"/>
          </a:solidFill>
        </p:spPr>
        <p:txBody>
          <a:bodyPr wrap="square" lIns="0" tIns="0" rIns="0" bIns="0" rtlCol="0"/>
          <a:lstStyle/>
          <a:p>
            <a:endParaRPr/>
          </a:p>
        </p:txBody>
      </p:sp>
      <p:sp>
        <p:nvSpPr>
          <p:cNvPr id="16" name="Rectangle 15">
            <a:extLst>
              <a:ext uri="{FF2B5EF4-FFF2-40B4-BE49-F238E27FC236}">
                <a16:creationId xmlns:a16="http://schemas.microsoft.com/office/drawing/2014/main" id="{8600C04F-60A7-E945-9CC1-D45002FB6362}"/>
              </a:ext>
            </a:extLst>
          </p:cNvPr>
          <p:cNvSpPr/>
          <p:nvPr userDrawn="1"/>
        </p:nvSpPr>
        <p:spPr>
          <a:xfrm>
            <a:off x="10332085" y="0"/>
            <a:ext cx="7946390" cy="1028699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8943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18B2CC98-4E6B-CE45-B796-C62A1890F4F1}"/>
              </a:ext>
            </a:extLst>
          </p:cNvPr>
          <p:cNvSpPr/>
          <p:nvPr/>
        </p:nvSpPr>
        <p:spPr>
          <a:xfrm>
            <a:off x="0" y="3476398"/>
            <a:ext cx="18288000" cy="6811009"/>
          </a:xfrm>
          <a:custGeom>
            <a:avLst/>
            <a:gdLst/>
            <a:ahLst/>
            <a:cxnLst/>
            <a:rect l="l" t="t" r="r" b="b"/>
            <a:pathLst>
              <a:path w="18288000" h="6811009">
                <a:moveTo>
                  <a:pt x="0" y="6810600"/>
                </a:moveTo>
                <a:lnTo>
                  <a:pt x="18287998" y="6810600"/>
                </a:lnTo>
                <a:lnTo>
                  <a:pt x="18287998" y="0"/>
                </a:lnTo>
                <a:lnTo>
                  <a:pt x="0" y="0"/>
                </a:lnTo>
                <a:lnTo>
                  <a:pt x="0" y="6810600"/>
                </a:lnTo>
                <a:close/>
              </a:path>
            </a:pathLst>
          </a:custGeom>
          <a:solidFill>
            <a:srgbClr val="E2E9EB"/>
          </a:solidFill>
        </p:spPr>
        <p:txBody>
          <a:bodyPr wrap="square" lIns="0" tIns="0" rIns="0" bIns="0" rtlCol="0"/>
          <a:lstStyle/>
          <a:p>
            <a:endParaRPr/>
          </a:p>
        </p:txBody>
      </p:sp>
      <p:sp>
        <p:nvSpPr>
          <p:cNvPr id="6" name="object 3">
            <a:extLst>
              <a:ext uri="{FF2B5EF4-FFF2-40B4-BE49-F238E27FC236}">
                <a16:creationId xmlns:a16="http://schemas.microsoft.com/office/drawing/2014/main" id="{777E45F6-F50A-FE46-B9F2-4463B0E9B4B8}"/>
              </a:ext>
            </a:extLst>
          </p:cNvPr>
          <p:cNvSpPr/>
          <p:nvPr/>
        </p:nvSpPr>
        <p:spPr>
          <a:xfrm>
            <a:off x="0" y="0"/>
            <a:ext cx="18288000" cy="3476625"/>
          </a:xfrm>
          <a:custGeom>
            <a:avLst/>
            <a:gdLst/>
            <a:ahLst/>
            <a:cxnLst/>
            <a:rect l="l" t="t" r="r" b="b"/>
            <a:pathLst>
              <a:path w="18288000" h="3476625">
                <a:moveTo>
                  <a:pt x="0" y="0"/>
                </a:moveTo>
                <a:lnTo>
                  <a:pt x="18287999" y="0"/>
                </a:lnTo>
                <a:lnTo>
                  <a:pt x="18287999" y="3476398"/>
                </a:lnTo>
                <a:lnTo>
                  <a:pt x="0" y="3476398"/>
                </a:lnTo>
                <a:lnTo>
                  <a:pt x="0" y="0"/>
                </a:lnTo>
                <a:close/>
              </a:path>
            </a:pathLst>
          </a:custGeom>
          <a:solidFill>
            <a:srgbClr val="0C234A"/>
          </a:solidFill>
        </p:spPr>
        <p:txBody>
          <a:bodyPr wrap="square" lIns="0" tIns="0" rIns="0" bIns="0" rtlCol="0"/>
          <a:lstStyle/>
          <a:p>
            <a:endParaRPr/>
          </a:p>
        </p:txBody>
      </p:sp>
      <p:sp>
        <p:nvSpPr>
          <p:cNvPr id="9" name="object 8">
            <a:extLst>
              <a:ext uri="{FF2B5EF4-FFF2-40B4-BE49-F238E27FC236}">
                <a16:creationId xmlns:a16="http://schemas.microsoft.com/office/drawing/2014/main" id="{D49EE0DB-F39A-804B-889A-B18F8DAC1F6C}"/>
              </a:ext>
            </a:extLst>
          </p:cNvPr>
          <p:cNvSpPr/>
          <p:nvPr/>
        </p:nvSpPr>
        <p:spPr>
          <a:xfrm>
            <a:off x="1031227" y="5844599"/>
            <a:ext cx="4886325" cy="28575"/>
          </a:xfrm>
          <a:custGeom>
            <a:avLst/>
            <a:gdLst/>
            <a:ahLst/>
            <a:cxnLst/>
            <a:rect l="l" t="t" r="r" b="b"/>
            <a:pathLst>
              <a:path w="4886325" h="28575">
                <a:moveTo>
                  <a:pt x="4886324" y="0"/>
                </a:moveTo>
                <a:lnTo>
                  <a:pt x="4886324" y="28574"/>
                </a:lnTo>
                <a:lnTo>
                  <a:pt x="0" y="28574"/>
                </a:lnTo>
                <a:lnTo>
                  <a:pt x="0" y="0"/>
                </a:lnTo>
                <a:lnTo>
                  <a:pt x="4886324" y="0"/>
                </a:lnTo>
                <a:close/>
              </a:path>
            </a:pathLst>
          </a:custGeom>
          <a:solidFill>
            <a:srgbClr val="AB0420"/>
          </a:solidFill>
        </p:spPr>
        <p:txBody>
          <a:bodyPr wrap="square" lIns="0" tIns="0" rIns="0" bIns="0" rtlCol="0"/>
          <a:lstStyle/>
          <a:p>
            <a:endParaRPr/>
          </a:p>
        </p:txBody>
      </p:sp>
      <p:sp>
        <p:nvSpPr>
          <p:cNvPr id="11" name="object 11">
            <a:extLst>
              <a:ext uri="{FF2B5EF4-FFF2-40B4-BE49-F238E27FC236}">
                <a16:creationId xmlns:a16="http://schemas.microsoft.com/office/drawing/2014/main" id="{451D5CC3-3CB4-EE45-A2B5-6B9BE08536E0}"/>
              </a:ext>
            </a:extLst>
          </p:cNvPr>
          <p:cNvSpPr/>
          <p:nvPr/>
        </p:nvSpPr>
        <p:spPr>
          <a:xfrm>
            <a:off x="6701848" y="5844599"/>
            <a:ext cx="4886325" cy="28575"/>
          </a:xfrm>
          <a:custGeom>
            <a:avLst/>
            <a:gdLst/>
            <a:ahLst/>
            <a:cxnLst/>
            <a:rect l="l" t="t" r="r" b="b"/>
            <a:pathLst>
              <a:path w="4886325" h="28575">
                <a:moveTo>
                  <a:pt x="4886324" y="0"/>
                </a:moveTo>
                <a:lnTo>
                  <a:pt x="4886324" y="28574"/>
                </a:lnTo>
                <a:lnTo>
                  <a:pt x="0" y="28574"/>
                </a:lnTo>
                <a:lnTo>
                  <a:pt x="0" y="0"/>
                </a:lnTo>
                <a:lnTo>
                  <a:pt x="4886324" y="0"/>
                </a:lnTo>
                <a:close/>
              </a:path>
            </a:pathLst>
          </a:custGeom>
          <a:solidFill>
            <a:srgbClr val="AB0420"/>
          </a:solidFill>
        </p:spPr>
        <p:txBody>
          <a:bodyPr wrap="square" lIns="0" tIns="0" rIns="0" bIns="0" rtlCol="0"/>
          <a:lstStyle/>
          <a:p>
            <a:endParaRPr/>
          </a:p>
        </p:txBody>
      </p:sp>
      <p:sp>
        <p:nvSpPr>
          <p:cNvPr id="12" name="object 14">
            <a:extLst>
              <a:ext uri="{FF2B5EF4-FFF2-40B4-BE49-F238E27FC236}">
                <a16:creationId xmlns:a16="http://schemas.microsoft.com/office/drawing/2014/main" id="{E4E8A1A9-4103-BA4F-80AC-8C5AE1920607}"/>
              </a:ext>
            </a:extLst>
          </p:cNvPr>
          <p:cNvSpPr/>
          <p:nvPr/>
        </p:nvSpPr>
        <p:spPr>
          <a:xfrm>
            <a:off x="12369889" y="5844599"/>
            <a:ext cx="4886325" cy="28575"/>
          </a:xfrm>
          <a:custGeom>
            <a:avLst/>
            <a:gdLst/>
            <a:ahLst/>
            <a:cxnLst/>
            <a:rect l="l" t="t" r="r" b="b"/>
            <a:pathLst>
              <a:path w="4886325" h="28575">
                <a:moveTo>
                  <a:pt x="4886324" y="0"/>
                </a:moveTo>
                <a:lnTo>
                  <a:pt x="4886324" y="28574"/>
                </a:lnTo>
                <a:lnTo>
                  <a:pt x="0" y="28574"/>
                </a:lnTo>
                <a:lnTo>
                  <a:pt x="0" y="0"/>
                </a:lnTo>
                <a:lnTo>
                  <a:pt x="4886324" y="0"/>
                </a:lnTo>
                <a:close/>
              </a:path>
            </a:pathLst>
          </a:custGeom>
          <a:solidFill>
            <a:srgbClr val="AB0420"/>
          </a:solidFill>
        </p:spPr>
        <p:txBody>
          <a:bodyPr wrap="square" lIns="0" tIns="0" rIns="0" bIns="0" rtlCol="0"/>
          <a:lstStyle/>
          <a:p>
            <a:endParaRPr/>
          </a:p>
        </p:txBody>
      </p:sp>
      <p:pic>
        <p:nvPicPr>
          <p:cNvPr id="7" name="Picture 6" descr="Text&#10;&#10;Description automatically generated">
            <a:extLst>
              <a:ext uri="{FF2B5EF4-FFF2-40B4-BE49-F238E27FC236}">
                <a16:creationId xmlns:a16="http://schemas.microsoft.com/office/drawing/2014/main" id="{B1156059-1B3B-424B-BCA2-2CE246C9E2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41580" y="9252585"/>
            <a:ext cx="1962760" cy="462915"/>
          </a:xfrm>
          <a:prstGeom prst="rect">
            <a:avLst/>
          </a:prstGeom>
        </p:spPr>
      </p:pic>
      <p:sp>
        <p:nvSpPr>
          <p:cNvPr id="8" name="object 2">
            <a:extLst>
              <a:ext uri="{FF2B5EF4-FFF2-40B4-BE49-F238E27FC236}">
                <a16:creationId xmlns:a16="http://schemas.microsoft.com/office/drawing/2014/main" id="{44A73784-3A6C-B741-BF0B-CA2263B0E23F}"/>
              </a:ext>
            </a:extLst>
          </p:cNvPr>
          <p:cNvSpPr/>
          <p:nvPr userDrawn="1"/>
        </p:nvSpPr>
        <p:spPr>
          <a:xfrm>
            <a:off x="0" y="3476398"/>
            <a:ext cx="18288000" cy="6811009"/>
          </a:xfrm>
          <a:custGeom>
            <a:avLst/>
            <a:gdLst/>
            <a:ahLst/>
            <a:cxnLst/>
            <a:rect l="l" t="t" r="r" b="b"/>
            <a:pathLst>
              <a:path w="18288000" h="6811009">
                <a:moveTo>
                  <a:pt x="0" y="6810600"/>
                </a:moveTo>
                <a:lnTo>
                  <a:pt x="18287998" y="6810600"/>
                </a:lnTo>
                <a:lnTo>
                  <a:pt x="18287998" y="0"/>
                </a:lnTo>
                <a:lnTo>
                  <a:pt x="0" y="0"/>
                </a:lnTo>
                <a:lnTo>
                  <a:pt x="0" y="6810600"/>
                </a:lnTo>
                <a:close/>
              </a:path>
            </a:pathLst>
          </a:custGeom>
          <a:solidFill>
            <a:srgbClr val="E2E9EB"/>
          </a:solidFill>
        </p:spPr>
        <p:txBody>
          <a:bodyPr wrap="square" lIns="0" tIns="0" rIns="0" bIns="0" rtlCol="0"/>
          <a:lstStyle/>
          <a:p>
            <a:endParaRPr/>
          </a:p>
        </p:txBody>
      </p:sp>
      <p:sp>
        <p:nvSpPr>
          <p:cNvPr id="10" name="object 3">
            <a:extLst>
              <a:ext uri="{FF2B5EF4-FFF2-40B4-BE49-F238E27FC236}">
                <a16:creationId xmlns:a16="http://schemas.microsoft.com/office/drawing/2014/main" id="{08140409-F891-1C46-8D04-F454BC4B148B}"/>
              </a:ext>
            </a:extLst>
          </p:cNvPr>
          <p:cNvSpPr/>
          <p:nvPr userDrawn="1"/>
        </p:nvSpPr>
        <p:spPr>
          <a:xfrm>
            <a:off x="0" y="0"/>
            <a:ext cx="18288000" cy="3476625"/>
          </a:xfrm>
          <a:custGeom>
            <a:avLst/>
            <a:gdLst/>
            <a:ahLst/>
            <a:cxnLst/>
            <a:rect l="l" t="t" r="r" b="b"/>
            <a:pathLst>
              <a:path w="18288000" h="3476625">
                <a:moveTo>
                  <a:pt x="0" y="0"/>
                </a:moveTo>
                <a:lnTo>
                  <a:pt x="18287999" y="0"/>
                </a:lnTo>
                <a:lnTo>
                  <a:pt x="18287999" y="3476398"/>
                </a:lnTo>
                <a:lnTo>
                  <a:pt x="0" y="3476398"/>
                </a:lnTo>
                <a:lnTo>
                  <a:pt x="0" y="0"/>
                </a:lnTo>
                <a:close/>
              </a:path>
            </a:pathLst>
          </a:custGeom>
          <a:solidFill>
            <a:srgbClr val="0C234A"/>
          </a:solidFill>
        </p:spPr>
        <p:txBody>
          <a:bodyPr wrap="square" lIns="0" tIns="0" rIns="0" bIns="0" rtlCol="0"/>
          <a:lstStyle/>
          <a:p>
            <a:endParaRPr/>
          </a:p>
        </p:txBody>
      </p:sp>
      <p:sp>
        <p:nvSpPr>
          <p:cNvPr id="13" name="object 8">
            <a:extLst>
              <a:ext uri="{FF2B5EF4-FFF2-40B4-BE49-F238E27FC236}">
                <a16:creationId xmlns:a16="http://schemas.microsoft.com/office/drawing/2014/main" id="{0FA04447-C68B-5549-8797-C53D029DA86B}"/>
              </a:ext>
            </a:extLst>
          </p:cNvPr>
          <p:cNvSpPr/>
          <p:nvPr userDrawn="1"/>
        </p:nvSpPr>
        <p:spPr>
          <a:xfrm>
            <a:off x="1031227" y="5844599"/>
            <a:ext cx="4886325" cy="28575"/>
          </a:xfrm>
          <a:custGeom>
            <a:avLst/>
            <a:gdLst/>
            <a:ahLst/>
            <a:cxnLst/>
            <a:rect l="l" t="t" r="r" b="b"/>
            <a:pathLst>
              <a:path w="4886325" h="28575">
                <a:moveTo>
                  <a:pt x="4886324" y="0"/>
                </a:moveTo>
                <a:lnTo>
                  <a:pt x="4886324" y="28574"/>
                </a:lnTo>
                <a:lnTo>
                  <a:pt x="0" y="28574"/>
                </a:lnTo>
                <a:lnTo>
                  <a:pt x="0" y="0"/>
                </a:lnTo>
                <a:lnTo>
                  <a:pt x="4886324" y="0"/>
                </a:lnTo>
                <a:close/>
              </a:path>
            </a:pathLst>
          </a:custGeom>
          <a:solidFill>
            <a:srgbClr val="AB0420"/>
          </a:solidFill>
        </p:spPr>
        <p:txBody>
          <a:bodyPr wrap="square" lIns="0" tIns="0" rIns="0" bIns="0" rtlCol="0"/>
          <a:lstStyle/>
          <a:p>
            <a:endParaRPr/>
          </a:p>
        </p:txBody>
      </p:sp>
      <p:sp>
        <p:nvSpPr>
          <p:cNvPr id="14" name="object 11">
            <a:extLst>
              <a:ext uri="{FF2B5EF4-FFF2-40B4-BE49-F238E27FC236}">
                <a16:creationId xmlns:a16="http://schemas.microsoft.com/office/drawing/2014/main" id="{DEABB5FC-CE4A-584E-B9C9-E75A8CAB7FC1}"/>
              </a:ext>
            </a:extLst>
          </p:cNvPr>
          <p:cNvSpPr/>
          <p:nvPr userDrawn="1"/>
        </p:nvSpPr>
        <p:spPr>
          <a:xfrm>
            <a:off x="6701848" y="5844599"/>
            <a:ext cx="4886325" cy="28575"/>
          </a:xfrm>
          <a:custGeom>
            <a:avLst/>
            <a:gdLst/>
            <a:ahLst/>
            <a:cxnLst/>
            <a:rect l="l" t="t" r="r" b="b"/>
            <a:pathLst>
              <a:path w="4886325" h="28575">
                <a:moveTo>
                  <a:pt x="4886324" y="0"/>
                </a:moveTo>
                <a:lnTo>
                  <a:pt x="4886324" y="28574"/>
                </a:lnTo>
                <a:lnTo>
                  <a:pt x="0" y="28574"/>
                </a:lnTo>
                <a:lnTo>
                  <a:pt x="0" y="0"/>
                </a:lnTo>
                <a:lnTo>
                  <a:pt x="4886324" y="0"/>
                </a:lnTo>
                <a:close/>
              </a:path>
            </a:pathLst>
          </a:custGeom>
          <a:solidFill>
            <a:srgbClr val="AB0420"/>
          </a:solidFill>
        </p:spPr>
        <p:txBody>
          <a:bodyPr wrap="square" lIns="0" tIns="0" rIns="0" bIns="0" rtlCol="0"/>
          <a:lstStyle/>
          <a:p>
            <a:endParaRPr/>
          </a:p>
        </p:txBody>
      </p:sp>
      <p:sp>
        <p:nvSpPr>
          <p:cNvPr id="15" name="object 14">
            <a:extLst>
              <a:ext uri="{FF2B5EF4-FFF2-40B4-BE49-F238E27FC236}">
                <a16:creationId xmlns:a16="http://schemas.microsoft.com/office/drawing/2014/main" id="{65E1F3E4-F716-6F48-BF5A-ECB48B37C63C}"/>
              </a:ext>
            </a:extLst>
          </p:cNvPr>
          <p:cNvSpPr/>
          <p:nvPr userDrawn="1"/>
        </p:nvSpPr>
        <p:spPr>
          <a:xfrm>
            <a:off x="12369889" y="5844599"/>
            <a:ext cx="4886325" cy="28575"/>
          </a:xfrm>
          <a:custGeom>
            <a:avLst/>
            <a:gdLst/>
            <a:ahLst/>
            <a:cxnLst/>
            <a:rect l="l" t="t" r="r" b="b"/>
            <a:pathLst>
              <a:path w="4886325" h="28575">
                <a:moveTo>
                  <a:pt x="4886324" y="0"/>
                </a:moveTo>
                <a:lnTo>
                  <a:pt x="4886324" y="28574"/>
                </a:lnTo>
                <a:lnTo>
                  <a:pt x="0" y="28574"/>
                </a:lnTo>
                <a:lnTo>
                  <a:pt x="0" y="0"/>
                </a:lnTo>
                <a:lnTo>
                  <a:pt x="4886324" y="0"/>
                </a:lnTo>
                <a:close/>
              </a:path>
            </a:pathLst>
          </a:custGeom>
          <a:solidFill>
            <a:srgbClr val="AB0420"/>
          </a:solidFill>
        </p:spPr>
        <p:txBody>
          <a:bodyPr wrap="square" lIns="0" tIns="0" rIns="0" bIns="0" rtlCol="0"/>
          <a:lstStyle/>
          <a:p>
            <a:endParaRPr/>
          </a:p>
        </p:txBody>
      </p:sp>
      <p:pic>
        <p:nvPicPr>
          <p:cNvPr id="16" name="Picture 15" descr="Text&#10;&#10;Description automatically generated">
            <a:extLst>
              <a:ext uri="{FF2B5EF4-FFF2-40B4-BE49-F238E27FC236}">
                <a16:creationId xmlns:a16="http://schemas.microsoft.com/office/drawing/2014/main" id="{029FD5AB-3709-0248-8B3C-6FF37F48F2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41580" y="9252585"/>
            <a:ext cx="1962760" cy="462915"/>
          </a:xfrm>
          <a:prstGeom prst="rect">
            <a:avLst/>
          </a:prstGeom>
        </p:spPr>
      </p:pic>
    </p:spTree>
    <p:extLst>
      <p:ext uri="{BB962C8B-B14F-4D97-AF65-F5344CB8AC3E}">
        <p14:creationId xmlns:p14="http://schemas.microsoft.com/office/powerpoint/2010/main" val="208556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Only">
    <p:bg>
      <p:bgPr>
        <a:solidFill>
          <a:schemeClr val="bg1"/>
        </a:solidFill>
        <a:effectLst/>
      </p:bgPr>
    </p:bg>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261C8C43-05BB-2545-BED7-D5DCD21D48B7}"/>
              </a:ext>
            </a:extLst>
          </p:cNvPr>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0C234A"/>
          </a:solidFill>
        </p:spPr>
        <p:txBody>
          <a:bodyPr wrap="square" lIns="0" tIns="0" rIns="0" bIns="0" rtlCol="0"/>
          <a:lstStyle/>
          <a:p>
            <a:endParaRPr/>
          </a:p>
        </p:txBody>
      </p:sp>
      <p:sp>
        <p:nvSpPr>
          <p:cNvPr id="3" name="Rectangle 2">
            <a:extLst>
              <a:ext uri="{FF2B5EF4-FFF2-40B4-BE49-F238E27FC236}">
                <a16:creationId xmlns:a16="http://schemas.microsoft.com/office/drawing/2014/main" id="{C9FF1148-F945-FF4E-AF98-D1A9453F1A8D}"/>
              </a:ext>
            </a:extLst>
          </p:cNvPr>
          <p:cNvSpPr/>
          <p:nvPr/>
        </p:nvSpPr>
        <p:spPr>
          <a:xfrm>
            <a:off x="0" y="0"/>
            <a:ext cx="18288000" cy="10287000"/>
          </a:xfrm>
          <a:prstGeom prst="rect">
            <a:avLst/>
          </a:prstGeom>
          <a:solidFill>
            <a:srgbClr val="0C2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E8E725F9-F0BF-3748-82D7-AA1A33293DB1}"/>
              </a:ext>
            </a:extLst>
          </p:cNvPr>
          <p:cNvCxnSpPr/>
          <p:nvPr/>
        </p:nvCxnSpPr>
        <p:spPr>
          <a:xfrm>
            <a:off x="6819886" y="1790700"/>
            <a:ext cx="4648200" cy="0"/>
          </a:xfrm>
          <a:prstGeom prst="line">
            <a:avLst/>
          </a:prstGeom>
          <a:ln>
            <a:solidFill>
              <a:srgbClr val="AB0520"/>
            </a:solidFill>
          </a:ln>
        </p:spPr>
        <p:style>
          <a:lnRef idx="1">
            <a:schemeClr val="accent2"/>
          </a:lnRef>
          <a:fillRef idx="0">
            <a:schemeClr val="accent2"/>
          </a:fillRef>
          <a:effectRef idx="0">
            <a:schemeClr val="accent2"/>
          </a:effectRef>
          <a:fontRef idx="minor">
            <a:schemeClr val="tx1"/>
          </a:fontRef>
        </p:style>
      </p:cxnSp>
      <p:cxnSp>
        <p:nvCxnSpPr>
          <p:cNvPr id="5" name="Straight Connector 4">
            <a:extLst>
              <a:ext uri="{FF2B5EF4-FFF2-40B4-BE49-F238E27FC236}">
                <a16:creationId xmlns:a16="http://schemas.microsoft.com/office/drawing/2014/main" id="{02DD1479-CDD6-7443-A552-3D37B0549836}"/>
              </a:ext>
            </a:extLst>
          </p:cNvPr>
          <p:cNvCxnSpPr/>
          <p:nvPr/>
        </p:nvCxnSpPr>
        <p:spPr>
          <a:xfrm>
            <a:off x="6819886" y="7848600"/>
            <a:ext cx="4648200" cy="0"/>
          </a:xfrm>
          <a:prstGeom prst="line">
            <a:avLst/>
          </a:prstGeom>
          <a:ln>
            <a:solidFill>
              <a:srgbClr val="AB0520"/>
            </a:solidFill>
          </a:ln>
        </p:spPr>
        <p:style>
          <a:lnRef idx="1">
            <a:schemeClr val="accent2"/>
          </a:lnRef>
          <a:fillRef idx="0">
            <a:schemeClr val="accent2"/>
          </a:fillRef>
          <a:effectRef idx="0">
            <a:schemeClr val="accent2"/>
          </a:effectRef>
          <a:fontRef idx="minor">
            <a:schemeClr val="tx1"/>
          </a:fontRef>
        </p:style>
      </p:cxnSp>
      <p:pic>
        <p:nvPicPr>
          <p:cNvPr id="6" name="Picture 5" descr="Text&#10;&#10;Description automatically generated">
            <a:extLst>
              <a:ext uri="{FF2B5EF4-FFF2-40B4-BE49-F238E27FC236}">
                <a16:creationId xmlns:a16="http://schemas.microsoft.com/office/drawing/2014/main" id="{4E430B63-AFB7-A543-B723-9AAF019401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41580" y="9252585"/>
            <a:ext cx="1962760" cy="462915"/>
          </a:xfrm>
          <a:prstGeom prst="rect">
            <a:avLst/>
          </a:prstGeom>
        </p:spPr>
      </p:pic>
      <p:sp>
        <p:nvSpPr>
          <p:cNvPr id="8" name="object 8">
            <a:extLst>
              <a:ext uri="{FF2B5EF4-FFF2-40B4-BE49-F238E27FC236}">
                <a16:creationId xmlns:a16="http://schemas.microsoft.com/office/drawing/2014/main" id="{37E17C6B-141D-A547-BBCD-82A962DE0EBF}"/>
              </a:ext>
            </a:extLst>
          </p:cNvPr>
          <p:cNvSpPr/>
          <p:nvPr/>
        </p:nvSpPr>
        <p:spPr>
          <a:xfrm>
            <a:off x="6299612"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sp>
        <p:nvSpPr>
          <p:cNvPr id="9" name="object 2">
            <a:extLst>
              <a:ext uri="{FF2B5EF4-FFF2-40B4-BE49-F238E27FC236}">
                <a16:creationId xmlns:a16="http://schemas.microsoft.com/office/drawing/2014/main" id="{ADAD76C5-A92A-0044-A602-C4A517AE0D52}"/>
              </a:ext>
            </a:extLst>
          </p:cNvPr>
          <p:cNvSpPr/>
          <p:nvPr userDrawn="1"/>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0C234A"/>
          </a:solidFill>
        </p:spPr>
        <p:txBody>
          <a:bodyPr wrap="square" lIns="0" tIns="0" rIns="0" bIns="0" rtlCol="0"/>
          <a:lstStyle/>
          <a:p>
            <a:endParaRPr/>
          </a:p>
        </p:txBody>
      </p:sp>
      <p:sp>
        <p:nvSpPr>
          <p:cNvPr id="10" name="Rectangle 9">
            <a:extLst>
              <a:ext uri="{FF2B5EF4-FFF2-40B4-BE49-F238E27FC236}">
                <a16:creationId xmlns:a16="http://schemas.microsoft.com/office/drawing/2014/main" id="{BC294926-39EA-C742-BE99-DA70411F02FE}"/>
              </a:ext>
            </a:extLst>
          </p:cNvPr>
          <p:cNvSpPr/>
          <p:nvPr userDrawn="1"/>
        </p:nvSpPr>
        <p:spPr>
          <a:xfrm>
            <a:off x="0" y="0"/>
            <a:ext cx="18288000" cy="10287000"/>
          </a:xfrm>
          <a:prstGeom prst="rect">
            <a:avLst/>
          </a:prstGeom>
          <a:solidFill>
            <a:srgbClr val="0C2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3AC1AD98-7AC6-7D41-A44A-16E754267BB9}"/>
              </a:ext>
            </a:extLst>
          </p:cNvPr>
          <p:cNvCxnSpPr/>
          <p:nvPr userDrawn="1"/>
        </p:nvCxnSpPr>
        <p:spPr>
          <a:xfrm>
            <a:off x="6819886" y="1790700"/>
            <a:ext cx="4648200" cy="0"/>
          </a:xfrm>
          <a:prstGeom prst="line">
            <a:avLst/>
          </a:prstGeom>
          <a:ln>
            <a:solidFill>
              <a:srgbClr val="AB0520"/>
            </a:solidFill>
          </a:ln>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2F8F1FE7-9C27-D642-80CE-B56E0330C33B}"/>
              </a:ext>
            </a:extLst>
          </p:cNvPr>
          <p:cNvCxnSpPr/>
          <p:nvPr userDrawn="1"/>
        </p:nvCxnSpPr>
        <p:spPr>
          <a:xfrm>
            <a:off x="6819886" y="7848600"/>
            <a:ext cx="4648200" cy="0"/>
          </a:xfrm>
          <a:prstGeom prst="line">
            <a:avLst/>
          </a:prstGeom>
          <a:ln>
            <a:solidFill>
              <a:srgbClr val="AB0520"/>
            </a:solidFill>
          </a:ln>
        </p:spPr>
        <p:style>
          <a:lnRef idx="1">
            <a:schemeClr val="accent2"/>
          </a:lnRef>
          <a:fillRef idx="0">
            <a:schemeClr val="accent2"/>
          </a:fillRef>
          <a:effectRef idx="0">
            <a:schemeClr val="accent2"/>
          </a:effectRef>
          <a:fontRef idx="minor">
            <a:schemeClr val="tx1"/>
          </a:fontRef>
        </p:style>
      </p:cxnSp>
      <p:pic>
        <p:nvPicPr>
          <p:cNvPr id="13" name="Picture 12" descr="Text&#10;&#10;Description automatically generated">
            <a:extLst>
              <a:ext uri="{FF2B5EF4-FFF2-40B4-BE49-F238E27FC236}">
                <a16:creationId xmlns:a16="http://schemas.microsoft.com/office/drawing/2014/main" id="{7DE4D85A-4E83-CA4B-BEDE-B4638E2EE39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41580" y="9252585"/>
            <a:ext cx="1962760" cy="462915"/>
          </a:xfrm>
          <a:prstGeom prst="rect">
            <a:avLst/>
          </a:prstGeom>
        </p:spPr>
      </p:pic>
      <p:sp>
        <p:nvSpPr>
          <p:cNvPr id="14" name="object 8">
            <a:extLst>
              <a:ext uri="{FF2B5EF4-FFF2-40B4-BE49-F238E27FC236}">
                <a16:creationId xmlns:a16="http://schemas.microsoft.com/office/drawing/2014/main" id="{3F7E210B-03E6-4C46-AA7F-420B8F02418E}"/>
              </a:ext>
            </a:extLst>
          </p:cNvPr>
          <p:cNvSpPr/>
          <p:nvPr userDrawn="1"/>
        </p:nvSpPr>
        <p:spPr>
          <a:xfrm>
            <a:off x="6299612"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2858244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4_Title Only">
    <p:bg>
      <p:bgPr>
        <a:solidFill>
          <a:schemeClr val="bg1"/>
        </a:solidFill>
        <a:effectLst/>
      </p:bgPr>
    </p:bg>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261C8C43-05BB-2545-BED7-D5DCD21D48B7}"/>
              </a:ext>
            </a:extLst>
          </p:cNvPr>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0C234A"/>
          </a:solidFill>
        </p:spPr>
        <p:txBody>
          <a:bodyPr wrap="square" lIns="0" tIns="0" rIns="0" bIns="0" rtlCol="0"/>
          <a:lstStyle/>
          <a:p>
            <a:endParaRPr/>
          </a:p>
        </p:txBody>
      </p:sp>
      <p:sp>
        <p:nvSpPr>
          <p:cNvPr id="9" name="Rectangle 8">
            <a:extLst>
              <a:ext uri="{FF2B5EF4-FFF2-40B4-BE49-F238E27FC236}">
                <a16:creationId xmlns:a16="http://schemas.microsoft.com/office/drawing/2014/main" id="{CA04349D-453A-1040-9A20-75C086DE18C7}"/>
              </a:ext>
            </a:extLst>
          </p:cNvPr>
          <p:cNvSpPr/>
          <p:nvPr/>
        </p:nvSpPr>
        <p:spPr>
          <a:xfrm>
            <a:off x="0" y="0"/>
            <a:ext cx="18288000" cy="10287000"/>
          </a:xfrm>
          <a:prstGeom prst="rect">
            <a:avLst/>
          </a:prstGeom>
          <a:solidFill>
            <a:srgbClr val="0C2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ject 5">
            <a:extLst>
              <a:ext uri="{FF2B5EF4-FFF2-40B4-BE49-F238E27FC236}">
                <a16:creationId xmlns:a16="http://schemas.microsoft.com/office/drawing/2014/main" id="{E2D56677-588E-824B-9308-AA5CB87AB4F2}"/>
              </a:ext>
            </a:extLst>
          </p:cNvPr>
          <p:cNvSpPr/>
          <p:nvPr/>
        </p:nvSpPr>
        <p:spPr>
          <a:xfrm>
            <a:off x="3309577" y="5425045"/>
            <a:ext cx="11668125" cy="28575"/>
          </a:xfrm>
          <a:custGeom>
            <a:avLst/>
            <a:gdLst/>
            <a:ahLst/>
            <a:cxnLst/>
            <a:rect l="l" t="t" r="r" b="b"/>
            <a:pathLst>
              <a:path w="11668125" h="28575">
                <a:moveTo>
                  <a:pt x="11668124" y="28574"/>
                </a:moveTo>
                <a:lnTo>
                  <a:pt x="0" y="28574"/>
                </a:lnTo>
                <a:lnTo>
                  <a:pt x="0" y="0"/>
                </a:lnTo>
                <a:lnTo>
                  <a:pt x="11668124" y="0"/>
                </a:lnTo>
                <a:lnTo>
                  <a:pt x="11668124" y="28574"/>
                </a:lnTo>
                <a:close/>
              </a:path>
            </a:pathLst>
          </a:custGeom>
          <a:solidFill>
            <a:srgbClr val="AB0520"/>
          </a:solidFill>
        </p:spPr>
        <p:txBody>
          <a:bodyPr wrap="square" lIns="0" tIns="0" rIns="0" bIns="0" rtlCol="0"/>
          <a:lstStyle/>
          <a:p>
            <a:endParaRPr/>
          </a:p>
        </p:txBody>
      </p:sp>
      <p:sp>
        <p:nvSpPr>
          <p:cNvPr id="11" name="object 8">
            <a:extLst>
              <a:ext uri="{FF2B5EF4-FFF2-40B4-BE49-F238E27FC236}">
                <a16:creationId xmlns:a16="http://schemas.microsoft.com/office/drawing/2014/main" id="{AA8CCCE5-0894-F943-978E-226894E4FA00}"/>
              </a:ext>
            </a:extLst>
          </p:cNvPr>
          <p:cNvSpPr/>
          <p:nvPr/>
        </p:nvSpPr>
        <p:spPr>
          <a:xfrm>
            <a:off x="6299612"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pic>
        <p:nvPicPr>
          <p:cNvPr id="12" name="Picture 11" descr="Text&#10;&#10;Description automatically generated">
            <a:extLst>
              <a:ext uri="{FF2B5EF4-FFF2-40B4-BE49-F238E27FC236}">
                <a16:creationId xmlns:a16="http://schemas.microsoft.com/office/drawing/2014/main" id="{3E063D55-A0C0-FF41-9EB8-00FAD7EE64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41580" y="9252585"/>
            <a:ext cx="1962760" cy="462915"/>
          </a:xfrm>
          <a:prstGeom prst="rect">
            <a:avLst/>
          </a:prstGeom>
        </p:spPr>
      </p:pic>
      <p:sp>
        <p:nvSpPr>
          <p:cNvPr id="8" name="object 2">
            <a:extLst>
              <a:ext uri="{FF2B5EF4-FFF2-40B4-BE49-F238E27FC236}">
                <a16:creationId xmlns:a16="http://schemas.microsoft.com/office/drawing/2014/main" id="{A8E06A3A-DD23-044C-AC42-058D4D7FF17D}"/>
              </a:ext>
            </a:extLst>
          </p:cNvPr>
          <p:cNvSpPr/>
          <p:nvPr userDrawn="1"/>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0C234A"/>
          </a:solidFill>
        </p:spPr>
        <p:txBody>
          <a:bodyPr wrap="square" lIns="0" tIns="0" rIns="0" bIns="0" rtlCol="0"/>
          <a:lstStyle/>
          <a:p>
            <a:endParaRPr/>
          </a:p>
        </p:txBody>
      </p:sp>
      <p:sp>
        <p:nvSpPr>
          <p:cNvPr id="13" name="Rectangle 12">
            <a:extLst>
              <a:ext uri="{FF2B5EF4-FFF2-40B4-BE49-F238E27FC236}">
                <a16:creationId xmlns:a16="http://schemas.microsoft.com/office/drawing/2014/main" id="{09216D4A-9389-9048-8349-A9B36CDC6D08}"/>
              </a:ext>
            </a:extLst>
          </p:cNvPr>
          <p:cNvSpPr/>
          <p:nvPr userDrawn="1"/>
        </p:nvSpPr>
        <p:spPr>
          <a:xfrm>
            <a:off x="0" y="0"/>
            <a:ext cx="18288000" cy="10287000"/>
          </a:xfrm>
          <a:prstGeom prst="rect">
            <a:avLst/>
          </a:prstGeom>
          <a:solidFill>
            <a:srgbClr val="0C2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bject 5">
            <a:extLst>
              <a:ext uri="{FF2B5EF4-FFF2-40B4-BE49-F238E27FC236}">
                <a16:creationId xmlns:a16="http://schemas.microsoft.com/office/drawing/2014/main" id="{F62117A2-B7DD-3B49-8DF2-75EE5034E5CC}"/>
              </a:ext>
            </a:extLst>
          </p:cNvPr>
          <p:cNvSpPr/>
          <p:nvPr userDrawn="1"/>
        </p:nvSpPr>
        <p:spPr>
          <a:xfrm>
            <a:off x="3309577" y="5425045"/>
            <a:ext cx="11668125" cy="28575"/>
          </a:xfrm>
          <a:custGeom>
            <a:avLst/>
            <a:gdLst/>
            <a:ahLst/>
            <a:cxnLst/>
            <a:rect l="l" t="t" r="r" b="b"/>
            <a:pathLst>
              <a:path w="11668125" h="28575">
                <a:moveTo>
                  <a:pt x="11668124" y="28574"/>
                </a:moveTo>
                <a:lnTo>
                  <a:pt x="0" y="28574"/>
                </a:lnTo>
                <a:lnTo>
                  <a:pt x="0" y="0"/>
                </a:lnTo>
                <a:lnTo>
                  <a:pt x="11668124" y="0"/>
                </a:lnTo>
                <a:lnTo>
                  <a:pt x="11668124" y="28574"/>
                </a:lnTo>
                <a:close/>
              </a:path>
            </a:pathLst>
          </a:custGeom>
          <a:solidFill>
            <a:srgbClr val="AB0520"/>
          </a:solidFill>
        </p:spPr>
        <p:txBody>
          <a:bodyPr wrap="square" lIns="0" tIns="0" rIns="0" bIns="0" rtlCol="0"/>
          <a:lstStyle/>
          <a:p>
            <a:endParaRPr/>
          </a:p>
        </p:txBody>
      </p:sp>
      <p:sp>
        <p:nvSpPr>
          <p:cNvPr id="15" name="object 8">
            <a:extLst>
              <a:ext uri="{FF2B5EF4-FFF2-40B4-BE49-F238E27FC236}">
                <a16:creationId xmlns:a16="http://schemas.microsoft.com/office/drawing/2014/main" id="{58DCC711-3911-EE47-A597-2AAA6DFDADEA}"/>
              </a:ext>
            </a:extLst>
          </p:cNvPr>
          <p:cNvSpPr/>
          <p:nvPr userDrawn="1"/>
        </p:nvSpPr>
        <p:spPr>
          <a:xfrm>
            <a:off x="6299612"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pic>
        <p:nvPicPr>
          <p:cNvPr id="16" name="Picture 15" descr="Text&#10;&#10;Description automatically generated">
            <a:extLst>
              <a:ext uri="{FF2B5EF4-FFF2-40B4-BE49-F238E27FC236}">
                <a16:creationId xmlns:a16="http://schemas.microsoft.com/office/drawing/2014/main" id="{953EE16E-B2F4-9847-80DC-F038C61DCE0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41580" y="9252585"/>
            <a:ext cx="1962760" cy="462915"/>
          </a:xfrm>
          <a:prstGeom prst="rect">
            <a:avLst/>
          </a:prstGeom>
        </p:spPr>
      </p:pic>
    </p:spTree>
    <p:extLst>
      <p:ext uri="{BB962C8B-B14F-4D97-AF65-F5344CB8AC3E}">
        <p14:creationId xmlns:p14="http://schemas.microsoft.com/office/powerpoint/2010/main" val="2465026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1_Title Only">
    <p:bg>
      <p:bgPr>
        <a:solidFill>
          <a:schemeClr val="bg1"/>
        </a:solidFill>
        <a:effectLst/>
      </p:bgPr>
    </p:bg>
    <p:spTree>
      <p:nvGrpSpPr>
        <p:cNvPr id="1" name=""/>
        <p:cNvGrpSpPr/>
        <p:nvPr/>
      </p:nvGrpSpPr>
      <p:grpSpPr>
        <a:xfrm>
          <a:off x="0" y="0"/>
          <a:ext cx="0" cy="0"/>
          <a:chOff x="0" y="0"/>
          <a:chExt cx="0" cy="0"/>
        </a:xfrm>
      </p:grpSpPr>
      <p:sp>
        <p:nvSpPr>
          <p:cNvPr id="9" name="object 2">
            <a:extLst>
              <a:ext uri="{FF2B5EF4-FFF2-40B4-BE49-F238E27FC236}">
                <a16:creationId xmlns:a16="http://schemas.microsoft.com/office/drawing/2014/main" id="{93E409DA-CD52-F741-8526-F7F630F0B62E}"/>
              </a:ext>
            </a:extLst>
          </p:cNvPr>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0C234A"/>
          </a:solidFill>
        </p:spPr>
        <p:txBody>
          <a:bodyPr wrap="square" lIns="0" tIns="0" rIns="0" bIns="0" rtlCol="0"/>
          <a:lstStyle/>
          <a:p>
            <a:endParaRPr/>
          </a:p>
        </p:txBody>
      </p:sp>
      <p:sp>
        <p:nvSpPr>
          <p:cNvPr id="2" name="Rectangle 1">
            <a:extLst>
              <a:ext uri="{FF2B5EF4-FFF2-40B4-BE49-F238E27FC236}">
                <a16:creationId xmlns:a16="http://schemas.microsoft.com/office/drawing/2014/main" id="{DDA891A4-40D9-7F45-810F-134BBF20B440}"/>
              </a:ext>
            </a:extLst>
          </p:cNvPr>
          <p:cNvSpPr/>
          <p:nvPr/>
        </p:nvSpPr>
        <p:spPr>
          <a:xfrm>
            <a:off x="0" y="0"/>
            <a:ext cx="9138494" cy="519981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72ED6D7-03E1-2C40-B6D0-9A0FBED5FBAC}"/>
              </a:ext>
            </a:extLst>
          </p:cNvPr>
          <p:cNvSpPr/>
          <p:nvPr/>
        </p:nvSpPr>
        <p:spPr>
          <a:xfrm>
            <a:off x="9155012" y="5174226"/>
            <a:ext cx="9138494" cy="519981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2">
            <a:extLst>
              <a:ext uri="{FF2B5EF4-FFF2-40B4-BE49-F238E27FC236}">
                <a16:creationId xmlns:a16="http://schemas.microsoft.com/office/drawing/2014/main" id="{2090BEFC-6F70-674A-BDBB-2C42F98F027D}"/>
              </a:ext>
            </a:extLst>
          </p:cNvPr>
          <p:cNvSpPr/>
          <p:nvPr userDrawn="1"/>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0C234A"/>
          </a:solidFill>
        </p:spPr>
        <p:txBody>
          <a:bodyPr wrap="square" lIns="0" tIns="0" rIns="0" bIns="0" rtlCol="0"/>
          <a:lstStyle/>
          <a:p>
            <a:endParaRPr/>
          </a:p>
        </p:txBody>
      </p:sp>
      <p:sp>
        <p:nvSpPr>
          <p:cNvPr id="6" name="Rectangle 5">
            <a:extLst>
              <a:ext uri="{FF2B5EF4-FFF2-40B4-BE49-F238E27FC236}">
                <a16:creationId xmlns:a16="http://schemas.microsoft.com/office/drawing/2014/main" id="{ABA74B01-00DD-7F40-A2B5-EA6D4282CD05}"/>
              </a:ext>
            </a:extLst>
          </p:cNvPr>
          <p:cNvSpPr/>
          <p:nvPr userDrawn="1"/>
        </p:nvSpPr>
        <p:spPr>
          <a:xfrm>
            <a:off x="0" y="0"/>
            <a:ext cx="9138494" cy="519981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71723D4-1ECA-5A47-819D-DBE7B590E338}"/>
              </a:ext>
            </a:extLst>
          </p:cNvPr>
          <p:cNvSpPr/>
          <p:nvPr userDrawn="1"/>
        </p:nvSpPr>
        <p:spPr>
          <a:xfrm>
            <a:off x="9155012" y="5174226"/>
            <a:ext cx="9138494" cy="519981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4195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2_Title Only">
    <p:bg>
      <p:bgPr>
        <a:solidFill>
          <a:schemeClr val="bg1"/>
        </a:solidFill>
        <a:effectLst/>
      </p:bgPr>
    </p:bg>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4E430B63-AFB7-A543-B723-9AAF019401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41580" y="9252585"/>
            <a:ext cx="1962760" cy="462915"/>
          </a:xfrm>
          <a:prstGeom prst="rect">
            <a:avLst/>
          </a:prstGeom>
        </p:spPr>
      </p:pic>
      <p:sp>
        <p:nvSpPr>
          <p:cNvPr id="8" name="object 2">
            <a:extLst>
              <a:ext uri="{FF2B5EF4-FFF2-40B4-BE49-F238E27FC236}">
                <a16:creationId xmlns:a16="http://schemas.microsoft.com/office/drawing/2014/main" id="{E1840B04-E4C9-354A-A57D-D7064A7C0C77}"/>
              </a:ext>
            </a:extLst>
          </p:cNvPr>
          <p:cNvSpPr/>
          <p:nvPr/>
        </p:nvSpPr>
        <p:spPr>
          <a:xfrm>
            <a:off x="8356958" y="5"/>
            <a:ext cx="9931400" cy="10287000"/>
          </a:xfrm>
          <a:custGeom>
            <a:avLst/>
            <a:gdLst/>
            <a:ahLst/>
            <a:cxnLst/>
            <a:rect l="l" t="t" r="r" b="b"/>
            <a:pathLst>
              <a:path w="9931400" h="10287000">
                <a:moveTo>
                  <a:pt x="0" y="10286999"/>
                </a:moveTo>
                <a:lnTo>
                  <a:pt x="9931040" y="10286999"/>
                </a:lnTo>
                <a:lnTo>
                  <a:pt x="9931040" y="0"/>
                </a:lnTo>
                <a:lnTo>
                  <a:pt x="0" y="0"/>
                </a:lnTo>
                <a:lnTo>
                  <a:pt x="0" y="10286999"/>
                </a:lnTo>
                <a:close/>
              </a:path>
            </a:pathLst>
          </a:custGeom>
          <a:solidFill>
            <a:srgbClr val="1D5287"/>
          </a:solidFill>
        </p:spPr>
        <p:txBody>
          <a:bodyPr wrap="square" lIns="0" tIns="0" rIns="0" bIns="0" rtlCol="0"/>
          <a:lstStyle/>
          <a:p>
            <a:endParaRPr/>
          </a:p>
        </p:txBody>
      </p:sp>
      <p:sp>
        <p:nvSpPr>
          <p:cNvPr id="13" name="object 3">
            <a:extLst>
              <a:ext uri="{FF2B5EF4-FFF2-40B4-BE49-F238E27FC236}">
                <a16:creationId xmlns:a16="http://schemas.microsoft.com/office/drawing/2014/main" id="{D19FF99B-A493-5248-8CF2-202BE703BD7E}"/>
              </a:ext>
            </a:extLst>
          </p:cNvPr>
          <p:cNvSpPr/>
          <p:nvPr/>
        </p:nvSpPr>
        <p:spPr>
          <a:xfrm>
            <a:off x="0" y="6"/>
            <a:ext cx="8357234" cy="10287000"/>
          </a:xfrm>
          <a:custGeom>
            <a:avLst/>
            <a:gdLst/>
            <a:ahLst/>
            <a:cxnLst/>
            <a:rect l="l" t="t" r="r" b="b"/>
            <a:pathLst>
              <a:path w="8357234" h="10287000">
                <a:moveTo>
                  <a:pt x="0" y="10286993"/>
                </a:moveTo>
                <a:lnTo>
                  <a:pt x="0" y="0"/>
                </a:lnTo>
                <a:lnTo>
                  <a:pt x="8356958" y="0"/>
                </a:lnTo>
                <a:lnTo>
                  <a:pt x="8356958" y="10286993"/>
                </a:lnTo>
                <a:lnTo>
                  <a:pt x="0" y="10286993"/>
                </a:lnTo>
                <a:close/>
              </a:path>
            </a:pathLst>
          </a:custGeom>
          <a:solidFill>
            <a:srgbClr val="0C234A"/>
          </a:solidFill>
        </p:spPr>
        <p:txBody>
          <a:bodyPr wrap="square" lIns="0" tIns="0" rIns="0" bIns="0" rtlCol="0"/>
          <a:lstStyle/>
          <a:p>
            <a:endParaRPr/>
          </a:p>
        </p:txBody>
      </p:sp>
      <p:pic>
        <p:nvPicPr>
          <p:cNvPr id="14" name="Picture 13" descr="Text&#10;&#10;Description automatically generated">
            <a:extLst>
              <a:ext uri="{FF2B5EF4-FFF2-40B4-BE49-F238E27FC236}">
                <a16:creationId xmlns:a16="http://schemas.microsoft.com/office/drawing/2014/main" id="{936A6381-C2DC-124E-9ECD-9D7CAEEC19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41580" y="9252585"/>
            <a:ext cx="1962760" cy="462915"/>
          </a:xfrm>
          <a:prstGeom prst="rect">
            <a:avLst/>
          </a:prstGeom>
        </p:spPr>
      </p:pic>
      <p:sp>
        <p:nvSpPr>
          <p:cNvPr id="15" name="object 8">
            <a:extLst>
              <a:ext uri="{FF2B5EF4-FFF2-40B4-BE49-F238E27FC236}">
                <a16:creationId xmlns:a16="http://schemas.microsoft.com/office/drawing/2014/main" id="{95227E6B-C38B-E24F-A2EE-A75404B2F520}"/>
              </a:ext>
            </a:extLst>
          </p:cNvPr>
          <p:cNvSpPr/>
          <p:nvPr/>
        </p:nvSpPr>
        <p:spPr>
          <a:xfrm>
            <a:off x="6299612"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pic>
        <p:nvPicPr>
          <p:cNvPr id="7" name="Picture 6" descr="Text&#10;&#10;Description automatically generated">
            <a:extLst>
              <a:ext uri="{FF2B5EF4-FFF2-40B4-BE49-F238E27FC236}">
                <a16:creationId xmlns:a16="http://schemas.microsoft.com/office/drawing/2014/main" id="{0906695D-65B3-FC43-A08D-C6D6BE7775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41580" y="9252585"/>
            <a:ext cx="1962760" cy="462915"/>
          </a:xfrm>
          <a:prstGeom prst="rect">
            <a:avLst/>
          </a:prstGeom>
        </p:spPr>
      </p:pic>
      <p:sp>
        <p:nvSpPr>
          <p:cNvPr id="9" name="object 2">
            <a:extLst>
              <a:ext uri="{FF2B5EF4-FFF2-40B4-BE49-F238E27FC236}">
                <a16:creationId xmlns:a16="http://schemas.microsoft.com/office/drawing/2014/main" id="{B08C790B-6510-3F47-9AC2-E90D28EE7B5B}"/>
              </a:ext>
            </a:extLst>
          </p:cNvPr>
          <p:cNvSpPr/>
          <p:nvPr userDrawn="1"/>
        </p:nvSpPr>
        <p:spPr>
          <a:xfrm>
            <a:off x="8356958" y="5"/>
            <a:ext cx="9931400" cy="10287000"/>
          </a:xfrm>
          <a:custGeom>
            <a:avLst/>
            <a:gdLst/>
            <a:ahLst/>
            <a:cxnLst/>
            <a:rect l="l" t="t" r="r" b="b"/>
            <a:pathLst>
              <a:path w="9931400" h="10287000">
                <a:moveTo>
                  <a:pt x="0" y="10286999"/>
                </a:moveTo>
                <a:lnTo>
                  <a:pt x="9931040" y="10286999"/>
                </a:lnTo>
                <a:lnTo>
                  <a:pt x="9931040" y="0"/>
                </a:lnTo>
                <a:lnTo>
                  <a:pt x="0" y="0"/>
                </a:lnTo>
                <a:lnTo>
                  <a:pt x="0" y="10286999"/>
                </a:lnTo>
                <a:close/>
              </a:path>
            </a:pathLst>
          </a:custGeom>
          <a:solidFill>
            <a:srgbClr val="1D5287"/>
          </a:solidFill>
        </p:spPr>
        <p:txBody>
          <a:bodyPr wrap="square" lIns="0" tIns="0" rIns="0" bIns="0" rtlCol="0"/>
          <a:lstStyle/>
          <a:p>
            <a:endParaRPr/>
          </a:p>
        </p:txBody>
      </p:sp>
      <p:sp>
        <p:nvSpPr>
          <p:cNvPr id="10" name="object 3">
            <a:extLst>
              <a:ext uri="{FF2B5EF4-FFF2-40B4-BE49-F238E27FC236}">
                <a16:creationId xmlns:a16="http://schemas.microsoft.com/office/drawing/2014/main" id="{BFB7F85A-39B9-0942-8C2D-B3106E4C176B}"/>
              </a:ext>
            </a:extLst>
          </p:cNvPr>
          <p:cNvSpPr/>
          <p:nvPr userDrawn="1"/>
        </p:nvSpPr>
        <p:spPr>
          <a:xfrm>
            <a:off x="0" y="6"/>
            <a:ext cx="8357234" cy="10287000"/>
          </a:xfrm>
          <a:custGeom>
            <a:avLst/>
            <a:gdLst/>
            <a:ahLst/>
            <a:cxnLst/>
            <a:rect l="l" t="t" r="r" b="b"/>
            <a:pathLst>
              <a:path w="8357234" h="10287000">
                <a:moveTo>
                  <a:pt x="0" y="10286993"/>
                </a:moveTo>
                <a:lnTo>
                  <a:pt x="0" y="0"/>
                </a:lnTo>
                <a:lnTo>
                  <a:pt x="8356958" y="0"/>
                </a:lnTo>
                <a:lnTo>
                  <a:pt x="8356958" y="10286993"/>
                </a:lnTo>
                <a:lnTo>
                  <a:pt x="0" y="10286993"/>
                </a:lnTo>
                <a:close/>
              </a:path>
            </a:pathLst>
          </a:custGeom>
          <a:solidFill>
            <a:srgbClr val="0C234A"/>
          </a:solidFill>
        </p:spPr>
        <p:txBody>
          <a:bodyPr wrap="square" lIns="0" tIns="0" rIns="0" bIns="0" rtlCol="0"/>
          <a:lstStyle/>
          <a:p>
            <a:endParaRPr/>
          </a:p>
        </p:txBody>
      </p:sp>
      <p:pic>
        <p:nvPicPr>
          <p:cNvPr id="11" name="Picture 10" descr="Text&#10;&#10;Description automatically generated">
            <a:extLst>
              <a:ext uri="{FF2B5EF4-FFF2-40B4-BE49-F238E27FC236}">
                <a16:creationId xmlns:a16="http://schemas.microsoft.com/office/drawing/2014/main" id="{412D66E2-0782-8549-9A5B-E72C595422B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41580" y="9252585"/>
            <a:ext cx="1962760" cy="462915"/>
          </a:xfrm>
          <a:prstGeom prst="rect">
            <a:avLst/>
          </a:prstGeom>
        </p:spPr>
      </p:pic>
      <p:sp>
        <p:nvSpPr>
          <p:cNvPr id="12" name="object 8">
            <a:extLst>
              <a:ext uri="{FF2B5EF4-FFF2-40B4-BE49-F238E27FC236}">
                <a16:creationId xmlns:a16="http://schemas.microsoft.com/office/drawing/2014/main" id="{8D35E50F-0968-0F4F-A352-2A8A713D8400}"/>
              </a:ext>
            </a:extLst>
          </p:cNvPr>
          <p:cNvSpPr/>
          <p:nvPr userDrawn="1"/>
        </p:nvSpPr>
        <p:spPr>
          <a:xfrm>
            <a:off x="6299612"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304776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491920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62" r:id="rId13"/>
    <p:sldLayoutId id="2147483663" r:id="rId14"/>
    <p:sldLayoutId id="2147483661" r:id="rId15"/>
    <p:sldLayoutId id="2147483666" r:id="rId16"/>
    <p:sldLayoutId id="2147483664" r:id="rId17"/>
    <p:sldLayoutId id="2147483670" r:id="rId18"/>
    <p:sldLayoutId id="2147483667" r:id="rId19"/>
    <p:sldLayoutId id="2147483668" r:id="rId20"/>
    <p:sldLayoutId id="2147483669" r:id="rId21"/>
    <p:sldLayoutId id="2147483671" r:id="rId22"/>
    <p:sldLayoutId id="2147483672" r:id="rId23"/>
  </p:sldLayoutIdLst>
  <p:txStyles>
    <p:titleStyle>
      <a:lvl1pPr eaLnBrk="1" hangingPunct="1">
        <a:defRPr b="0" i="0">
          <a:latin typeface="Calibri" panose="020F0502020204030204" pitchFamily="34" charset="0"/>
          <a:ea typeface="+mj-ea"/>
          <a:cs typeface="Calibri" panose="020F0502020204030204" pitchFamily="34" charset="0"/>
        </a:defRPr>
      </a:lvl1pPr>
    </p:titleStyle>
    <p:bodyStyle>
      <a:lvl1pPr marL="0" eaLnBrk="1" hangingPunct="1">
        <a:defRPr b="0" i="0">
          <a:latin typeface="Calibri" panose="020F0502020204030204" pitchFamily="34" charset="0"/>
          <a:ea typeface="+mn-ea"/>
          <a:cs typeface="Calibri" panose="020F0502020204030204"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hyperlink" Target="https://www.lung.org/lung-health-diseases/lung-disease-lookup/asthma/health-professionals-educators/kickin-asthma"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hyperlink" Target="https://kidswithfoodallergies.org/living-with-food-allergies/planning-for-school/resources-for-school-care-centers/" TargetMode="External"/><Relationship Id="rId4" Type="http://schemas.openxmlformats.org/officeDocument/2006/relationships/hyperlink" Target="https://www.azasthma.org/take-action"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edsource.org/2022/parents-guide-to-504-plans-and-ieps-what-they-are-and-how-theyre-different/669493" TargetMode="External"/><Relationship Id="rId2" Type="http://schemas.openxmlformats.org/officeDocument/2006/relationships/hyperlink" Target="https://www.azed.gov/sites/default/files/2017/09/AZTAS%20IEP%202017%20FINAL.pdf?id=59ce6b003217e11164cae4b9" TargetMode="External"/><Relationship Id="rId1" Type="http://schemas.openxmlformats.org/officeDocument/2006/relationships/slideLayout" Target="../slideLayouts/slideLayout6.xml"/><Relationship Id="rId5" Type="http://schemas.openxmlformats.org/officeDocument/2006/relationships/hyperlink" Target="https://www2.ed.gov/policy/rights/reg/ocr/edlite-34cfr104.html" TargetMode="External"/><Relationship Id="rId4" Type="http://schemas.openxmlformats.org/officeDocument/2006/relationships/hyperlink" Target="https://www.azed.gov/specialeducation/parents/504-accommodation-plan"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www.azleg.gov/ars/15/00346.htm" TargetMode="External"/><Relationship Id="rId3" Type="http://schemas.openxmlformats.org/officeDocument/2006/relationships/hyperlink" Target="https://aafa.org/programs/" TargetMode="External"/><Relationship Id="rId7" Type="http://schemas.openxmlformats.org/officeDocument/2006/relationships/hyperlink" Target="https://www.azdisabilitylaw.org/right-to-education-for-students-who-are-hospitalized-arizonas-chronic-illness-law/" TargetMode="External"/><Relationship Id="rId2" Type="http://schemas.openxmlformats.org/officeDocument/2006/relationships/hyperlink" Target="https://kidswithfoodallergies.org/living-with-food-allergies/planning-for-school/resources-for-school-care-centers/" TargetMode="External"/><Relationship Id="rId1" Type="http://schemas.openxmlformats.org/officeDocument/2006/relationships/slideLayout" Target="../slideLayouts/slideLayout6.xml"/><Relationship Id="rId6" Type="http://schemas.openxmlformats.org/officeDocument/2006/relationships/hyperlink" Target="https://www.ada.gov/resources/disability-rights-guide/" TargetMode="External"/><Relationship Id="rId5" Type="http://schemas.openxmlformats.org/officeDocument/2006/relationships/hyperlink" Target="https://www.cdc.gov/healthyschools/foodallergies/toolkit.htm" TargetMode="External"/><Relationship Id="rId4" Type="http://schemas.openxmlformats.org/officeDocument/2006/relationships/hyperlink" Target="https://www.cdc.gov/healthyschools/foodallergies/" TargetMode="External"/><Relationship Id="rId9" Type="http://schemas.openxmlformats.org/officeDocument/2006/relationships/hyperlink" Target="https://www.mind.org.uk/information-support/types-of-mental-health-problems/stress/signs-and-symptoms-of-stress/"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6.em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rotWithShape="1">
          <a:blip r:embed="rId2">
            <a:extLst>
              <a:ext uri="{28A0092B-C50C-407E-A947-70E740481C1C}">
                <a14:useLocalDpi xmlns:a14="http://schemas.microsoft.com/office/drawing/2010/main" val="0"/>
              </a:ext>
            </a:extLst>
          </a:blip>
          <a:srcRect l="510" t="41756" r="65" b="27294"/>
          <a:stretch/>
        </p:blipFill>
        <p:spPr>
          <a:xfrm>
            <a:off x="0" y="1"/>
            <a:ext cx="18276078" cy="3796950"/>
          </a:xfrm>
          <a:prstGeom prst="rect">
            <a:avLst/>
          </a:prstGeom>
        </p:spPr>
      </p:pic>
      <p:sp>
        <p:nvSpPr>
          <p:cNvPr id="4" name="object 4"/>
          <p:cNvSpPr/>
          <p:nvPr/>
        </p:nvSpPr>
        <p:spPr>
          <a:xfrm>
            <a:off x="0" y="3796951"/>
            <a:ext cx="18288000" cy="3714222"/>
          </a:xfrm>
          <a:custGeom>
            <a:avLst/>
            <a:gdLst/>
            <a:ahLst/>
            <a:cxnLst/>
            <a:rect l="l" t="t" r="r" b="b"/>
            <a:pathLst>
              <a:path w="18288000" h="4733925">
                <a:moveTo>
                  <a:pt x="0" y="0"/>
                </a:moveTo>
                <a:lnTo>
                  <a:pt x="18287999" y="0"/>
                </a:lnTo>
                <a:lnTo>
                  <a:pt x="18287999" y="4733924"/>
                </a:lnTo>
                <a:lnTo>
                  <a:pt x="0" y="4733924"/>
                </a:lnTo>
                <a:lnTo>
                  <a:pt x="0" y="0"/>
                </a:lnTo>
                <a:close/>
              </a:path>
            </a:pathLst>
          </a:custGeom>
          <a:solidFill>
            <a:srgbClr val="0C234B"/>
          </a:solidFill>
          <a:ln>
            <a:noFill/>
          </a:ln>
        </p:spPr>
        <p:txBody>
          <a:bodyPr wrap="square" lIns="0" tIns="0" rIns="0" bIns="0" rtlCol="0"/>
          <a:lstStyle/>
          <a:p>
            <a:endParaRPr dirty="0"/>
          </a:p>
        </p:txBody>
      </p:sp>
      <p:sp>
        <p:nvSpPr>
          <p:cNvPr id="5" name="object 5"/>
          <p:cNvSpPr txBox="1">
            <a:spLocks noGrp="1"/>
          </p:cNvSpPr>
          <p:nvPr>
            <p:ph type="body" idx="4294967295"/>
          </p:nvPr>
        </p:nvSpPr>
        <p:spPr>
          <a:xfrm>
            <a:off x="685800" y="2776538"/>
            <a:ext cx="17221200" cy="3033712"/>
          </a:xfrm>
          <a:prstGeom prst="rect">
            <a:avLst/>
          </a:prstGeom>
        </p:spPr>
        <p:txBody>
          <a:bodyPr vert="horz" wrap="square" lIns="0" tIns="1653154" rIns="0" bIns="0" rtlCol="0">
            <a:noAutofit/>
          </a:bodyPr>
          <a:lstStyle/>
          <a:p>
            <a:pPr algn="ctr">
              <a:lnSpc>
                <a:spcPts val="10580"/>
              </a:lnSpc>
              <a:spcBef>
                <a:spcPts val="6634"/>
              </a:spcBef>
            </a:pPr>
            <a:r>
              <a:rPr lang="en-US" sz="9000" dirty="0">
                <a:solidFill>
                  <a:srgbClr val="FFFFFF"/>
                </a:solidFill>
              </a:rPr>
              <a:t>Managing Chronic Care in Schools</a:t>
            </a:r>
            <a:endParaRPr sz="9000" dirty="0"/>
          </a:p>
        </p:txBody>
      </p:sp>
      <p:sp>
        <p:nvSpPr>
          <p:cNvPr id="6" name="object 6"/>
          <p:cNvSpPr txBox="1">
            <a:spLocks noGrp="1"/>
          </p:cNvSpPr>
          <p:nvPr>
            <p:ph type="title" idx="4294967295"/>
          </p:nvPr>
        </p:nvSpPr>
        <p:spPr>
          <a:xfrm>
            <a:off x="4572000" y="6090888"/>
            <a:ext cx="8489950" cy="482600"/>
          </a:xfrm>
          <a:prstGeom prst="rect">
            <a:avLst/>
          </a:prstGeom>
        </p:spPr>
        <p:txBody>
          <a:bodyPr vert="horz" wrap="square" lIns="0" tIns="12700" rIns="0" bIns="0" rtlCol="0">
            <a:noAutofit/>
          </a:bodyPr>
          <a:lstStyle/>
          <a:p>
            <a:pPr marL="12700" algn="ctr">
              <a:lnSpc>
                <a:spcPct val="100000"/>
              </a:lnSpc>
              <a:spcBef>
                <a:spcPts val="100"/>
              </a:spcBef>
              <a:tabLst>
                <a:tab pos="1715135" algn="l"/>
                <a:tab pos="2174240" algn="l"/>
                <a:tab pos="4725670" algn="l"/>
              </a:tabLst>
            </a:pPr>
            <a:r>
              <a:rPr lang="en-US" sz="3000" dirty="0">
                <a:solidFill>
                  <a:schemeClr val="bg1"/>
                </a:solidFill>
              </a:rPr>
              <a:t>Randee </a:t>
            </a:r>
            <a:r>
              <a:rPr lang="en-US" sz="3000" dirty="0" err="1">
                <a:solidFill>
                  <a:schemeClr val="bg1"/>
                </a:solidFill>
              </a:rPr>
              <a:t>Luben</a:t>
            </a:r>
            <a:r>
              <a:rPr lang="en-US" sz="3000" dirty="0">
                <a:solidFill>
                  <a:schemeClr val="bg1"/>
                </a:solidFill>
              </a:rPr>
              <a:t>, LMSW</a:t>
            </a:r>
            <a:endParaRPr sz="3000" dirty="0">
              <a:solidFill>
                <a:schemeClr val="bg1"/>
              </a:solidFill>
            </a:endParaRPr>
          </a:p>
        </p:txBody>
      </p:sp>
      <p:pic>
        <p:nvPicPr>
          <p:cNvPr id="7" name="object 3">
            <a:extLst>
              <a:ext uri="{FF2B5EF4-FFF2-40B4-BE49-F238E27FC236}">
                <a16:creationId xmlns:a16="http://schemas.microsoft.com/office/drawing/2014/main" id="{03FAADE2-55B1-BD41-8D38-37C210B32D78}"/>
              </a:ext>
            </a:extLst>
          </p:cNvPr>
          <p:cNvPicPr/>
          <p:nvPr/>
        </p:nvPicPr>
        <p:blipFill rotWithShape="1">
          <a:blip r:embed="rId2">
            <a:extLst>
              <a:ext uri="{28A0092B-C50C-407E-A947-70E740481C1C}">
                <a14:useLocalDpi xmlns:a14="http://schemas.microsoft.com/office/drawing/2010/main" val="0"/>
              </a:ext>
            </a:extLst>
          </a:blip>
          <a:srcRect l="510" t="70808" r="65" b="6554"/>
          <a:stretch/>
        </p:blipFill>
        <p:spPr>
          <a:xfrm>
            <a:off x="0" y="7505701"/>
            <a:ext cx="18276078" cy="2777248"/>
          </a:xfrm>
          <a:prstGeom prst="rect">
            <a:avLst/>
          </a:prstGeom>
        </p:spPr>
      </p:pic>
      <p:pic>
        <p:nvPicPr>
          <p:cNvPr id="9" name="Picture 8" descr="Logo&#10;&#10;Description automatically generated">
            <a:extLst>
              <a:ext uri="{FF2B5EF4-FFF2-40B4-BE49-F238E27FC236}">
                <a16:creationId xmlns:a16="http://schemas.microsoft.com/office/drawing/2014/main" id="{945A2AF0-B580-DF4C-8F62-06FFAD015E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15688" y="859548"/>
            <a:ext cx="2044700" cy="1917700"/>
          </a:xfrm>
          <a:prstGeom prst="rect">
            <a:avLst/>
          </a:prstGeom>
          <a:effectLst>
            <a:glow rad="342900">
              <a:schemeClr val="tx1">
                <a:alpha val="34000"/>
              </a:schemeClr>
            </a:glo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0C234A"/>
          </a:solidFill>
        </p:spPr>
        <p:txBody>
          <a:bodyPr wrap="square" lIns="0" tIns="0" rIns="0" bIns="0" rtlCol="0"/>
          <a:lstStyle/>
          <a:p>
            <a:endParaRPr lang="en-US" dirty="0"/>
          </a:p>
        </p:txBody>
      </p:sp>
      <p:sp>
        <p:nvSpPr>
          <p:cNvPr id="3" name="object 3"/>
          <p:cNvSpPr/>
          <p:nvPr/>
        </p:nvSpPr>
        <p:spPr>
          <a:xfrm>
            <a:off x="7937278" y="1"/>
            <a:ext cx="10351135" cy="4582795"/>
          </a:xfrm>
          <a:custGeom>
            <a:avLst/>
            <a:gdLst/>
            <a:ahLst/>
            <a:cxnLst/>
            <a:rect l="l" t="t" r="r" b="b"/>
            <a:pathLst>
              <a:path w="10351135" h="4582795">
                <a:moveTo>
                  <a:pt x="10350721" y="4582329"/>
                </a:moveTo>
                <a:lnTo>
                  <a:pt x="0" y="4582329"/>
                </a:lnTo>
                <a:lnTo>
                  <a:pt x="0" y="0"/>
                </a:lnTo>
                <a:lnTo>
                  <a:pt x="10350721" y="0"/>
                </a:lnTo>
                <a:lnTo>
                  <a:pt x="10350721" y="4582329"/>
                </a:lnTo>
                <a:close/>
              </a:path>
            </a:pathLst>
          </a:custGeom>
          <a:solidFill>
            <a:srgbClr val="1D5287"/>
          </a:solidFill>
        </p:spPr>
        <p:txBody>
          <a:bodyPr wrap="square" lIns="0" tIns="0" rIns="0" bIns="0" rtlCol="0"/>
          <a:lstStyle/>
          <a:p>
            <a:endParaRPr lang="en-US" dirty="0"/>
          </a:p>
        </p:txBody>
      </p:sp>
      <p:sp>
        <p:nvSpPr>
          <p:cNvPr id="4" name="object 4"/>
          <p:cNvSpPr txBox="1"/>
          <p:nvPr/>
        </p:nvSpPr>
        <p:spPr>
          <a:xfrm>
            <a:off x="8077200" y="2733337"/>
            <a:ext cx="10210800" cy="6469497"/>
          </a:xfrm>
          <a:prstGeom prst="rect">
            <a:avLst/>
          </a:prstGeom>
        </p:spPr>
        <p:txBody>
          <a:bodyPr vert="horz" wrap="square" lIns="0" tIns="12065" rIns="0" bIns="0" rtlCol="0">
            <a:noAutofit/>
          </a:bodyPr>
          <a:lstStyle/>
          <a:p>
            <a:r>
              <a:rPr lang="en-US" sz="2500" dirty="0">
                <a:solidFill>
                  <a:schemeClr val="bg1"/>
                </a:solidFill>
              </a:rPr>
              <a:t>Individualized Education Program (IEP)</a:t>
            </a:r>
          </a:p>
          <a:p>
            <a:r>
              <a:rPr lang="en-US" sz="2500" dirty="0">
                <a:solidFill>
                  <a:schemeClr val="bg1"/>
                </a:solidFill>
                <a:effectLst/>
                <a:latin typeface="Calibri" panose="020F0502020204030204" pitchFamily="34" charset="0"/>
              </a:rPr>
              <a:t>The IDEA defines an IEP as a written statement for each student with a disability that is developed, reviewed, and revised in accordance with the specific requirements set forth in the IDEA and its implementing regulations. </a:t>
            </a:r>
          </a:p>
          <a:p>
            <a:endParaRPr lang="en-US" dirty="0">
              <a:solidFill>
                <a:schemeClr val="bg1"/>
              </a:solidFill>
              <a:latin typeface="Calibri" panose="020F0502020204030204" pitchFamily="34" charset="0"/>
            </a:endParaRPr>
          </a:p>
          <a:p>
            <a:endParaRPr lang="en-US" sz="1800" dirty="0">
              <a:solidFill>
                <a:schemeClr val="bg1"/>
              </a:solidFill>
              <a:effectLst/>
              <a:latin typeface="Calibri" panose="020F0502020204030204" pitchFamily="34" charset="0"/>
            </a:endParaRPr>
          </a:p>
          <a:p>
            <a:endParaRPr lang="en-US" sz="1800" dirty="0">
              <a:solidFill>
                <a:schemeClr val="bg1"/>
              </a:solidFill>
              <a:effectLst/>
              <a:latin typeface="Calibri" panose="020F0502020204030204" pitchFamily="34" charset="0"/>
            </a:endParaRPr>
          </a:p>
          <a:p>
            <a:r>
              <a:rPr lang="en-US" sz="2500" dirty="0">
                <a:solidFill>
                  <a:schemeClr val="bg1"/>
                </a:solidFill>
                <a:effectLst/>
                <a:latin typeface="Calibri" panose="020F0502020204030204" pitchFamily="34" charset="0"/>
              </a:rPr>
              <a:t>It addresses how the disability affects the child’s involvement and progress in the general education curriculum; or for preschool children, how the disability affects the child’s participation in age-appropriate activities </a:t>
            </a:r>
          </a:p>
          <a:p>
            <a:endParaRPr lang="en-US" sz="2500" dirty="0">
              <a:solidFill>
                <a:schemeClr val="bg1"/>
              </a:solidFill>
              <a:latin typeface="Calibri" panose="020F0502020204030204" pitchFamily="34" charset="0"/>
            </a:endParaRPr>
          </a:p>
          <a:p>
            <a:r>
              <a:rPr lang="en-US" sz="2500" dirty="0">
                <a:solidFill>
                  <a:schemeClr val="bg1"/>
                </a:solidFill>
                <a:effectLst/>
                <a:latin typeface="Calibri" panose="020F0502020204030204" pitchFamily="34" charset="0"/>
              </a:rPr>
              <a:t>Disabilities include: </a:t>
            </a:r>
          </a:p>
          <a:p>
            <a:r>
              <a:rPr lang="en-US" sz="2500" dirty="0">
                <a:solidFill>
                  <a:schemeClr val="bg1"/>
                </a:solidFill>
                <a:effectLst/>
                <a:latin typeface="Calibri" panose="020F0502020204030204" pitchFamily="34" charset="0"/>
              </a:rPr>
              <a:t>Intellectual disability, hard of hearing, deaf, speech or language impairment, visual impairment, emotional disturbance, orthopedic impairment, other health impairment, specific learning disability, deaf-blindness, multiple disability, autism, traumatic brain injury. </a:t>
            </a:r>
          </a:p>
          <a:p>
            <a:endParaRPr lang="en-US" sz="2800" dirty="0">
              <a:solidFill>
                <a:schemeClr val="bg1"/>
              </a:solidFill>
            </a:endParaRPr>
          </a:p>
          <a:p>
            <a:endParaRPr lang="en-US" sz="2800" dirty="0">
              <a:solidFill>
                <a:schemeClr val="bg1"/>
              </a:solidFill>
            </a:endParaRPr>
          </a:p>
        </p:txBody>
      </p:sp>
      <p:sp>
        <p:nvSpPr>
          <p:cNvPr id="5" name="object 5"/>
          <p:cNvSpPr txBox="1"/>
          <p:nvPr/>
        </p:nvSpPr>
        <p:spPr>
          <a:xfrm>
            <a:off x="8285534" y="1967061"/>
            <a:ext cx="4154804" cy="640715"/>
          </a:xfrm>
          <a:prstGeom prst="rect">
            <a:avLst/>
          </a:prstGeom>
        </p:spPr>
        <p:txBody>
          <a:bodyPr vert="horz" wrap="square" lIns="0" tIns="17145" rIns="0" bIns="0" rtlCol="0">
            <a:noAutofit/>
          </a:bodyPr>
          <a:lstStyle/>
          <a:p>
            <a:pPr marL="12700">
              <a:lnSpc>
                <a:spcPct val="100000"/>
              </a:lnSpc>
              <a:spcBef>
                <a:spcPts val="135"/>
              </a:spcBef>
              <a:tabLst>
                <a:tab pos="600710" algn="l"/>
              </a:tabLst>
            </a:pPr>
            <a:r>
              <a:rPr lang="en-US" sz="4000" spc="229" dirty="0">
                <a:solidFill>
                  <a:srgbClr val="81D3EB"/>
                </a:solidFill>
                <a:latin typeface="Calibri" panose="020F0502020204030204" pitchFamily="34" charset="0"/>
                <a:cs typeface="Calibri" panose="020F0502020204030204" pitchFamily="34" charset="0"/>
              </a:rPr>
              <a:t>IEP</a:t>
            </a:r>
            <a:endParaRPr lang="en-US" sz="4000" dirty="0">
              <a:latin typeface="Calibri" panose="020F0502020204030204" pitchFamily="34" charset="0"/>
              <a:cs typeface="Calibri" panose="020F0502020204030204" pitchFamily="34" charset="0"/>
            </a:endParaRPr>
          </a:p>
        </p:txBody>
      </p:sp>
      <p:sp>
        <p:nvSpPr>
          <p:cNvPr id="6" name="object 6"/>
          <p:cNvSpPr txBox="1">
            <a:spLocks noGrp="1"/>
          </p:cNvSpPr>
          <p:nvPr>
            <p:ph type="title" idx="4294967295"/>
          </p:nvPr>
        </p:nvSpPr>
        <p:spPr>
          <a:xfrm>
            <a:off x="10668000" y="711200"/>
            <a:ext cx="7620000" cy="1130300"/>
          </a:xfrm>
          <a:prstGeom prst="rect">
            <a:avLst/>
          </a:prstGeom>
        </p:spPr>
        <p:txBody>
          <a:bodyPr vert="horz" wrap="square" lIns="0" tIns="137160" rIns="0" bIns="0" rtlCol="0">
            <a:noAutofit/>
          </a:bodyPr>
          <a:lstStyle/>
          <a:p>
            <a:pPr marL="12700">
              <a:lnSpc>
                <a:spcPct val="100000"/>
              </a:lnSpc>
              <a:spcBef>
                <a:spcPts val="1080"/>
              </a:spcBef>
            </a:pPr>
            <a:r>
              <a:rPr lang="en-US" sz="6450" dirty="0">
                <a:solidFill>
                  <a:schemeClr val="bg1"/>
                </a:solidFill>
              </a:rPr>
              <a:t>IEP versus 504 Plans</a:t>
            </a:r>
            <a:endParaRPr dirty="0">
              <a:solidFill>
                <a:schemeClr val="bg1"/>
              </a:solidFill>
            </a:endParaRPr>
          </a:p>
        </p:txBody>
      </p:sp>
      <p:sp>
        <p:nvSpPr>
          <p:cNvPr id="7" name="object 7"/>
          <p:cNvSpPr txBox="1"/>
          <p:nvPr/>
        </p:nvSpPr>
        <p:spPr>
          <a:xfrm>
            <a:off x="14712241" y="9413143"/>
            <a:ext cx="2559685" cy="299720"/>
          </a:xfrm>
          <a:prstGeom prst="rect">
            <a:avLst/>
          </a:prstGeom>
        </p:spPr>
        <p:txBody>
          <a:bodyPr vert="horz" wrap="square" lIns="0" tIns="12700" rIns="0" bIns="0" rtlCol="0">
            <a:noAutofit/>
          </a:bodyPr>
          <a:lstStyle/>
          <a:p>
            <a:pPr marL="12700">
              <a:lnSpc>
                <a:spcPct val="100000"/>
              </a:lnSpc>
              <a:spcBef>
                <a:spcPts val="100"/>
              </a:spcBef>
            </a:pPr>
            <a:r>
              <a:rPr sz="1800" spc="-30" dirty="0">
                <a:solidFill>
                  <a:srgbClr val="81D3EB"/>
                </a:solidFill>
                <a:latin typeface="Calibri" panose="020F0502020204030204" pitchFamily="34" charset="0"/>
                <a:cs typeface="Calibri" panose="020F0502020204030204" pitchFamily="34" charset="0"/>
              </a:rPr>
              <a:t>The</a:t>
            </a:r>
            <a:r>
              <a:rPr sz="1800" spc="-75" dirty="0">
                <a:solidFill>
                  <a:srgbClr val="81D3EB"/>
                </a:solidFill>
                <a:latin typeface="Calibri" panose="020F0502020204030204" pitchFamily="34" charset="0"/>
                <a:cs typeface="Calibri" panose="020F0502020204030204" pitchFamily="34" charset="0"/>
              </a:rPr>
              <a:t> </a:t>
            </a:r>
            <a:r>
              <a:rPr sz="1800" spc="-10" dirty="0">
                <a:solidFill>
                  <a:srgbClr val="81D3EB"/>
                </a:solidFill>
                <a:latin typeface="Calibri" panose="020F0502020204030204" pitchFamily="34" charset="0"/>
                <a:cs typeface="Calibri" panose="020F0502020204030204" pitchFamily="34" charset="0"/>
              </a:rPr>
              <a:t>University</a:t>
            </a:r>
            <a:r>
              <a:rPr sz="1800" spc="-70" dirty="0">
                <a:solidFill>
                  <a:srgbClr val="81D3EB"/>
                </a:solidFill>
                <a:latin typeface="Calibri" panose="020F0502020204030204" pitchFamily="34" charset="0"/>
                <a:cs typeface="Calibri" panose="020F0502020204030204" pitchFamily="34" charset="0"/>
              </a:rPr>
              <a:t> </a:t>
            </a:r>
            <a:r>
              <a:rPr sz="1800" spc="75" dirty="0">
                <a:solidFill>
                  <a:srgbClr val="81D3EB"/>
                </a:solidFill>
                <a:latin typeface="Calibri" panose="020F0502020204030204" pitchFamily="34" charset="0"/>
                <a:cs typeface="Calibri" panose="020F0502020204030204" pitchFamily="34" charset="0"/>
              </a:rPr>
              <a:t>of</a:t>
            </a:r>
            <a:r>
              <a:rPr sz="1800" spc="-70" dirty="0">
                <a:solidFill>
                  <a:srgbClr val="81D3EB"/>
                </a:solidFill>
                <a:latin typeface="Calibri" panose="020F0502020204030204" pitchFamily="34" charset="0"/>
                <a:cs typeface="Calibri" panose="020F0502020204030204" pitchFamily="34" charset="0"/>
              </a:rPr>
              <a:t> </a:t>
            </a:r>
            <a:r>
              <a:rPr sz="1800" dirty="0">
                <a:solidFill>
                  <a:srgbClr val="81D3EB"/>
                </a:solidFill>
                <a:latin typeface="Calibri" panose="020F0502020204030204" pitchFamily="34" charset="0"/>
                <a:cs typeface="Calibri" panose="020F0502020204030204" pitchFamily="34" charset="0"/>
              </a:rPr>
              <a:t>Arizona</a:t>
            </a:r>
            <a:endParaRPr sz="1800" dirty="0">
              <a:latin typeface="Calibri" panose="020F0502020204030204" pitchFamily="34" charset="0"/>
              <a:cs typeface="Calibri" panose="020F0502020204030204" pitchFamily="34" charset="0"/>
            </a:endParaRPr>
          </a:p>
        </p:txBody>
      </p:sp>
      <p:pic>
        <p:nvPicPr>
          <p:cNvPr id="10" name="object 10"/>
          <p:cNvPicPr/>
          <p:nvPr/>
        </p:nvPicPr>
        <p:blipFill rotWithShape="1">
          <a:blip r:embed="rId3">
            <a:extLst>
              <a:ext uri="{28A0092B-C50C-407E-A947-70E740481C1C}">
                <a14:useLocalDpi xmlns:a14="http://schemas.microsoft.com/office/drawing/2010/main" val="0"/>
              </a:ext>
            </a:extLst>
          </a:blip>
          <a:srcRect l="1324" t="6000" b="8738"/>
          <a:stretch/>
        </p:blipFill>
        <p:spPr>
          <a:xfrm>
            <a:off x="0" y="1"/>
            <a:ext cx="7936865" cy="10286998"/>
          </a:xfrm>
          <a:prstGeom prst="rect">
            <a:avLst/>
          </a:prstGeom>
        </p:spPr>
      </p:pic>
      <p:sp>
        <p:nvSpPr>
          <p:cNvPr id="12" name="object 8">
            <a:extLst>
              <a:ext uri="{FF2B5EF4-FFF2-40B4-BE49-F238E27FC236}">
                <a16:creationId xmlns:a16="http://schemas.microsoft.com/office/drawing/2014/main" id="{F5CA5AD2-7C94-6C4A-871C-04B00E924306}"/>
              </a:ext>
            </a:extLst>
          </p:cNvPr>
          <p:cNvSpPr/>
          <p:nvPr/>
        </p:nvSpPr>
        <p:spPr>
          <a:xfrm>
            <a:off x="6299612"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0C234A"/>
          </a:solidFill>
        </p:spPr>
        <p:txBody>
          <a:bodyPr wrap="square" lIns="0" tIns="0" rIns="0" bIns="0" rtlCol="0"/>
          <a:lstStyle/>
          <a:p>
            <a:endParaRPr/>
          </a:p>
        </p:txBody>
      </p:sp>
      <p:sp>
        <p:nvSpPr>
          <p:cNvPr id="3" name="object 3"/>
          <p:cNvSpPr/>
          <p:nvPr/>
        </p:nvSpPr>
        <p:spPr>
          <a:xfrm>
            <a:off x="0" y="54833"/>
            <a:ext cx="10351135" cy="4582795"/>
          </a:xfrm>
          <a:custGeom>
            <a:avLst/>
            <a:gdLst/>
            <a:ahLst/>
            <a:cxnLst/>
            <a:rect l="l" t="t" r="r" b="b"/>
            <a:pathLst>
              <a:path w="10351135" h="4582795">
                <a:moveTo>
                  <a:pt x="10350721" y="4582329"/>
                </a:moveTo>
                <a:lnTo>
                  <a:pt x="0" y="4582329"/>
                </a:lnTo>
                <a:lnTo>
                  <a:pt x="0" y="0"/>
                </a:lnTo>
                <a:lnTo>
                  <a:pt x="10350721" y="0"/>
                </a:lnTo>
                <a:lnTo>
                  <a:pt x="10350721" y="4582329"/>
                </a:lnTo>
                <a:close/>
              </a:path>
            </a:pathLst>
          </a:custGeom>
          <a:solidFill>
            <a:srgbClr val="1D5287"/>
          </a:solidFill>
        </p:spPr>
        <p:txBody>
          <a:bodyPr wrap="square" lIns="0" tIns="0" rIns="0" bIns="0" rtlCol="0"/>
          <a:lstStyle/>
          <a:p>
            <a:endParaRPr/>
          </a:p>
        </p:txBody>
      </p:sp>
      <p:sp>
        <p:nvSpPr>
          <p:cNvPr id="4" name="object 4"/>
          <p:cNvSpPr txBox="1"/>
          <p:nvPr/>
        </p:nvSpPr>
        <p:spPr>
          <a:xfrm>
            <a:off x="179296" y="4894242"/>
            <a:ext cx="9955304" cy="3373458"/>
          </a:xfrm>
          <a:prstGeom prst="rect">
            <a:avLst/>
          </a:prstGeom>
        </p:spPr>
        <p:txBody>
          <a:bodyPr vert="horz" wrap="square" lIns="0" tIns="12065" rIns="0" bIns="0" rtlCol="0">
            <a:noAutofit/>
          </a:bodyPr>
          <a:lstStyle/>
          <a:p>
            <a:r>
              <a:rPr lang="en-US" sz="3000" b="0" i="0" u="none" strike="noStrike" dirty="0">
                <a:solidFill>
                  <a:schemeClr val="bg1"/>
                </a:solidFill>
                <a:effectLst/>
                <a:latin typeface="-webkit-standard"/>
              </a:rPr>
              <a:t>Rehabilitation Act of 1973, section 504. </a:t>
            </a:r>
          </a:p>
          <a:p>
            <a:r>
              <a:rPr lang="en-US" sz="3000" b="0" i="0" u="none" strike="noStrike" dirty="0">
                <a:solidFill>
                  <a:schemeClr val="bg1"/>
                </a:solidFill>
                <a:effectLst/>
                <a:latin typeface="-webkit-standard"/>
              </a:rPr>
              <a:t>designed to eliminate discrimination on the basis of handicap in any program or activity receiving Federal financial assistance.</a:t>
            </a:r>
          </a:p>
          <a:p>
            <a:r>
              <a:rPr lang="en-US" sz="3000" b="0" i="0" u="none" strike="noStrike" dirty="0">
                <a:solidFill>
                  <a:schemeClr val="bg1"/>
                </a:solidFill>
                <a:effectLst/>
                <a:latin typeface="Public Sans Web"/>
              </a:rPr>
              <a:t>Section 504 states that “no qualified individual with a disability in the United States shall be excluded from, denied the benefits of, or be subjected to discrimination under” any program or activity that either receives Federal financial assistance.</a:t>
            </a:r>
          </a:p>
          <a:p>
            <a:endParaRPr lang="en-US" sz="3000" dirty="0">
              <a:solidFill>
                <a:schemeClr val="bg1"/>
              </a:solidFill>
              <a:latin typeface="Public Sans Web"/>
            </a:endParaRPr>
          </a:p>
          <a:p>
            <a:r>
              <a:rPr lang="en-US" sz="3000" b="0" i="0" u="none" strike="noStrike" dirty="0">
                <a:solidFill>
                  <a:schemeClr val="bg1"/>
                </a:solidFill>
                <a:effectLst/>
                <a:latin typeface="minion-pro"/>
              </a:rPr>
              <a:t>In general, the goal of a 504 plan is to accommodate students with disabilities in general education classrooms. </a:t>
            </a:r>
            <a:endParaRPr lang="en-US" sz="3000" b="0" i="0" u="none" strike="noStrike" dirty="0">
              <a:solidFill>
                <a:schemeClr val="bg1"/>
              </a:solidFill>
              <a:effectLst/>
              <a:latin typeface="-webkit-standard"/>
            </a:endParaRPr>
          </a:p>
        </p:txBody>
      </p:sp>
      <p:sp>
        <p:nvSpPr>
          <p:cNvPr id="5" name="object 5"/>
          <p:cNvSpPr txBox="1"/>
          <p:nvPr/>
        </p:nvSpPr>
        <p:spPr>
          <a:xfrm>
            <a:off x="542986" y="3804863"/>
            <a:ext cx="4154804" cy="640715"/>
          </a:xfrm>
          <a:prstGeom prst="rect">
            <a:avLst/>
          </a:prstGeom>
        </p:spPr>
        <p:txBody>
          <a:bodyPr vert="horz" wrap="square" lIns="0" tIns="17145" rIns="0" bIns="0" rtlCol="0">
            <a:noAutofit/>
          </a:bodyPr>
          <a:lstStyle/>
          <a:p>
            <a:pPr marL="12700">
              <a:lnSpc>
                <a:spcPct val="100000"/>
              </a:lnSpc>
              <a:spcBef>
                <a:spcPts val="135"/>
              </a:spcBef>
              <a:tabLst>
                <a:tab pos="600710" algn="l"/>
              </a:tabLst>
            </a:pPr>
            <a:r>
              <a:rPr lang="en-US" sz="4000" spc="229" dirty="0">
                <a:solidFill>
                  <a:srgbClr val="81D3EB"/>
                </a:solidFill>
                <a:latin typeface="Calibri" panose="020F0502020204030204" pitchFamily="34" charset="0"/>
                <a:cs typeface="Calibri" panose="020F0502020204030204" pitchFamily="34" charset="0"/>
              </a:rPr>
              <a:t>504 Plan</a:t>
            </a:r>
            <a:endParaRPr sz="4000" dirty="0">
              <a:latin typeface="Calibri" panose="020F0502020204030204" pitchFamily="34" charset="0"/>
              <a:cs typeface="Calibri" panose="020F0502020204030204" pitchFamily="34" charset="0"/>
            </a:endParaRPr>
          </a:p>
        </p:txBody>
      </p:sp>
      <p:sp>
        <p:nvSpPr>
          <p:cNvPr id="6" name="object 6"/>
          <p:cNvSpPr txBox="1">
            <a:spLocks noGrp="1"/>
          </p:cNvSpPr>
          <p:nvPr>
            <p:ph type="title" idx="4294967295"/>
          </p:nvPr>
        </p:nvSpPr>
        <p:spPr>
          <a:xfrm>
            <a:off x="165795" y="190500"/>
            <a:ext cx="7620000" cy="1130300"/>
          </a:xfrm>
          <a:prstGeom prst="rect">
            <a:avLst/>
          </a:prstGeom>
        </p:spPr>
        <p:txBody>
          <a:bodyPr vert="horz" wrap="square" lIns="0" tIns="137160" rIns="0" bIns="0" rtlCol="0">
            <a:noAutofit/>
          </a:bodyPr>
          <a:lstStyle/>
          <a:p>
            <a:pPr marL="12700">
              <a:lnSpc>
                <a:spcPct val="100000"/>
              </a:lnSpc>
              <a:spcBef>
                <a:spcPts val="1080"/>
              </a:spcBef>
            </a:pPr>
            <a:r>
              <a:rPr lang="en-US" sz="6450" dirty="0">
                <a:solidFill>
                  <a:schemeClr val="bg1"/>
                </a:solidFill>
              </a:rPr>
              <a:t>IEP versus 504 Plans</a:t>
            </a:r>
            <a:endParaRPr dirty="0">
              <a:solidFill>
                <a:schemeClr val="bg1"/>
              </a:solidFill>
            </a:endParaRPr>
          </a:p>
        </p:txBody>
      </p:sp>
      <p:sp>
        <p:nvSpPr>
          <p:cNvPr id="7" name="object 7"/>
          <p:cNvSpPr txBox="1"/>
          <p:nvPr/>
        </p:nvSpPr>
        <p:spPr>
          <a:xfrm>
            <a:off x="590121" y="9640105"/>
            <a:ext cx="2559685" cy="299720"/>
          </a:xfrm>
          <a:prstGeom prst="rect">
            <a:avLst/>
          </a:prstGeom>
        </p:spPr>
        <p:txBody>
          <a:bodyPr vert="horz" wrap="square" lIns="0" tIns="12700" rIns="0" bIns="0" rtlCol="0">
            <a:noAutofit/>
          </a:bodyPr>
          <a:lstStyle/>
          <a:p>
            <a:pPr marL="12700">
              <a:lnSpc>
                <a:spcPct val="100000"/>
              </a:lnSpc>
              <a:spcBef>
                <a:spcPts val="100"/>
              </a:spcBef>
            </a:pPr>
            <a:r>
              <a:rPr sz="1800" spc="-30" dirty="0">
                <a:solidFill>
                  <a:srgbClr val="81D3EB"/>
                </a:solidFill>
                <a:latin typeface="Calibri" panose="020F0502020204030204" pitchFamily="34" charset="0"/>
                <a:cs typeface="Calibri" panose="020F0502020204030204" pitchFamily="34" charset="0"/>
              </a:rPr>
              <a:t>The</a:t>
            </a:r>
            <a:r>
              <a:rPr sz="1800" spc="-75" dirty="0">
                <a:solidFill>
                  <a:srgbClr val="81D3EB"/>
                </a:solidFill>
                <a:latin typeface="Calibri" panose="020F0502020204030204" pitchFamily="34" charset="0"/>
                <a:cs typeface="Calibri" panose="020F0502020204030204" pitchFamily="34" charset="0"/>
              </a:rPr>
              <a:t> </a:t>
            </a:r>
            <a:r>
              <a:rPr sz="1800" spc="-10" dirty="0">
                <a:solidFill>
                  <a:srgbClr val="81D3EB"/>
                </a:solidFill>
                <a:latin typeface="Calibri" panose="020F0502020204030204" pitchFamily="34" charset="0"/>
                <a:cs typeface="Calibri" panose="020F0502020204030204" pitchFamily="34" charset="0"/>
              </a:rPr>
              <a:t>University</a:t>
            </a:r>
            <a:r>
              <a:rPr sz="1800" spc="-70" dirty="0">
                <a:solidFill>
                  <a:srgbClr val="81D3EB"/>
                </a:solidFill>
                <a:latin typeface="Calibri" panose="020F0502020204030204" pitchFamily="34" charset="0"/>
                <a:cs typeface="Calibri" panose="020F0502020204030204" pitchFamily="34" charset="0"/>
              </a:rPr>
              <a:t> </a:t>
            </a:r>
            <a:r>
              <a:rPr sz="1800" spc="75" dirty="0">
                <a:solidFill>
                  <a:srgbClr val="81D3EB"/>
                </a:solidFill>
                <a:latin typeface="Calibri" panose="020F0502020204030204" pitchFamily="34" charset="0"/>
                <a:cs typeface="Calibri" panose="020F0502020204030204" pitchFamily="34" charset="0"/>
              </a:rPr>
              <a:t>of</a:t>
            </a:r>
            <a:r>
              <a:rPr sz="1800" spc="-70" dirty="0">
                <a:solidFill>
                  <a:srgbClr val="81D3EB"/>
                </a:solidFill>
                <a:latin typeface="Calibri" panose="020F0502020204030204" pitchFamily="34" charset="0"/>
                <a:cs typeface="Calibri" panose="020F0502020204030204" pitchFamily="34" charset="0"/>
              </a:rPr>
              <a:t> </a:t>
            </a:r>
            <a:r>
              <a:rPr sz="1800" dirty="0">
                <a:solidFill>
                  <a:srgbClr val="81D3EB"/>
                </a:solidFill>
                <a:latin typeface="Calibri" panose="020F0502020204030204" pitchFamily="34" charset="0"/>
                <a:cs typeface="Calibri" panose="020F0502020204030204" pitchFamily="34" charset="0"/>
              </a:rPr>
              <a:t>Arizona</a:t>
            </a:r>
            <a:endParaRPr sz="1800" dirty="0">
              <a:latin typeface="Calibri" panose="020F0502020204030204" pitchFamily="34" charset="0"/>
              <a:cs typeface="Calibri" panose="020F0502020204030204" pitchFamily="34" charset="0"/>
            </a:endParaRPr>
          </a:p>
        </p:txBody>
      </p:sp>
      <p:pic>
        <p:nvPicPr>
          <p:cNvPr id="10" name="object 10"/>
          <p:cNvPicPr/>
          <p:nvPr/>
        </p:nvPicPr>
        <p:blipFill rotWithShape="1">
          <a:blip r:embed="rId3">
            <a:extLst>
              <a:ext uri="{28A0092B-C50C-407E-A947-70E740481C1C}">
                <a14:useLocalDpi xmlns:a14="http://schemas.microsoft.com/office/drawing/2010/main" val="0"/>
              </a:ext>
            </a:extLst>
          </a:blip>
          <a:srcRect l="1324" t="6000" b="8738"/>
          <a:stretch/>
        </p:blipFill>
        <p:spPr>
          <a:xfrm>
            <a:off x="10351135" y="2"/>
            <a:ext cx="7936865" cy="10286998"/>
          </a:xfrm>
          <a:prstGeom prst="rect">
            <a:avLst/>
          </a:prstGeom>
        </p:spPr>
      </p:pic>
      <p:sp>
        <p:nvSpPr>
          <p:cNvPr id="12" name="object 8">
            <a:extLst>
              <a:ext uri="{FF2B5EF4-FFF2-40B4-BE49-F238E27FC236}">
                <a16:creationId xmlns:a16="http://schemas.microsoft.com/office/drawing/2014/main" id="{F5CA5AD2-7C94-6C4A-871C-04B00E924306}"/>
              </a:ext>
            </a:extLst>
          </p:cNvPr>
          <p:cNvSpPr/>
          <p:nvPr/>
        </p:nvSpPr>
        <p:spPr>
          <a:xfrm>
            <a:off x="6299612"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9886137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2BED1DD-5F43-4C33-B68C-D685FFEE1C94}"/>
              </a:ext>
            </a:extLst>
          </p:cNvPr>
          <p:cNvSpPr txBox="1"/>
          <p:nvPr/>
        </p:nvSpPr>
        <p:spPr>
          <a:xfrm>
            <a:off x="8458200" y="419100"/>
            <a:ext cx="9525000" cy="8991600"/>
          </a:xfrm>
          <a:prstGeom prst="rect">
            <a:avLst/>
          </a:prstGeom>
        </p:spPr>
        <p:txBody>
          <a:bodyPr vert="horz" wrap="square" lIns="0" tIns="13335" rIns="0" bIns="0" rtlCol="0">
            <a:noAutofit/>
          </a:bodyPr>
          <a:lstStyle/>
          <a:p>
            <a:pPr marL="12700">
              <a:lnSpc>
                <a:spcPct val="100000"/>
              </a:lnSpc>
              <a:spcBef>
                <a:spcPts val="105"/>
              </a:spcBef>
            </a:pPr>
            <a:r>
              <a:rPr lang="en-US" sz="3500" b="0" i="0" u="none" strike="noStrike" dirty="0">
                <a:solidFill>
                  <a:schemeClr val="bg1"/>
                </a:solidFill>
                <a:effectLst/>
                <a:latin typeface="minion-pro"/>
              </a:rPr>
              <a:t>A 504 plan is geared toward ensuring a student has equitable access to a learning environment. </a:t>
            </a:r>
          </a:p>
          <a:p>
            <a:pPr marL="12700">
              <a:lnSpc>
                <a:spcPct val="100000"/>
              </a:lnSpc>
              <a:spcBef>
                <a:spcPts val="105"/>
              </a:spcBef>
            </a:pPr>
            <a:endParaRPr lang="en-US" sz="3500" b="0" i="0" u="none" strike="noStrike" dirty="0">
              <a:solidFill>
                <a:schemeClr val="bg1"/>
              </a:solidFill>
              <a:effectLst/>
              <a:latin typeface="minion-pro"/>
            </a:endParaRPr>
          </a:p>
          <a:p>
            <a:pPr marL="12700">
              <a:lnSpc>
                <a:spcPct val="100000"/>
              </a:lnSpc>
              <a:spcBef>
                <a:spcPts val="105"/>
              </a:spcBef>
            </a:pPr>
            <a:r>
              <a:rPr lang="en-US" sz="3500" b="0" i="0" u="none" strike="noStrike" dirty="0">
                <a:solidFill>
                  <a:schemeClr val="bg1"/>
                </a:solidFill>
                <a:effectLst/>
                <a:latin typeface="minion-pro"/>
              </a:rPr>
              <a:t>An IEP focuses on educational benefits, and often includes direct services such as speech or occupational therapy. </a:t>
            </a:r>
          </a:p>
          <a:p>
            <a:pPr marL="12700">
              <a:lnSpc>
                <a:spcPct val="100000"/>
              </a:lnSpc>
              <a:spcBef>
                <a:spcPts val="105"/>
              </a:spcBef>
            </a:pPr>
            <a:endParaRPr lang="en-US" sz="3500" b="0" i="0" u="none" strike="noStrike" dirty="0">
              <a:solidFill>
                <a:schemeClr val="bg1"/>
              </a:solidFill>
              <a:effectLst/>
              <a:latin typeface="minion-pro"/>
            </a:endParaRPr>
          </a:p>
          <a:p>
            <a:pPr marL="12700">
              <a:lnSpc>
                <a:spcPct val="100000"/>
              </a:lnSpc>
              <a:spcBef>
                <a:spcPts val="105"/>
              </a:spcBef>
            </a:pPr>
            <a:r>
              <a:rPr lang="en-US" sz="3500" b="0" i="0" u="none" strike="noStrike" dirty="0">
                <a:solidFill>
                  <a:schemeClr val="bg1"/>
                </a:solidFill>
                <a:effectLst/>
                <a:latin typeface="minion-pro"/>
              </a:rPr>
              <a:t>Both are free. Some students have both, and some just have one or the other. 504 plans are typically available to students with a broader range of disabilities, including attention deficit disorders. </a:t>
            </a:r>
          </a:p>
          <a:p>
            <a:pPr marL="12700">
              <a:lnSpc>
                <a:spcPct val="100000"/>
              </a:lnSpc>
              <a:spcBef>
                <a:spcPts val="105"/>
              </a:spcBef>
            </a:pPr>
            <a:endParaRPr lang="en-US" sz="3500" b="0" i="0" u="none" strike="noStrike" dirty="0">
              <a:solidFill>
                <a:schemeClr val="bg1"/>
              </a:solidFill>
              <a:effectLst/>
              <a:latin typeface="minion-pro"/>
            </a:endParaRPr>
          </a:p>
          <a:p>
            <a:pPr marL="12700">
              <a:lnSpc>
                <a:spcPct val="100000"/>
              </a:lnSpc>
              <a:spcBef>
                <a:spcPts val="105"/>
              </a:spcBef>
            </a:pPr>
            <a:r>
              <a:rPr lang="en-US" sz="3500" b="0" i="0" u="none" strike="noStrike" dirty="0">
                <a:solidFill>
                  <a:schemeClr val="bg1"/>
                </a:solidFill>
                <a:effectLst/>
                <a:latin typeface="minion-pro"/>
              </a:rPr>
              <a:t>IEPs are available to students with </a:t>
            </a:r>
            <a:r>
              <a:rPr lang="en-US" sz="3500" b="0" i="0" strike="noStrike" dirty="0">
                <a:solidFill>
                  <a:schemeClr val="bg1"/>
                </a:solidFill>
                <a:effectLst/>
                <a:latin typeface="minion-pro"/>
              </a:rPr>
              <a:t>one of the 13 specific criteria.</a:t>
            </a:r>
            <a:endParaRPr lang="en-US" sz="3500" spc="405" dirty="0">
              <a:solidFill>
                <a:schemeClr val="bg1"/>
              </a:solidFill>
              <a:latin typeface="Calibri" panose="020F0502020204030204" pitchFamily="34" charset="0"/>
              <a:cs typeface="Calibri" panose="020F0502020204030204" pitchFamily="34" charset="0"/>
            </a:endParaRPr>
          </a:p>
          <a:p>
            <a:pPr marL="12700">
              <a:lnSpc>
                <a:spcPct val="100000"/>
              </a:lnSpc>
              <a:spcBef>
                <a:spcPts val="105"/>
              </a:spcBef>
            </a:pPr>
            <a:endParaRPr lang="en-US" sz="3500" dirty="0">
              <a:solidFill>
                <a:schemeClr val="bg1"/>
              </a:solidFill>
              <a:latin typeface="Calibri" panose="020F0502020204030204" pitchFamily="34" charset="0"/>
              <a:cs typeface="Calibri" panose="020F0502020204030204" pitchFamily="34" charset="0"/>
            </a:endParaRPr>
          </a:p>
          <a:p>
            <a:pPr marL="457200" indent="-457200" algn="l" fontAlgn="base">
              <a:buFont typeface="Arial" panose="020B0604020202020204" pitchFamily="34" charset="0"/>
              <a:buChar char="•"/>
            </a:pPr>
            <a:endParaRPr lang="en-US" sz="3500" b="0" i="0" dirty="0">
              <a:solidFill>
                <a:schemeClr val="bg1"/>
              </a:solidFill>
              <a:effectLst/>
              <a:latin typeface="Proxima Nova" panose="02000506030000020004" pitchFamily="50" charset="0"/>
            </a:endParaRPr>
          </a:p>
        </p:txBody>
      </p:sp>
      <p:sp>
        <p:nvSpPr>
          <p:cNvPr id="3" name="object 4">
            <a:extLst>
              <a:ext uri="{FF2B5EF4-FFF2-40B4-BE49-F238E27FC236}">
                <a16:creationId xmlns:a16="http://schemas.microsoft.com/office/drawing/2014/main" id="{A0ADE2CB-B8BD-4ED5-B470-A8B32E41E829}"/>
              </a:ext>
            </a:extLst>
          </p:cNvPr>
          <p:cNvSpPr txBox="1">
            <a:spLocks/>
          </p:cNvSpPr>
          <p:nvPr/>
        </p:nvSpPr>
        <p:spPr>
          <a:xfrm>
            <a:off x="1258429" y="1638300"/>
            <a:ext cx="6888615" cy="2569067"/>
          </a:xfrm>
          <a:prstGeom prst="rect">
            <a:avLst/>
          </a:prstGeom>
        </p:spPr>
        <p:txBody>
          <a:bodyPr vert="horz" wrap="square" lIns="0" tIns="13970" rIns="0" bIns="0" rtlCol="0">
            <a:noAutofit/>
          </a:bodyPr>
          <a:lstStyle>
            <a:lvl1pPr>
              <a:defRPr b="0" i="0">
                <a:latin typeface="Calibri" panose="020F0502020204030204" pitchFamily="34" charset="0"/>
                <a:ea typeface="+mj-ea"/>
                <a:cs typeface="Calibri" panose="020F0502020204030204" pitchFamily="34" charset="0"/>
              </a:defRPr>
            </a:lvl1pPr>
          </a:lstStyle>
          <a:p>
            <a:pPr marL="12700">
              <a:spcBef>
                <a:spcPts val="110"/>
              </a:spcBef>
            </a:pPr>
            <a:r>
              <a:rPr lang="en-US" sz="5150" kern="0" spc="1340" dirty="0">
                <a:solidFill>
                  <a:schemeClr val="bg1"/>
                </a:solidFill>
              </a:rPr>
              <a:t>What’s the Difference?</a:t>
            </a:r>
            <a:endParaRPr lang="en-US" sz="5150" kern="0" dirty="0">
              <a:solidFill>
                <a:schemeClr val="bg1"/>
              </a:solidFill>
            </a:endParaRPr>
          </a:p>
        </p:txBody>
      </p:sp>
    </p:spTree>
    <p:extLst>
      <p:ext uri="{BB962C8B-B14F-4D97-AF65-F5344CB8AC3E}">
        <p14:creationId xmlns:p14="http://schemas.microsoft.com/office/powerpoint/2010/main" val="36992553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405F9A-AB76-8B8B-1193-6836D79CB09A}"/>
              </a:ext>
            </a:extLst>
          </p:cNvPr>
          <p:cNvSpPr txBox="1"/>
          <p:nvPr/>
        </p:nvSpPr>
        <p:spPr>
          <a:xfrm>
            <a:off x="5562600" y="1028700"/>
            <a:ext cx="7851958" cy="707886"/>
          </a:xfrm>
          <a:prstGeom prst="rect">
            <a:avLst/>
          </a:prstGeom>
          <a:noFill/>
        </p:spPr>
        <p:txBody>
          <a:bodyPr wrap="none" rtlCol="0">
            <a:spAutoFit/>
          </a:bodyPr>
          <a:lstStyle/>
          <a:p>
            <a:r>
              <a:rPr lang="en-US" sz="4000" dirty="0">
                <a:solidFill>
                  <a:schemeClr val="bg1"/>
                </a:solidFill>
              </a:rPr>
              <a:t>Behavioral Cues Versus Medical Cues</a:t>
            </a:r>
          </a:p>
        </p:txBody>
      </p:sp>
      <p:sp>
        <p:nvSpPr>
          <p:cNvPr id="3" name="TextBox 2">
            <a:extLst>
              <a:ext uri="{FF2B5EF4-FFF2-40B4-BE49-F238E27FC236}">
                <a16:creationId xmlns:a16="http://schemas.microsoft.com/office/drawing/2014/main" id="{1424693B-0B0D-19AF-855E-794815D130C5}"/>
              </a:ext>
            </a:extLst>
          </p:cNvPr>
          <p:cNvSpPr txBox="1"/>
          <p:nvPr/>
        </p:nvSpPr>
        <p:spPr>
          <a:xfrm>
            <a:off x="6248400" y="4281726"/>
            <a:ext cx="4898905" cy="861774"/>
          </a:xfrm>
          <a:prstGeom prst="rect">
            <a:avLst/>
          </a:prstGeom>
          <a:noFill/>
        </p:spPr>
        <p:txBody>
          <a:bodyPr wrap="none" rtlCol="0">
            <a:spAutoFit/>
          </a:bodyPr>
          <a:lstStyle/>
          <a:p>
            <a:r>
              <a:rPr lang="en-US" sz="5000" dirty="0">
                <a:solidFill>
                  <a:schemeClr val="bg2"/>
                </a:solidFill>
              </a:rPr>
              <a:t>What to watch for</a:t>
            </a:r>
          </a:p>
        </p:txBody>
      </p:sp>
    </p:spTree>
    <p:extLst>
      <p:ext uri="{BB962C8B-B14F-4D97-AF65-F5344CB8AC3E}">
        <p14:creationId xmlns:p14="http://schemas.microsoft.com/office/powerpoint/2010/main" val="22294753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idx="4294967295"/>
          </p:nvPr>
        </p:nvSpPr>
        <p:spPr>
          <a:xfrm>
            <a:off x="0" y="3470275"/>
            <a:ext cx="5013325" cy="3113088"/>
          </a:xfrm>
          <a:prstGeom prst="rect">
            <a:avLst/>
          </a:prstGeom>
        </p:spPr>
        <p:txBody>
          <a:bodyPr vert="horz" wrap="square" lIns="0" tIns="133985" rIns="0" bIns="0" rtlCol="0">
            <a:noAutofit/>
          </a:bodyPr>
          <a:lstStyle/>
          <a:p>
            <a:pPr marR="5080" algn="r">
              <a:lnSpc>
                <a:spcPct val="100000"/>
              </a:lnSpc>
              <a:spcBef>
                <a:spcPts val="1055"/>
              </a:spcBef>
            </a:pPr>
            <a:r>
              <a:rPr lang="en-US" sz="6450" dirty="0">
                <a:solidFill>
                  <a:schemeClr val="bg1"/>
                </a:solidFill>
              </a:rPr>
              <a:t>Stress</a:t>
            </a:r>
            <a:endParaRPr sz="6450" dirty="0">
              <a:solidFill>
                <a:schemeClr val="bg1"/>
              </a:solidFill>
            </a:endParaRPr>
          </a:p>
        </p:txBody>
      </p:sp>
      <p:sp>
        <p:nvSpPr>
          <p:cNvPr id="9" name="object 9"/>
          <p:cNvSpPr/>
          <p:nvPr/>
        </p:nvSpPr>
        <p:spPr>
          <a:xfrm>
            <a:off x="9188869" y="6678269"/>
            <a:ext cx="1350645" cy="1190625"/>
          </a:xfrm>
          <a:custGeom>
            <a:avLst/>
            <a:gdLst/>
            <a:ahLst/>
            <a:cxnLst/>
            <a:rect l="l" t="t" r="r" b="b"/>
            <a:pathLst>
              <a:path w="1350645" h="1190625">
                <a:moveTo>
                  <a:pt x="1350416" y="278866"/>
                </a:moveTo>
                <a:lnTo>
                  <a:pt x="1348181" y="267982"/>
                </a:lnTo>
                <a:lnTo>
                  <a:pt x="1342136" y="259003"/>
                </a:lnTo>
                <a:lnTo>
                  <a:pt x="1333220" y="252920"/>
                </a:lnTo>
                <a:lnTo>
                  <a:pt x="1322387" y="250672"/>
                </a:lnTo>
                <a:lnTo>
                  <a:pt x="1294358" y="250672"/>
                </a:lnTo>
                <a:lnTo>
                  <a:pt x="1294358" y="307073"/>
                </a:lnTo>
                <a:lnTo>
                  <a:pt x="1294358" y="603161"/>
                </a:lnTo>
                <a:lnTo>
                  <a:pt x="1294358" y="659561"/>
                </a:lnTo>
                <a:lnTo>
                  <a:pt x="1294358" y="1134237"/>
                </a:lnTo>
                <a:lnTo>
                  <a:pt x="56057" y="1134237"/>
                </a:lnTo>
                <a:lnTo>
                  <a:pt x="56057" y="659561"/>
                </a:lnTo>
                <a:lnTo>
                  <a:pt x="342582" y="659561"/>
                </a:lnTo>
                <a:lnTo>
                  <a:pt x="342582" y="722261"/>
                </a:lnTo>
                <a:lnTo>
                  <a:pt x="342582" y="782129"/>
                </a:lnTo>
                <a:lnTo>
                  <a:pt x="492696" y="782129"/>
                </a:lnTo>
                <a:lnTo>
                  <a:pt x="492696" y="722261"/>
                </a:lnTo>
                <a:lnTo>
                  <a:pt x="402361" y="722261"/>
                </a:lnTo>
                <a:lnTo>
                  <a:pt x="402361" y="573227"/>
                </a:lnTo>
                <a:lnTo>
                  <a:pt x="432917" y="573227"/>
                </a:lnTo>
                <a:lnTo>
                  <a:pt x="432917" y="721918"/>
                </a:lnTo>
                <a:lnTo>
                  <a:pt x="492696" y="721918"/>
                </a:lnTo>
                <a:lnTo>
                  <a:pt x="492696" y="659561"/>
                </a:lnTo>
                <a:lnTo>
                  <a:pt x="865809" y="659561"/>
                </a:lnTo>
                <a:lnTo>
                  <a:pt x="865809" y="722261"/>
                </a:lnTo>
                <a:lnTo>
                  <a:pt x="865809" y="782129"/>
                </a:lnTo>
                <a:lnTo>
                  <a:pt x="1015923" y="782129"/>
                </a:lnTo>
                <a:lnTo>
                  <a:pt x="1015923" y="722261"/>
                </a:lnTo>
                <a:lnTo>
                  <a:pt x="925588" y="722261"/>
                </a:lnTo>
                <a:lnTo>
                  <a:pt x="925588" y="573227"/>
                </a:lnTo>
                <a:lnTo>
                  <a:pt x="956144" y="573227"/>
                </a:lnTo>
                <a:lnTo>
                  <a:pt x="956144" y="721918"/>
                </a:lnTo>
                <a:lnTo>
                  <a:pt x="1015923" y="721918"/>
                </a:lnTo>
                <a:lnTo>
                  <a:pt x="1015923" y="659561"/>
                </a:lnTo>
                <a:lnTo>
                  <a:pt x="1294358" y="659561"/>
                </a:lnTo>
                <a:lnTo>
                  <a:pt x="1294358" y="603161"/>
                </a:lnTo>
                <a:lnTo>
                  <a:pt x="1015923" y="603161"/>
                </a:lnTo>
                <a:lnTo>
                  <a:pt x="1015923" y="573227"/>
                </a:lnTo>
                <a:lnTo>
                  <a:pt x="1015923" y="572681"/>
                </a:lnTo>
                <a:lnTo>
                  <a:pt x="1015923" y="512076"/>
                </a:lnTo>
                <a:lnTo>
                  <a:pt x="865809" y="512076"/>
                </a:lnTo>
                <a:lnTo>
                  <a:pt x="865809" y="573227"/>
                </a:lnTo>
                <a:lnTo>
                  <a:pt x="865809" y="603161"/>
                </a:lnTo>
                <a:lnTo>
                  <a:pt x="492696" y="603161"/>
                </a:lnTo>
                <a:lnTo>
                  <a:pt x="492696" y="573227"/>
                </a:lnTo>
                <a:lnTo>
                  <a:pt x="492696" y="572681"/>
                </a:lnTo>
                <a:lnTo>
                  <a:pt x="492696" y="512076"/>
                </a:lnTo>
                <a:lnTo>
                  <a:pt x="342582" y="512076"/>
                </a:lnTo>
                <a:lnTo>
                  <a:pt x="342582" y="573227"/>
                </a:lnTo>
                <a:lnTo>
                  <a:pt x="342582" y="603161"/>
                </a:lnTo>
                <a:lnTo>
                  <a:pt x="56057" y="603161"/>
                </a:lnTo>
                <a:lnTo>
                  <a:pt x="56057" y="307073"/>
                </a:lnTo>
                <a:lnTo>
                  <a:pt x="1294358" y="307073"/>
                </a:lnTo>
                <a:lnTo>
                  <a:pt x="1294358" y="250672"/>
                </a:lnTo>
                <a:lnTo>
                  <a:pt x="923747" y="250672"/>
                </a:lnTo>
                <a:lnTo>
                  <a:pt x="923747" y="56400"/>
                </a:lnTo>
                <a:lnTo>
                  <a:pt x="923747" y="28206"/>
                </a:lnTo>
                <a:lnTo>
                  <a:pt x="921512" y="17310"/>
                </a:lnTo>
                <a:lnTo>
                  <a:pt x="915466" y="8343"/>
                </a:lnTo>
                <a:lnTo>
                  <a:pt x="906538" y="2247"/>
                </a:lnTo>
                <a:lnTo>
                  <a:pt x="895718" y="0"/>
                </a:lnTo>
                <a:lnTo>
                  <a:pt x="867689" y="0"/>
                </a:lnTo>
                <a:lnTo>
                  <a:pt x="867689" y="56400"/>
                </a:lnTo>
                <a:lnTo>
                  <a:pt x="867689" y="250672"/>
                </a:lnTo>
                <a:lnTo>
                  <a:pt x="481495" y="250672"/>
                </a:lnTo>
                <a:lnTo>
                  <a:pt x="481495" y="56400"/>
                </a:lnTo>
                <a:lnTo>
                  <a:pt x="867689" y="56400"/>
                </a:lnTo>
                <a:lnTo>
                  <a:pt x="867689" y="0"/>
                </a:lnTo>
                <a:lnTo>
                  <a:pt x="453466" y="0"/>
                </a:lnTo>
                <a:lnTo>
                  <a:pt x="442645" y="2247"/>
                </a:lnTo>
                <a:lnTo>
                  <a:pt x="433717" y="8343"/>
                </a:lnTo>
                <a:lnTo>
                  <a:pt x="427659" y="17310"/>
                </a:lnTo>
                <a:lnTo>
                  <a:pt x="425424" y="28206"/>
                </a:lnTo>
                <a:lnTo>
                  <a:pt x="425424" y="250672"/>
                </a:lnTo>
                <a:lnTo>
                  <a:pt x="28028" y="250672"/>
                </a:lnTo>
                <a:lnTo>
                  <a:pt x="17221" y="252920"/>
                </a:lnTo>
                <a:lnTo>
                  <a:pt x="8293" y="259003"/>
                </a:lnTo>
                <a:lnTo>
                  <a:pt x="2235" y="267982"/>
                </a:lnTo>
                <a:lnTo>
                  <a:pt x="0" y="278866"/>
                </a:lnTo>
                <a:lnTo>
                  <a:pt x="0" y="1162431"/>
                </a:lnTo>
                <a:lnTo>
                  <a:pt x="2235" y="1173327"/>
                </a:lnTo>
                <a:lnTo>
                  <a:pt x="8293" y="1182293"/>
                </a:lnTo>
                <a:lnTo>
                  <a:pt x="17208" y="1188389"/>
                </a:lnTo>
                <a:lnTo>
                  <a:pt x="28028" y="1190625"/>
                </a:lnTo>
                <a:lnTo>
                  <a:pt x="1322387" y="1190625"/>
                </a:lnTo>
                <a:lnTo>
                  <a:pt x="1324521" y="1189710"/>
                </a:lnTo>
                <a:lnTo>
                  <a:pt x="1334033" y="1185583"/>
                </a:lnTo>
                <a:lnTo>
                  <a:pt x="1341653" y="1182890"/>
                </a:lnTo>
                <a:lnTo>
                  <a:pt x="1341970" y="1182141"/>
                </a:lnTo>
                <a:lnTo>
                  <a:pt x="1342720" y="1181823"/>
                </a:lnTo>
                <a:lnTo>
                  <a:pt x="1345438" y="1174038"/>
                </a:lnTo>
                <a:lnTo>
                  <a:pt x="1350416" y="1162431"/>
                </a:lnTo>
                <a:lnTo>
                  <a:pt x="1350416" y="1134237"/>
                </a:lnTo>
                <a:lnTo>
                  <a:pt x="1350416" y="307073"/>
                </a:lnTo>
                <a:lnTo>
                  <a:pt x="1350416" y="278866"/>
                </a:lnTo>
                <a:close/>
              </a:path>
            </a:pathLst>
          </a:custGeom>
          <a:solidFill>
            <a:srgbClr val="81D3EB"/>
          </a:solidFill>
        </p:spPr>
        <p:txBody>
          <a:bodyPr wrap="square" lIns="0" tIns="0" rIns="0" bIns="0" rtlCol="0"/>
          <a:lstStyle/>
          <a:p>
            <a:endParaRPr/>
          </a:p>
        </p:txBody>
      </p:sp>
      <p:sp>
        <p:nvSpPr>
          <p:cNvPr id="10" name="object 10"/>
          <p:cNvSpPr txBox="1"/>
          <p:nvPr/>
        </p:nvSpPr>
        <p:spPr>
          <a:xfrm>
            <a:off x="10972800" y="647700"/>
            <a:ext cx="7315200" cy="8839200"/>
          </a:xfrm>
          <a:prstGeom prst="rect">
            <a:avLst/>
          </a:prstGeom>
        </p:spPr>
        <p:txBody>
          <a:bodyPr vert="horz" wrap="square" lIns="0" tIns="12700" rIns="0" bIns="0" rtlCol="0">
            <a:noAutofit/>
          </a:bodyPr>
          <a:lstStyle/>
          <a:p>
            <a:pPr marL="12700">
              <a:lnSpc>
                <a:spcPct val="100000"/>
              </a:lnSpc>
              <a:spcBef>
                <a:spcPts val="100"/>
              </a:spcBef>
            </a:pPr>
            <a:r>
              <a:rPr lang="en-US" sz="3500" spc="-10" dirty="0">
                <a:solidFill>
                  <a:srgbClr val="FFFFFF"/>
                </a:solidFill>
                <a:latin typeface="Calibri" panose="020F0502020204030204" pitchFamily="34" charset="0"/>
                <a:cs typeface="Calibri" panose="020F0502020204030204" pitchFamily="34" charset="0"/>
              </a:rPr>
              <a:t>Difficulty Breathing</a:t>
            </a:r>
          </a:p>
          <a:p>
            <a:pPr marL="12700">
              <a:lnSpc>
                <a:spcPct val="100000"/>
              </a:lnSpc>
              <a:spcBef>
                <a:spcPts val="100"/>
              </a:spcBef>
            </a:pPr>
            <a:r>
              <a:rPr lang="en-US" sz="3500" spc="-10" dirty="0">
                <a:solidFill>
                  <a:srgbClr val="FFFFFF"/>
                </a:solidFill>
                <a:latin typeface="Calibri" panose="020F0502020204030204" pitchFamily="34" charset="0"/>
                <a:cs typeface="Calibri" panose="020F0502020204030204" pitchFamily="34" charset="0"/>
              </a:rPr>
              <a:t>Panic Attacks</a:t>
            </a:r>
          </a:p>
          <a:p>
            <a:pPr marL="12700">
              <a:lnSpc>
                <a:spcPct val="100000"/>
              </a:lnSpc>
              <a:spcBef>
                <a:spcPts val="100"/>
              </a:spcBef>
            </a:pPr>
            <a:r>
              <a:rPr lang="en-US" sz="3500" spc="-10" dirty="0">
                <a:solidFill>
                  <a:srgbClr val="FFFFFF"/>
                </a:solidFill>
                <a:latin typeface="Calibri" panose="020F0502020204030204" pitchFamily="34" charset="0"/>
                <a:cs typeface="Calibri" panose="020F0502020204030204" pitchFamily="34" charset="0"/>
              </a:rPr>
              <a:t>Blurred Eyesight</a:t>
            </a:r>
          </a:p>
          <a:p>
            <a:pPr marL="12700">
              <a:lnSpc>
                <a:spcPct val="100000"/>
              </a:lnSpc>
              <a:spcBef>
                <a:spcPts val="100"/>
              </a:spcBef>
            </a:pPr>
            <a:r>
              <a:rPr lang="en-US" sz="3500" spc="-10" dirty="0">
                <a:solidFill>
                  <a:srgbClr val="FFFFFF"/>
                </a:solidFill>
                <a:latin typeface="Calibri" panose="020F0502020204030204" pitchFamily="34" charset="0"/>
                <a:cs typeface="Calibri" panose="020F0502020204030204" pitchFamily="34" charset="0"/>
              </a:rPr>
              <a:t>Sleep problems</a:t>
            </a:r>
          </a:p>
          <a:p>
            <a:pPr marL="12700">
              <a:lnSpc>
                <a:spcPct val="100000"/>
              </a:lnSpc>
              <a:spcBef>
                <a:spcPts val="100"/>
              </a:spcBef>
            </a:pPr>
            <a:r>
              <a:rPr lang="en-US" sz="3500" spc="-10" dirty="0">
                <a:solidFill>
                  <a:srgbClr val="FFFFFF"/>
                </a:solidFill>
                <a:latin typeface="Calibri" panose="020F0502020204030204" pitchFamily="34" charset="0"/>
                <a:cs typeface="Calibri" panose="020F0502020204030204" pitchFamily="34" charset="0"/>
              </a:rPr>
              <a:t>Fatigue</a:t>
            </a:r>
          </a:p>
          <a:p>
            <a:pPr marL="12700">
              <a:lnSpc>
                <a:spcPct val="100000"/>
              </a:lnSpc>
              <a:spcBef>
                <a:spcPts val="100"/>
              </a:spcBef>
            </a:pPr>
            <a:r>
              <a:rPr lang="en-US" sz="3500" spc="-10" dirty="0">
                <a:solidFill>
                  <a:srgbClr val="FFFFFF"/>
                </a:solidFill>
                <a:latin typeface="Calibri" panose="020F0502020204030204" pitchFamily="34" charset="0"/>
                <a:cs typeface="Calibri" panose="020F0502020204030204" pitchFamily="34" charset="0"/>
              </a:rPr>
              <a:t>Muscle Aches</a:t>
            </a:r>
          </a:p>
          <a:p>
            <a:pPr marL="12700">
              <a:lnSpc>
                <a:spcPct val="100000"/>
              </a:lnSpc>
              <a:spcBef>
                <a:spcPts val="100"/>
              </a:spcBef>
            </a:pPr>
            <a:r>
              <a:rPr lang="en-US" sz="3500" spc="-10" dirty="0">
                <a:solidFill>
                  <a:srgbClr val="FFFFFF"/>
                </a:solidFill>
                <a:latin typeface="Calibri" panose="020F0502020204030204" pitchFamily="34" charset="0"/>
                <a:cs typeface="Calibri" panose="020F0502020204030204" pitchFamily="34" charset="0"/>
              </a:rPr>
              <a:t>Chest Pains</a:t>
            </a:r>
          </a:p>
          <a:p>
            <a:pPr marL="12700">
              <a:lnSpc>
                <a:spcPct val="100000"/>
              </a:lnSpc>
              <a:spcBef>
                <a:spcPts val="100"/>
              </a:spcBef>
            </a:pPr>
            <a:r>
              <a:rPr lang="en-US" sz="3500" spc="-10" dirty="0">
                <a:solidFill>
                  <a:srgbClr val="FFFFFF"/>
                </a:solidFill>
                <a:latin typeface="Calibri" panose="020F0502020204030204" pitchFamily="34" charset="0"/>
                <a:cs typeface="Calibri" panose="020F0502020204030204" pitchFamily="34" charset="0"/>
              </a:rPr>
              <a:t>High Blood pressure</a:t>
            </a:r>
          </a:p>
          <a:p>
            <a:pPr marL="12700">
              <a:lnSpc>
                <a:spcPct val="100000"/>
              </a:lnSpc>
              <a:spcBef>
                <a:spcPts val="100"/>
              </a:spcBef>
            </a:pPr>
            <a:r>
              <a:rPr lang="en-US" sz="3500" spc="-10" dirty="0">
                <a:solidFill>
                  <a:srgbClr val="FFFFFF"/>
                </a:solidFill>
                <a:latin typeface="Calibri" panose="020F0502020204030204" pitchFamily="34" charset="0"/>
                <a:cs typeface="Calibri" panose="020F0502020204030204" pitchFamily="34" charset="0"/>
              </a:rPr>
              <a:t>Indigestion or heartburn</a:t>
            </a:r>
          </a:p>
          <a:p>
            <a:pPr marL="12700">
              <a:lnSpc>
                <a:spcPct val="100000"/>
              </a:lnSpc>
              <a:spcBef>
                <a:spcPts val="100"/>
              </a:spcBef>
            </a:pPr>
            <a:r>
              <a:rPr lang="en-US" sz="3500" spc="-10" dirty="0">
                <a:solidFill>
                  <a:srgbClr val="FFFFFF"/>
                </a:solidFill>
                <a:latin typeface="Calibri" panose="020F0502020204030204" pitchFamily="34" charset="0"/>
                <a:cs typeface="Calibri" panose="020F0502020204030204" pitchFamily="34" charset="0"/>
              </a:rPr>
              <a:t>Constipation or diarrhea</a:t>
            </a:r>
          </a:p>
          <a:p>
            <a:pPr marL="12700">
              <a:lnSpc>
                <a:spcPct val="100000"/>
              </a:lnSpc>
              <a:spcBef>
                <a:spcPts val="100"/>
              </a:spcBef>
            </a:pPr>
            <a:r>
              <a:rPr lang="en-US" sz="3500" spc="-10" dirty="0">
                <a:solidFill>
                  <a:srgbClr val="FFFFFF"/>
                </a:solidFill>
                <a:latin typeface="Calibri" panose="020F0502020204030204" pitchFamily="34" charset="0"/>
                <a:cs typeface="Calibri" panose="020F0502020204030204" pitchFamily="34" charset="0"/>
              </a:rPr>
              <a:t>Feeling sick, dizzy, or fainting</a:t>
            </a:r>
          </a:p>
          <a:p>
            <a:pPr marL="12700">
              <a:lnSpc>
                <a:spcPct val="100000"/>
              </a:lnSpc>
              <a:spcBef>
                <a:spcPts val="100"/>
              </a:spcBef>
            </a:pPr>
            <a:r>
              <a:rPr lang="en-US" sz="3500" spc="-10" dirty="0">
                <a:solidFill>
                  <a:srgbClr val="FFFFFF"/>
                </a:solidFill>
                <a:latin typeface="Calibri" panose="020F0502020204030204" pitchFamily="34" charset="0"/>
                <a:cs typeface="Calibri" panose="020F0502020204030204" pitchFamily="34" charset="0"/>
              </a:rPr>
              <a:t>Developing rashes or itchy skin</a:t>
            </a:r>
          </a:p>
          <a:p>
            <a:pPr marL="12700">
              <a:lnSpc>
                <a:spcPct val="100000"/>
              </a:lnSpc>
              <a:spcBef>
                <a:spcPts val="100"/>
              </a:spcBef>
            </a:pPr>
            <a:r>
              <a:rPr lang="en-US" sz="3500" spc="-10" dirty="0">
                <a:solidFill>
                  <a:srgbClr val="FFFFFF"/>
                </a:solidFill>
                <a:latin typeface="Calibri" panose="020F0502020204030204" pitchFamily="34" charset="0"/>
                <a:cs typeface="Calibri" panose="020F0502020204030204" pitchFamily="34" charset="0"/>
              </a:rPr>
              <a:t>Sweating</a:t>
            </a:r>
          </a:p>
          <a:p>
            <a:pPr marL="12700">
              <a:lnSpc>
                <a:spcPct val="100000"/>
              </a:lnSpc>
              <a:spcBef>
                <a:spcPts val="100"/>
              </a:spcBef>
            </a:pPr>
            <a:r>
              <a:rPr lang="en-US" sz="3500" spc="-10" dirty="0">
                <a:solidFill>
                  <a:srgbClr val="FFFFFF"/>
                </a:solidFill>
                <a:latin typeface="Calibri" panose="020F0502020204030204" pitchFamily="34" charset="0"/>
                <a:cs typeface="Calibri" panose="020F0502020204030204" pitchFamily="34" charset="0"/>
              </a:rPr>
              <a:t>Complications to existing health conditions</a:t>
            </a:r>
          </a:p>
          <a:p>
            <a:pPr marL="12700">
              <a:lnSpc>
                <a:spcPct val="100000"/>
              </a:lnSpc>
              <a:spcBef>
                <a:spcPts val="100"/>
              </a:spcBef>
            </a:pPr>
            <a:endParaRPr lang="en-US" sz="3500" spc="-10" dirty="0">
              <a:solidFill>
                <a:srgbClr val="FFFFFF"/>
              </a:solidFill>
              <a:latin typeface="Calibri" panose="020F0502020204030204" pitchFamily="34" charset="0"/>
              <a:cs typeface="Calibri" panose="020F0502020204030204" pitchFamily="34" charset="0"/>
            </a:endParaRPr>
          </a:p>
          <a:p>
            <a:pPr marL="12700">
              <a:lnSpc>
                <a:spcPct val="100000"/>
              </a:lnSpc>
              <a:spcBef>
                <a:spcPts val="100"/>
              </a:spcBef>
            </a:pPr>
            <a:endParaRPr lang="en-US" sz="3500" spc="-10" dirty="0">
              <a:solidFill>
                <a:srgbClr val="FFFFFF"/>
              </a:solidFill>
              <a:latin typeface="Calibri" panose="020F0502020204030204" pitchFamily="34" charset="0"/>
              <a:cs typeface="Calibri" panose="020F0502020204030204" pitchFamily="34" charset="0"/>
            </a:endParaRPr>
          </a:p>
        </p:txBody>
      </p:sp>
      <p:sp>
        <p:nvSpPr>
          <p:cNvPr id="15" name="object 9">
            <a:extLst>
              <a:ext uri="{FF2B5EF4-FFF2-40B4-BE49-F238E27FC236}">
                <a16:creationId xmlns:a16="http://schemas.microsoft.com/office/drawing/2014/main" id="{3A032159-6129-354B-A4DD-A13408ADF218}"/>
              </a:ext>
            </a:extLst>
          </p:cNvPr>
          <p:cNvSpPr/>
          <p:nvPr/>
        </p:nvSpPr>
        <p:spPr>
          <a:xfrm>
            <a:off x="9188869" y="4407017"/>
            <a:ext cx="1350645" cy="1190625"/>
          </a:xfrm>
          <a:custGeom>
            <a:avLst/>
            <a:gdLst/>
            <a:ahLst/>
            <a:cxnLst/>
            <a:rect l="l" t="t" r="r" b="b"/>
            <a:pathLst>
              <a:path w="1350645" h="1190625">
                <a:moveTo>
                  <a:pt x="1350416" y="278866"/>
                </a:moveTo>
                <a:lnTo>
                  <a:pt x="1348181" y="267982"/>
                </a:lnTo>
                <a:lnTo>
                  <a:pt x="1342136" y="259003"/>
                </a:lnTo>
                <a:lnTo>
                  <a:pt x="1333220" y="252920"/>
                </a:lnTo>
                <a:lnTo>
                  <a:pt x="1322387" y="250672"/>
                </a:lnTo>
                <a:lnTo>
                  <a:pt x="1294358" y="250672"/>
                </a:lnTo>
                <a:lnTo>
                  <a:pt x="1294358" y="307073"/>
                </a:lnTo>
                <a:lnTo>
                  <a:pt x="1294358" y="603161"/>
                </a:lnTo>
                <a:lnTo>
                  <a:pt x="1294358" y="659561"/>
                </a:lnTo>
                <a:lnTo>
                  <a:pt x="1294358" y="1134237"/>
                </a:lnTo>
                <a:lnTo>
                  <a:pt x="56057" y="1134237"/>
                </a:lnTo>
                <a:lnTo>
                  <a:pt x="56057" y="659561"/>
                </a:lnTo>
                <a:lnTo>
                  <a:pt x="342582" y="659561"/>
                </a:lnTo>
                <a:lnTo>
                  <a:pt x="342582" y="722261"/>
                </a:lnTo>
                <a:lnTo>
                  <a:pt x="342582" y="782129"/>
                </a:lnTo>
                <a:lnTo>
                  <a:pt x="492696" y="782129"/>
                </a:lnTo>
                <a:lnTo>
                  <a:pt x="492696" y="722261"/>
                </a:lnTo>
                <a:lnTo>
                  <a:pt x="402361" y="722261"/>
                </a:lnTo>
                <a:lnTo>
                  <a:pt x="402361" y="573227"/>
                </a:lnTo>
                <a:lnTo>
                  <a:pt x="432917" y="573227"/>
                </a:lnTo>
                <a:lnTo>
                  <a:pt x="432917" y="721918"/>
                </a:lnTo>
                <a:lnTo>
                  <a:pt x="492696" y="721918"/>
                </a:lnTo>
                <a:lnTo>
                  <a:pt x="492696" y="659561"/>
                </a:lnTo>
                <a:lnTo>
                  <a:pt x="865809" y="659561"/>
                </a:lnTo>
                <a:lnTo>
                  <a:pt x="865809" y="722261"/>
                </a:lnTo>
                <a:lnTo>
                  <a:pt x="865809" y="782129"/>
                </a:lnTo>
                <a:lnTo>
                  <a:pt x="1015923" y="782129"/>
                </a:lnTo>
                <a:lnTo>
                  <a:pt x="1015923" y="722261"/>
                </a:lnTo>
                <a:lnTo>
                  <a:pt x="925588" y="722261"/>
                </a:lnTo>
                <a:lnTo>
                  <a:pt x="925588" y="573227"/>
                </a:lnTo>
                <a:lnTo>
                  <a:pt x="956144" y="573227"/>
                </a:lnTo>
                <a:lnTo>
                  <a:pt x="956144" y="721918"/>
                </a:lnTo>
                <a:lnTo>
                  <a:pt x="1015923" y="721918"/>
                </a:lnTo>
                <a:lnTo>
                  <a:pt x="1015923" y="659561"/>
                </a:lnTo>
                <a:lnTo>
                  <a:pt x="1294358" y="659561"/>
                </a:lnTo>
                <a:lnTo>
                  <a:pt x="1294358" y="603161"/>
                </a:lnTo>
                <a:lnTo>
                  <a:pt x="1015923" y="603161"/>
                </a:lnTo>
                <a:lnTo>
                  <a:pt x="1015923" y="573227"/>
                </a:lnTo>
                <a:lnTo>
                  <a:pt x="1015923" y="572681"/>
                </a:lnTo>
                <a:lnTo>
                  <a:pt x="1015923" y="512076"/>
                </a:lnTo>
                <a:lnTo>
                  <a:pt x="865809" y="512076"/>
                </a:lnTo>
                <a:lnTo>
                  <a:pt x="865809" y="573227"/>
                </a:lnTo>
                <a:lnTo>
                  <a:pt x="865809" y="603161"/>
                </a:lnTo>
                <a:lnTo>
                  <a:pt x="492696" y="603161"/>
                </a:lnTo>
                <a:lnTo>
                  <a:pt x="492696" y="573227"/>
                </a:lnTo>
                <a:lnTo>
                  <a:pt x="492696" y="572681"/>
                </a:lnTo>
                <a:lnTo>
                  <a:pt x="492696" y="512076"/>
                </a:lnTo>
                <a:lnTo>
                  <a:pt x="342582" y="512076"/>
                </a:lnTo>
                <a:lnTo>
                  <a:pt x="342582" y="573227"/>
                </a:lnTo>
                <a:lnTo>
                  <a:pt x="342582" y="603161"/>
                </a:lnTo>
                <a:lnTo>
                  <a:pt x="56057" y="603161"/>
                </a:lnTo>
                <a:lnTo>
                  <a:pt x="56057" y="307073"/>
                </a:lnTo>
                <a:lnTo>
                  <a:pt x="1294358" y="307073"/>
                </a:lnTo>
                <a:lnTo>
                  <a:pt x="1294358" y="250672"/>
                </a:lnTo>
                <a:lnTo>
                  <a:pt x="923747" y="250672"/>
                </a:lnTo>
                <a:lnTo>
                  <a:pt x="923747" y="56400"/>
                </a:lnTo>
                <a:lnTo>
                  <a:pt x="923747" y="28206"/>
                </a:lnTo>
                <a:lnTo>
                  <a:pt x="921512" y="17310"/>
                </a:lnTo>
                <a:lnTo>
                  <a:pt x="915466" y="8343"/>
                </a:lnTo>
                <a:lnTo>
                  <a:pt x="906538" y="2247"/>
                </a:lnTo>
                <a:lnTo>
                  <a:pt x="895718" y="0"/>
                </a:lnTo>
                <a:lnTo>
                  <a:pt x="867689" y="0"/>
                </a:lnTo>
                <a:lnTo>
                  <a:pt x="867689" y="56400"/>
                </a:lnTo>
                <a:lnTo>
                  <a:pt x="867689" y="250672"/>
                </a:lnTo>
                <a:lnTo>
                  <a:pt x="481495" y="250672"/>
                </a:lnTo>
                <a:lnTo>
                  <a:pt x="481495" y="56400"/>
                </a:lnTo>
                <a:lnTo>
                  <a:pt x="867689" y="56400"/>
                </a:lnTo>
                <a:lnTo>
                  <a:pt x="867689" y="0"/>
                </a:lnTo>
                <a:lnTo>
                  <a:pt x="453466" y="0"/>
                </a:lnTo>
                <a:lnTo>
                  <a:pt x="442645" y="2247"/>
                </a:lnTo>
                <a:lnTo>
                  <a:pt x="433717" y="8343"/>
                </a:lnTo>
                <a:lnTo>
                  <a:pt x="427659" y="17310"/>
                </a:lnTo>
                <a:lnTo>
                  <a:pt x="425424" y="28206"/>
                </a:lnTo>
                <a:lnTo>
                  <a:pt x="425424" y="250672"/>
                </a:lnTo>
                <a:lnTo>
                  <a:pt x="28028" y="250672"/>
                </a:lnTo>
                <a:lnTo>
                  <a:pt x="17221" y="252920"/>
                </a:lnTo>
                <a:lnTo>
                  <a:pt x="8293" y="259003"/>
                </a:lnTo>
                <a:lnTo>
                  <a:pt x="2235" y="267982"/>
                </a:lnTo>
                <a:lnTo>
                  <a:pt x="0" y="278866"/>
                </a:lnTo>
                <a:lnTo>
                  <a:pt x="0" y="1162431"/>
                </a:lnTo>
                <a:lnTo>
                  <a:pt x="2235" y="1173327"/>
                </a:lnTo>
                <a:lnTo>
                  <a:pt x="8293" y="1182293"/>
                </a:lnTo>
                <a:lnTo>
                  <a:pt x="17208" y="1188389"/>
                </a:lnTo>
                <a:lnTo>
                  <a:pt x="28028" y="1190625"/>
                </a:lnTo>
                <a:lnTo>
                  <a:pt x="1322387" y="1190625"/>
                </a:lnTo>
                <a:lnTo>
                  <a:pt x="1324521" y="1189710"/>
                </a:lnTo>
                <a:lnTo>
                  <a:pt x="1334033" y="1185583"/>
                </a:lnTo>
                <a:lnTo>
                  <a:pt x="1341653" y="1182890"/>
                </a:lnTo>
                <a:lnTo>
                  <a:pt x="1341970" y="1182141"/>
                </a:lnTo>
                <a:lnTo>
                  <a:pt x="1342720" y="1181823"/>
                </a:lnTo>
                <a:lnTo>
                  <a:pt x="1345438" y="1174038"/>
                </a:lnTo>
                <a:lnTo>
                  <a:pt x="1350416" y="1162431"/>
                </a:lnTo>
                <a:lnTo>
                  <a:pt x="1350416" y="1134237"/>
                </a:lnTo>
                <a:lnTo>
                  <a:pt x="1350416" y="307073"/>
                </a:lnTo>
                <a:lnTo>
                  <a:pt x="1350416" y="278866"/>
                </a:lnTo>
                <a:close/>
              </a:path>
            </a:pathLst>
          </a:custGeom>
          <a:solidFill>
            <a:srgbClr val="81D3EB"/>
          </a:solidFill>
        </p:spPr>
        <p:txBody>
          <a:bodyPr wrap="square" lIns="0" tIns="0" rIns="0" bIns="0" rtlCol="0"/>
          <a:lstStyle/>
          <a:p>
            <a:endParaRPr/>
          </a:p>
        </p:txBody>
      </p:sp>
      <p:sp>
        <p:nvSpPr>
          <p:cNvPr id="16" name="object 9">
            <a:extLst>
              <a:ext uri="{FF2B5EF4-FFF2-40B4-BE49-F238E27FC236}">
                <a16:creationId xmlns:a16="http://schemas.microsoft.com/office/drawing/2014/main" id="{270BD4AA-DAB2-8140-B127-2797024898AC}"/>
              </a:ext>
            </a:extLst>
          </p:cNvPr>
          <p:cNvSpPr/>
          <p:nvPr/>
        </p:nvSpPr>
        <p:spPr>
          <a:xfrm>
            <a:off x="9188869" y="2352675"/>
            <a:ext cx="1350645" cy="1190625"/>
          </a:xfrm>
          <a:custGeom>
            <a:avLst/>
            <a:gdLst/>
            <a:ahLst/>
            <a:cxnLst/>
            <a:rect l="l" t="t" r="r" b="b"/>
            <a:pathLst>
              <a:path w="1350645" h="1190625">
                <a:moveTo>
                  <a:pt x="1350416" y="278866"/>
                </a:moveTo>
                <a:lnTo>
                  <a:pt x="1348181" y="267982"/>
                </a:lnTo>
                <a:lnTo>
                  <a:pt x="1342136" y="259003"/>
                </a:lnTo>
                <a:lnTo>
                  <a:pt x="1333220" y="252920"/>
                </a:lnTo>
                <a:lnTo>
                  <a:pt x="1322387" y="250672"/>
                </a:lnTo>
                <a:lnTo>
                  <a:pt x="1294358" y="250672"/>
                </a:lnTo>
                <a:lnTo>
                  <a:pt x="1294358" y="307073"/>
                </a:lnTo>
                <a:lnTo>
                  <a:pt x="1294358" y="603161"/>
                </a:lnTo>
                <a:lnTo>
                  <a:pt x="1294358" y="659561"/>
                </a:lnTo>
                <a:lnTo>
                  <a:pt x="1294358" y="1134237"/>
                </a:lnTo>
                <a:lnTo>
                  <a:pt x="56057" y="1134237"/>
                </a:lnTo>
                <a:lnTo>
                  <a:pt x="56057" y="659561"/>
                </a:lnTo>
                <a:lnTo>
                  <a:pt x="342582" y="659561"/>
                </a:lnTo>
                <a:lnTo>
                  <a:pt x="342582" y="722261"/>
                </a:lnTo>
                <a:lnTo>
                  <a:pt x="342582" y="782129"/>
                </a:lnTo>
                <a:lnTo>
                  <a:pt x="492696" y="782129"/>
                </a:lnTo>
                <a:lnTo>
                  <a:pt x="492696" y="722261"/>
                </a:lnTo>
                <a:lnTo>
                  <a:pt x="402361" y="722261"/>
                </a:lnTo>
                <a:lnTo>
                  <a:pt x="402361" y="573227"/>
                </a:lnTo>
                <a:lnTo>
                  <a:pt x="432917" y="573227"/>
                </a:lnTo>
                <a:lnTo>
                  <a:pt x="432917" y="721918"/>
                </a:lnTo>
                <a:lnTo>
                  <a:pt x="492696" y="721918"/>
                </a:lnTo>
                <a:lnTo>
                  <a:pt x="492696" y="659561"/>
                </a:lnTo>
                <a:lnTo>
                  <a:pt x="865809" y="659561"/>
                </a:lnTo>
                <a:lnTo>
                  <a:pt x="865809" y="722261"/>
                </a:lnTo>
                <a:lnTo>
                  <a:pt x="865809" y="782129"/>
                </a:lnTo>
                <a:lnTo>
                  <a:pt x="1015923" y="782129"/>
                </a:lnTo>
                <a:lnTo>
                  <a:pt x="1015923" y="722261"/>
                </a:lnTo>
                <a:lnTo>
                  <a:pt x="925588" y="722261"/>
                </a:lnTo>
                <a:lnTo>
                  <a:pt x="925588" y="573227"/>
                </a:lnTo>
                <a:lnTo>
                  <a:pt x="956144" y="573227"/>
                </a:lnTo>
                <a:lnTo>
                  <a:pt x="956144" y="721918"/>
                </a:lnTo>
                <a:lnTo>
                  <a:pt x="1015923" y="721918"/>
                </a:lnTo>
                <a:lnTo>
                  <a:pt x="1015923" y="659561"/>
                </a:lnTo>
                <a:lnTo>
                  <a:pt x="1294358" y="659561"/>
                </a:lnTo>
                <a:lnTo>
                  <a:pt x="1294358" y="603161"/>
                </a:lnTo>
                <a:lnTo>
                  <a:pt x="1015923" y="603161"/>
                </a:lnTo>
                <a:lnTo>
                  <a:pt x="1015923" y="573227"/>
                </a:lnTo>
                <a:lnTo>
                  <a:pt x="1015923" y="572681"/>
                </a:lnTo>
                <a:lnTo>
                  <a:pt x="1015923" y="512076"/>
                </a:lnTo>
                <a:lnTo>
                  <a:pt x="865809" y="512076"/>
                </a:lnTo>
                <a:lnTo>
                  <a:pt x="865809" y="573227"/>
                </a:lnTo>
                <a:lnTo>
                  <a:pt x="865809" y="603161"/>
                </a:lnTo>
                <a:lnTo>
                  <a:pt x="492696" y="603161"/>
                </a:lnTo>
                <a:lnTo>
                  <a:pt x="492696" y="573227"/>
                </a:lnTo>
                <a:lnTo>
                  <a:pt x="492696" y="572681"/>
                </a:lnTo>
                <a:lnTo>
                  <a:pt x="492696" y="512076"/>
                </a:lnTo>
                <a:lnTo>
                  <a:pt x="342582" y="512076"/>
                </a:lnTo>
                <a:lnTo>
                  <a:pt x="342582" y="573227"/>
                </a:lnTo>
                <a:lnTo>
                  <a:pt x="342582" y="603161"/>
                </a:lnTo>
                <a:lnTo>
                  <a:pt x="56057" y="603161"/>
                </a:lnTo>
                <a:lnTo>
                  <a:pt x="56057" y="307073"/>
                </a:lnTo>
                <a:lnTo>
                  <a:pt x="1294358" y="307073"/>
                </a:lnTo>
                <a:lnTo>
                  <a:pt x="1294358" y="250672"/>
                </a:lnTo>
                <a:lnTo>
                  <a:pt x="923747" y="250672"/>
                </a:lnTo>
                <a:lnTo>
                  <a:pt x="923747" y="56400"/>
                </a:lnTo>
                <a:lnTo>
                  <a:pt x="923747" y="28206"/>
                </a:lnTo>
                <a:lnTo>
                  <a:pt x="921512" y="17310"/>
                </a:lnTo>
                <a:lnTo>
                  <a:pt x="915466" y="8343"/>
                </a:lnTo>
                <a:lnTo>
                  <a:pt x="906538" y="2247"/>
                </a:lnTo>
                <a:lnTo>
                  <a:pt x="895718" y="0"/>
                </a:lnTo>
                <a:lnTo>
                  <a:pt x="867689" y="0"/>
                </a:lnTo>
                <a:lnTo>
                  <a:pt x="867689" y="56400"/>
                </a:lnTo>
                <a:lnTo>
                  <a:pt x="867689" y="250672"/>
                </a:lnTo>
                <a:lnTo>
                  <a:pt x="481495" y="250672"/>
                </a:lnTo>
                <a:lnTo>
                  <a:pt x="481495" y="56400"/>
                </a:lnTo>
                <a:lnTo>
                  <a:pt x="867689" y="56400"/>
                </a:lnTo>
                <a:lnTo>
                  <a:pt x="867689" y="0"/>
                </a:lnTo>
                <a:lnTo>
                  <a:pt x="453466" y="0"/>
                </a:lnTo>
                <a:lnTo>
                  <a:pt x="442645" y="2247"/>
                </a:lnTo>
                <a:lnTo>
                  <a:pt x="433717" y="8343"/>
                </a:lnTo>
                <a:lnTo>
                  <a:pt x="427659" y="17310"/>
                </a:lnTo>
                <a:lnTo>
                  <a:pt x="425424" y="28206"/>
                </a:lnTo>
                <a:lnTo>
                  <a:pt x="425424" y="250672"/>
                </a:lnTo>
                <a:lnTo>
                  <a:pt x="28028" y="250672"/>
                </a:lnTo>
                <a:lnTo>
                  <a:pt x="17221" y="252920"/>
                </a:lnTo>
                <a:lnTo>
                  <a:pt x="8293" y="259003"/>
                </a:lnTo>
                <a:lnTo>
                  <a:pt x="2235" y="267982"/>
                </a:lnTo>
                <a:lnTo>
                  <a:pt x="0" y="278866"/>
                </a:lnTo>
                <a:lnTo>
                  <a:pt x="0" y="1162431"/>
                </a:lnTo>
                <a:lnTo>
                  <a:pt x="2235" y="1173327"/>
                </a:lnTo>
                <a:lnTo>
                  <a:pt x="8293" y="1182293"/>
                </a:lnTo>
                <a:lnTo>
                  <a:pt x="17208" y="1188389"/>
                </a:lnTo>
                <a:lnTo>
                  <a:pt x="28028" y="1190625"/>
                </a:lnTo>
                <a:lnTo>
                  <a:pt x="1322387" y="1190625"/>
                </a:lnTo>
                <a:lnTo>
                  <a:pt x="1324521" y="1189710"/>
                </a:lnTo>
                <a:lnTo>
                  <a:pt x="1334033" y="1185583"/>
                </a:lnTo>
                <a:lnTo>
                  <a:pt x="1341653" y="1182890"/>
                </a:lnTo>
                <a:lnTo>
                  <a:pt x="1341970" y="1182141"/>
                </a:lnTo>
                <a:lnTo>
                  <a:pt x="1342720" y="1181823"/>
                </a:lnTo>
                <a:lnTo>
                  <a:pt x="1345438" y="1174038"/>
                </a:lnTo>
                <a:lnTo>
                  <a:pt x="1350416" y="1162431"/>
                </a:lnTo>
                <a:lnTo>
                  <a:pt x="1350416" y="1134237"/>
                </a:lnTo>
                <a:lnTo>
                  <a:pt x="1350416" y="307073"/>
                </a:lnTo>
                <a:lnTo>
                  <a:pt x="1350416" y="278866"/>
                </a:lnTo>
                <a:close/>
              </a:path>
            </a:pathLst>
          </a:custGeom>
          <a:solidFill>
            <a:srgbClr val="81D3EB"/>
          </a:solidFill>
        </p:spPr>
        <p:txBody>
          <a:bodyPr wrap="square" lIns="0" tIns="0" rIns="0" bIns="0" rtlCol="0"/>
          <a:lstStyle/>
          <a:p>
            <a:endParaRPr/>
          </a:p>
        </p:txBody>
      </p:sp>
    </p:spTree>
    <p:extLst>
      <p:ext uri="{BB962C8B-B14F-4D97-AF65-F5344CB8AC3E}">
        <p14:creationId xmlns:p14="http://schemas.microsoft.com/office/powerpoint/2010/main" val="36587116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idx="4294967295"/>
          </p:nvPr>
        </p:nvSpPr>
        <p:spPr>
          <a:xfrm>
            <a:off x="0" y="3470275"/>
            <a:ext cx="5013325" cy="3113088"/>
          </a:xfrm>
          <a:prstGeom prst="rect">
            <a:avLst/>
          </a:prstGeom>
        </p:spPr>
        <p:txBody>
          <a:bodyPr vert="horz" wrap="square" lIns="0" tIns="133985" rIns="0" bIns="0" rtlCol="0">
            <a:noAutofit/>
          </a:bodyPr>
          <a:lstStyle/>
          <a:p>
            <a:pPr marR="5080" algn="r">
              <a:lnSpc>
                <a:spcPct val="100000"/>
              </a:lnSpc>
              <a:spcBef>
                <a:spcPts val="1055"/>
              </a:spcBef>
            </a:pPr>
            <a:r>
              <a:rPr lang="en-US" sz="6450" dirty="0">
                <a:solidFill>
                  <a:schemeClr val="bg1"/>
                </a:solidFill>
              </a:rPr>
              <a:t>Anxiety</a:t>
            </a:r>
            <a:endParaRPr sz="6450" dirty="0">
              <a:solidFill>
                <a:schemeClr val="bg1"/>
              </a:solidFill>
            </a:endParaRPr>
          </a:p>
        </p:txBody>
      </p:sp>
      <p:sp>
        <p:nvSpPr>
          <p:cNvPr id="9" name="object 9"/>
          <p:cNvSpPr/>
          <p:nvPr/>
        </p:nvSpPr>
        <p:spPr>
          <a:xfrm>
            <a:off x="9188869" y="6678269"/>
            <a:ext cx="1350645" cy="1190625"/>
          </a:xfrm>
          <a:custGeom>
            <a:avLst/>
            <a:gdLst/>
            <a:ahLst/>
            <a:cxnLst/>
            <a:rect l="l" t="t" r="r" b="b"/>
            <a:pathLst>
              <a:path w="1350645" h="1190625">
                <a:moveTo>
                  <a:pt x="1350416" y="278866"/>
                </a:moveTo>
                <a:lnTo>
                  <a:pt x="1348181" y="267982"/>
                </a:lnTo>
                <a:lnTo>
                  <a:pt x="1342136" y="259003"/>
                </a:lnTo>
                <a:lnTo>
                  <a:pt x="1333220" y="252920"/>
                </a:lnTo>
                <a:lnTo>
                  <a:pt x="1322387" y="250672"/>
                </a:lnTo>
                <a:lnTo>
                  <a:pt x="1294358" y="250672"/>
                </a:lnTo>
                <a:lnTo>
                  <a:pt x="1294358" y="307073"/>
                </a:lnTo>
                <a:lnTo>
                  <a:pt x="1294358" y="603161"/>
                </a:lnTo>
                <a:lnTo>
                  <a:pt x="1294358" y="659561"/>
                </a:lnTo>
                <a:lnTo>
                  <a:pt x="1294358" y="1134237"/>
                </a:lnTo>
                <a:lnTo>
                  <a:pt x="56057" y="1134237"/>
                </a:lnTo>
                <a:lnTo>
                  <a:pt x="56057" y="659561"/>
                </a:lnTo>
                <a:lnTo>
                  <a:pt x="342582" y="659561"/>
                </a:lnTo>
                <a:lnTo>
                  <a:pt x="342582" y="722261"/>
                </a:lnTo>
                <a:lnTo>
                  <a:pt x="342582" y="782129"/>
                </a:lnTo>
                <a:lnTo>
                  <a:pt x="492696" y="782129"/>
                </a:lnTo>
                <a:lnTo>
                  <a:pt x="492696" y="722261"/>
                </a:lnTo>
                <a:lnTo>
                  <a:pt x="402361" y="722261"/>
                </a:lnTo>
                <a:lnTo>
                  <a:pt x="402361" y="573227"/>
                </a:lnTo>
                <a:lnTo>
                  <a:pt x="432917" y="573227"/>
                </a:lnTo>
                <a:lnTo>
                  <a:pt x="432917" y="721918"/>
                </a:lnTo>
                <a:lnTo>
                  <a:pt x="492696" y="721918"/>
                </a:lnTo>
                <a:lnTo>
                  <a:pt x="492696" y="659561"/>
                </a:lnTo>
                <a:lnTo>
                  <a:pt x="865809" y="659561"/>
                </a:lnTo>
                <a:lnTo>
                  <a:pt x="865809" y="722261"/>
                </a:lnTo>
                <a:lnTo>
                  <a:pt x="865809" y="782129"/>
                </a:lnTo>
                <a:lnTo>
                  <a:pt x="1015923" y="782129"/>
                </a:lnTo>
                <a:lnTo>
                  <a:pt x="1015923" y="722261"/>
                </a:lnTo>
                <a:lnTo>
                  <a:pt x="925588" y="722261"/>
                </a:lnTo>
                <a:lnTo>
                  <a:pt x="925588" y="573227"/>
                </a:lnTo>
                <a:lnTo>
                  <a:pt x="956144" y="573227"/>
                </a:lnTo>
                <a:lnTo>
                  <a:pt x="956144" y="721918"/>
                </a:lnTo>
                <a:lnTo>
                  <a:pt x="1015923" y="721918"/>
                </a:lnTo>
                <a:lnTo>
                  <a:pt x="1015923" y="659561"/>
                </a:lnTo>
                <a:lnTo>
                  <a:pt x="1294358" y="659561"/>
                </a:lnTo>
                <a:lnTo>
                  <a:pt x="1294358" y="603161"/>
                </a:lnTo>
                <a:lnTo>
                  <a:pt x="1015923" y="603161"/>
                </a:lnTo>
                <a:lnTo>
                  <a:pt x="1015923" y="573227"/>
                </a:lnTo>
                <a:lnTo>
                  <a:pt x="1015923" y="572681"/>
                </a:lnTo>
                <a:lnTo>
                  <a:pt x="1015923" y="512076"/>
                </a:lnTo>
                <a:lnTo>
                  <a:pt x="865809" y="512076"/>
                </a:lnTo>
                <a:lnTo>
                  <a:pt x="865809" y="573227"/>
                </a:lnTo>
                <a:lnTo>
                  <a:pt x="865809" y="603161"/>
                </a:lnTo>
                <a:lnTo>
                  <a:pt x="492696" y="603161"/>
                </a:lnTo>
                <a:lnTo>
                  <a:pt x="492696" y="573227"/>
                </a:lnTo>
                <a:lnTo>
                  <a:pt x="492696" y="572681"/>
                </a:lnTo>
                <a:lnTo>
                  <a:pt x="492696" y="512076"/>
                </a:lnTo>
                <a:lnTo>
                  <a:pt x="342582" y="512076"/>
                </a:lnTo>
                <a:lnTo>
                  <a:pt x="342582" y="573227"/>
                </a:lnTo>
                <a:lnTo>
                  <a:pt x="342582" y="603161"/>
                </a:lnTo>
                <a:lnTo>
                  <a:pt x="56057" y="603161"/>
                </a:lnTo>
                <a:lnTo>
                  <a:pt x="56057" y="307073"/>
                </a:lnTo>
                <a:lnTo>
                  <a:pt x="1294358" y="307073"/>
                </a:lnTo>
                <a:lnTo>
                  <a:pt x="1294358" y="250672"/>
                </a:lnTo>
                <a:lnTo>
                  <a:pt x="923747" y="250672"/>
                </a:lnTo>
                <a:lnTo>
                  <a:pt x="923747" y="56400"/>
                </a:lnTo>
                <a:lnTo>
                  <a:pt x="923747" y="28206"/>
                </a:lnTo>
                <a:lnTo>
                  <a:pt x="921512" y="17310"/>
                </a:lnTo>
                <a:lnTo>
                  <a:pt x="915466" y="8343"/>
                </a:lnTo>
                <a:lnTo>
                  <a:pt x="906538" y="2247"/>
                </a:lnTo>
                <a:lnTo>
                  <a:pt x="895718" y="0"/>
                </a:lnTo>
                <a:lnTo>
                  <a:pt x="867689" y="0"/>
                </a:lnTo>
                <a:lnTo>
                  <a:pt x="867689" y="56400"/>
                </a:lnTo>
                <a:lnTo>
                  <a:pt x="867689" y="250672"/>
                </a:lnTo>
                <a:lnTo>
                  <a:pt x="481495" y="250672"/>
                </a:lnTo>
                <a:lnTo>
                  <a:pt x="481495" y="56400"/>
                </a:lnTo>
                <a:lnTo>
                  <a:pt x="867689" y="56400"/>
                </a:lnTo>
                <a:lnTo>
                  <a:pt x="867689" y="0"/>
                </a:lnTo>
                <a:lnTo>
                  <a:pt x="453466" y="0"/>
                </a:lnTo>
                <a:lnTo>
                  <a:pt x="442645" y="2247"/>
                </a:lnTo>
                <a:lnTo>
                  <a:pt x="433717" y="8343"/>
                </a:lnTo>
                <a:lnTo>
                  <a:pt x="427659" y="17310"/>
                </a:lnTo>
                <a:lnTo>
                  <a:pt x="425424" y="28206"/>
                </a:lnTo>
                <a:lnTo>
                  <a:pt x="425424" y="250672"/>
                </a:lnTo>
                <a:lnTo>
                  <a:pt x="28028" y="250672"/>
                </a:lnTo>
                <a:lnTo>
                  <a:pt x="17221" y="252920"/>
                </a:lnTo>
                <a:lnTo>
                  <a:pt x="8293" y="259003"/>
                </a:lnTo>
                <a:lnTo>
                  <a:pt x="2235" y="267982"/>
                </a:lnTo>
                <a:lnTo>
                  <a:pt x="0" y="278866"/>
                </a:lnTo>
                <a:lnTo>
                  <a:pt x="0" y="1162431"/>
                </a:lnTo>
                <a:lnTo>
                  <a:pt x="2235" y="1173327"/>
                </a:lnTo>
                <a:lnTo>
                  <a:pt x="8293" y="1182293"/>
                </a:lnTo>
                <a:lnTo>
                  <a:pt x="17208" y="1188389"/>
                </a:lnTo>
                <a:lnTo>
                  <a:pt x="28028" y="1190625"/>
                </a:lnTo>
                <a:lnTo>
                  <a:pt x="1322387" y="1190625"/>
                </a:lnTo>
                <a:lnTo>
                  <a:pt x="1324521" y="1189710"/>
                </a:lnTo>
                <a:lnTo>
                  <a:pt x="1334033" y="1185583"/>
                </a:lnTo>
                <a:lnTo>
                  <a:pt x="1341653" y="1182890"/>
                </a:lnTo>
                <a:lnTo>
                  <a:pt x="1341970" y="1182141"/>
                </a:lnTo>
                <a:lnTo>
                  <a:pt x="1342720" y="1181823"/>
                </a:lnTo>
                <a:lnTo>
                  <a:pt x="1345438" y="1174038"/>
                </a:lnTo>
                <a:lnTo>
                  <a:pt x="1350416" y="1162431"/>
                </a:lnTo>
                <a:lnTo>
                  <a:pt x="1350416" y="1134237"/>
                </a:lnTo>
                <a:lnTo>
                  <a:pt x="1350416" y="307073"/>
                </a:lnTo>
                <a:lnTo>
                  <a:pt x="1350416" y="278866"/>
                </a:lnTo>
                <a:close/>
              </a:path>
            </a:pathLst>
          </a:custGeom>
          <a:solidFill>
            <a:srgbClr val="81D3EB"/>
          </a:solidFill>
        </p:spPr>
        <p:txBody>
          <a:bodyPr wrap="square" lIns="0" tIns="0" rIns="0" bIns="0" rtlCol="0"/>
          <a:lstStyle/>
          <a:p>
            <a:endParaRPr/>
          </a:p>
        </p:txBody>
      </p:sp>
      <p:sp>
        <p:nvSpPr>
          <p:cNvPr id="10" name="object 10"/>
          <p:cNvSpPr txBox="1"/>
          <p:nvPr/>
        </p:nvSpPr>
        <p:spPr>
          <a:xfrm>
            <a:off x="11277600" y="811657"/>
            <a:ext cx="5655226" cy="3082035"/>
          </a:xfrm>
          <a:prstGeom prst="rect">
            <a:avLst/>
          </a:prstGeom>
        </p:spPr>
        <p:txBody>
          <a:bodyPr vert="horz" wrap="square" lIns="0" tIns="12700" rIns="0" bIns="0" rtlCol="0">
            <a:noAutofit/>
          </a:bodyPr>
          <a:lstStyle/>
          <a:p>
            <a:pPr marL="12700">
              <a:lnSpc>
                <a:spcPct val="100000"/>
              </a:lnSpc>
              <a:spcBef>
                <a:spcPts val="100"/>
              </a:spcBef>
            </a:pPr>
            <a:r>
              <a:rPr lang="en-US" sz="3500" spc="-10" dirty="0">
                <a:solidFill>
                  <a:srgbClr val="FFFFFF"/>
                </a:solidFill>
                <a:latin typeface="Calibri" panose="020F0502020204030204" pitchFamily="34" charset="0"/>
                <a:cs typeface="Calibri" panose="020F0502020204030204" pitchFamily="34" charset="0"/>
              </a:rPr>
              <a:t>Heart palpitations, </a:t>
            </a:r>
          </a:p>
          <a:p>
            <a:pPr marL="12700">
              <a:lnSpc>
                <a:spcPct val="100000"/>
              </a:lnSpc>
              <a:spcBef>
                <a:spcPts val="100"/>
              </a:spcBef>
            </a:pPr>
            <a:r>
              <a:rPr lang="en-US" sz="3500" spc="-10" dirty="0">
                <a:solidFill>
                  <a:srgbClr val="FFFFFF"/>
                </a:solidFill>
                <a:latin typeface="Calibri" panose="020F0502020204030204" pitchFamily="34" charset="0"/>
                <a:cs typeface="Calibri" panose="020F0502020204030204" pitchFamily="34" charset="0"/>
              </a:rPr>
              <a:t>pounding, or accelerated heart rate</a:t>
            </a:r>
          </a:p>
          <a:p>
            <a:pPr marL="12700">
              <a:lnSpc>
                <a:spcPct val="100000"/>
              </a:lnSpc>
              <a:spcBef>
                <a:spcPts val="100"/>
              </a:spcBef>
            </a:pPr>
            <a:r>
              <a:rPr lang="en-US" sz="3500" spc="-10" dirty="0">
                <a:solidFill>
                  <a:srgbClr val="FFFFFF"/>
                </a:solidFill>
                <a:latin typeface="Calibri" panose="020F0502020204030204" pitchFamily="34" charset="0"/>
                <a:cs typeface="Calibri" panose="020F0502020204030204" pitchFamily="34" charset="0"/>
              </a:rPr>
              <a:t>Sweating</a:t>
            </a:r>
          </a:p>
          <a:p>
            <a:pPr marL="12700">
              <a:lnSpc>
                <a:spcPct val="100000"/>
              </a:lnSpc>
              <a:spcBef>
                <a:spcPts val="100"/>
              </a:spcBef>
            </a:pPr>
            <a:r>
              <a:rPr lang="en-US" sz="3500" spc="-10" dirty="0">
                <a:solidFill>
                  <a:srgbClr val="FFFFFF"/>
                </a:solidFill>
                <a:latin typeface="Calibri" panose="020F0502020204030204" pitchFamily="34" charset="0"/>
                <a:cs typeface="Calibri" panose="020F0502020204030204" pitchFamily="34" charset="0"/>
              </a:rPr>
              <a:t>Trembling or shaking</a:t>
            </a:r>
          </a:p>
          <a:p>
            <a:pPr marL="12700">
              <a:lnSpc>
                <a:spcPct val="100000"/>
              </a:lnSpc>
              <a:spcBef>
                <a:spcPts val="100"/>
              </a:spcBef>
            </a:pPr>
            <a:r>
              <a:rPr lang="en-US" sz="3500" spc="-10" dirty="0">
                <a:solidFill>
                  <a:srgbClr val="FFFFFF"/>
                </a:solidFill>
                <a:latin typeface="Calibri" panose="020F0502020204030204" pitchFamily="34" charset="0"/>
                <a:cs typeface="Calibri" panose="020F0502020204030204" pitchFamily="34" charset="0"/>
              </a:rPr>
              <a:t>Shortness or breath</a:t>
            </a:r>
          </a:p>
          <a:p>
            <a:pPr marL="12700">
              <a:lnSpc>
                <a:spcPct val="100000"/>
              </a:lnSpc>
              <a:spcBef>
                <a:spcPts val="100"/>
              </a:spcBef>
            </a:pPr>
            <a:r>
              <a:rPr lang="en-US" sz="3500" spc="-10" dirty="0">
                <a:solidFill>
                  <a:srgbClr val="FFFFFF"/>
                </a:solidFill>
                <a:latin typeface="Calibri" panose="020F0502020204030204" pitchFamily="34" charset="0"/>
                <a:cs typeface="Calibri" panose="020F0502020204030204" pitchFamily="34" charset="0"/>
              </a:rPr>
              <a:t>Feelings of choking</a:t>
            </a:r>
          </a:p>
          <a:p>
            <a:pPr marL="12700">
              <a:lnSpc>
                <a:spcPct val="100000"/>
              </a:lnSpc>
              <a:spcBef>
                <a:spcPts val="100"/>
              </a:spcBef>
            </a:pPr>
            <a:r>
              <a:rPr lang="en-US" sz="3500" spc="-10" dirty="0">
                <a:solidFill>
                  <a:srgbClr val="FFFFFF"/>
                </a:solidFill>
                <a:latin typeface="Calibri" panose="020F0502020204030204" pitchFamily="34" charset="0"/>
                <a:cs typeface="Calibri" panose="020F0502020204030204" pitchFamily="34" charset="0"/>
              </a:rPr>
              <a:t>Chest pain or discomfort</a:t>
            </a:r>
          </a:p>
          <a:p>
            <a:pPr marL="12700">
              <a:lnSpc>
                <a:spcPct val="100000"/>
              </a:lnSpc>
              <a:spcBef>
                <a:spcPts val="100"/>
              </a:spcBef>
            </a:pPr>
            <a:r>
              <a:rPr lang="en-US" sz="3500" spc="-10" dirty="0">
                <a:solidFill>
                  <a:srgbClr val="FFFFFF"/>
                </a:solidFill>
                <a:latin typeface="Calibri" panose="020F0502020204030204" pitchFamily="34" charset="0"/>
                <a:cs typeface="Calibri" panose="020F0502020204030204" pitchFamily="34" charset="0"/>
              </a:rPr>
              <a:t>Nausea or abdominal distress</a:t>
            </a:r>
          </a:p>
          <a:p>
            <a:pPr marL="12700">
              <a:lnSpc>
                <a:spcPct val="100000"/>
              </a:lnSpc>
              <a:spcBef>
                <a:spcPts val="100"/>
              </a:spcBef>
            </a:pPr>
            <a:r>
              <a:rPr lang="en-US" sz="3500" spc="-10" dirty="0">
                <a:solidFill>
                  <a:srgbClr val="FFFFFF"/>
                </a:solidFill>
                <a:latin typeface="Calibri" panose="020F0502020204030204" pitchFamily="34" charset="0"/>
                <a:cs typeface="Calibri" panose="020F0502020204030204" pitchFamily="34" charset="0"/>
              </a:rPr>
              <a:t>Dizzy, unsteady, light-headed</a:t>
            </a:r>
          </a:p>
          <a:p>
            <a:pPr marL="12700">
              <a:lnSpc>
                <a:spcPct val="100000"/>
              </a:lnSpc>
              <a:spcBef>
                <a:spcPts val="100"/>
              </a:spcBef>
            </a:pPr>
            <a:r>
              <a:rPr lang="en-US" sz="3500" spc="-10" dirty="0">
                <a:solidFill>
                  <a:srgbClr val="FFFFFF"/>
                </a:solidFill>
                <a:latin typeface="Calibri" panose="020F0502020204030204" pitchFamily="34" charset="0"/>
                <a:cs typeface="Calibri" panose="020F0502020204030204" pitchFamily="34" charset="0"/>
              </a:rPr>
              <a:t>Chills or heat sensations</a:t>
            </a:r>
          </a:p>
          <a:p>
            <a:pPr marL="12700">
              <a:lnSpc>
                <a:spcPct val="100000"/>
              </a:lnSpc>
              <a:spcBef>
                <a:spcPts val="100"/>
              </a:spcBef>
            </a:pPr>
            <a:r>
              <a:rPr lang="en-US" sz="3500" spc="-10" dirty="0" err="1">
                <a:solidFill>
                  <a:srgbClr val="FFFFFF"/>
                </a:solidFill>
                <a:latin typeface="Calibri" panose="020F0502020204030204" pitchFamily="34" charset="0"/>
                <a:cs typeface="Calibri" panose="020F0502020204030204" pitchFamily="34" charset="0"/>
              </a:rPr>
              <a:t>Paresthesias</a:t>
            </a:r>
            <a:r>
              <a:rPr lang="en-US" sz="3500" spc="-10" dirty="0">
                <a:solidFill>
                  <a:srgbClr val="FFFFFF"/>
                </a:solidFill>
                <a:latin typeface="Calibri" panose="020F0502020204030204" pitchFamily="34" charset="0"/>
                <a:cs typeface="Calibri" panose="020F0502020204030204" pitchFamily="34" charset="0"/>
              </a:rPr>
              <a:t> (numbing or tingling)</a:t>
            </a:r>
          </a:p>
          <a:p>
            <a:pPr marL="12700">
              <a:lnSpc>
                <a:spcPct val="100000"/>
              </a:lnSpc>
              <a:spcBef>
                <a:spcPts val="100"/>
              </a:spcBef>
            </a:pPr>
            <a:r>
              <a:rPr lang="en-US" sz="3500" spc="-10" dirty="0">
                <a:solidFill>
                  <a:srgbClr val="FFFFFF"/>
                </a:solidFill>
                <a:latin typeface="Calibri" panose="020F0502020204030204" pitchFamily="34" charset="0"/>
                <a:cs typeface="Calibri" panose="020F0502020204030204" pitchFamily="34" charset="0"/>
              </a:rPr>
              <a:t>Muscle tension</a:t>
            </a:r>
          </a:p>
          <a:p>
            <a:pPr marL="12700">
              <a:lnSpc>
                <a:spcPct val="100000"/>
              </a:lnSpc>
              <a:spcBef>
                <a:spcPts val="100"/>
              </a:spcBef>
            </a:pPr>
            <a:endParaRPr lang="en-US" sz="3500" spc="-10" dirty="0">
              <a:solidFill>
                <a:srgbClr val="FFFFFF"/>
              </a:solidFill>
              <a:latin typeface="Calibri" panose="020F0502020204030204" pitchFamily="34" charset="0"/>
              <a:cs typeface="Calibri" panose="020F0502020204030204" pitchFamily="34" charset="0"/>
            </a:endParaRPr>
          </a:p>
        </p:txBody>
      </p:sp>
      <p:sp>
        <p:nvSpPr>
          <p:cNvPr id="15" name="object 9">
            <a:extLst>
              <a:ext uri="{FF2B5EF4-FFF2-40B4-BE49-F238E27FC236}">
                <a16:creationId xmlns:a16="http://schemas.microsoft.com/office/drawing/2014/main" id="{3A032159-6129-354B-A4DD-A13408ADF218}"/>
              </a:ext>
            </a:extLst>
          </p:cNvPr>
          <p:cNvSpPr/>
          <p:nvPr/>
        </p:nvSpPr>
        <p:spPr>
          <a:xfrm>
            <a:off x="9188869" y="4407017"/>
            <a:ext cx="1350645" cy="1190625"/>
          </a:xfrm>
          <a:custGeom>
            <a:avLst/>
            <a:gdLst/>
            <a:ahLst/>
            <a:cxnLst/>
            <a:rect l="l" t="t" r="r" b="b"/>
            <a:pathLst>
              <a:path w="1350645" h="1190625">
                <a:moveTo>
                  <a:pt x="1350416" y="278866"/>
                </a:moveTo>
                <a:lnTo>
                  <a:pt x="1348181" y="267982"/>
                </a:lnTo>
                <a:lnTo>
                  <a:pt x="1342136" y="259003"/>
                </a:lnTo>
                <a:lnTo>
                  <a:pt x="1333220" y="252920"/>
                </a:lnTo>
                <a:lnTo>
                  <a:pt x="1322387" y="250672"/>
                </a:lnTo>
                <a:lnTo>
                  <a:pt x="1294358" y="250672"/>
                </a:lnTo>
                <a:lnTo>
                  <a:pt x="1294358" y="307073"/>
                </a:lnTo>
                <a:lnTo>
                  <a:pt x="1294358" y="603161"/>
                </a:lnTo>
                <a:lnTo>
                  <a:pt x="1294358" y="659561"/>
                </a:lnTo>
                <a:lnTo>
                  <a:pt x="1294358" y="1134237"/>
                </a:lnTo>
                <a:lnTo>
                  <a:pt x="56057" y="1134237"/>
                </a:lnTo>
                <a:lnTo>
                  <a:pt x="56057" y="659561"/>
                </a:lnTo>
                <a:lnTo>
                  <a:pt x="342582" y="659561"/>
                </a:lnTo>
                <a:lnTo>
                  <a:pt x="342582" y="722261"/>
                </a:lnTo>
                <a:lnTo>
                  <a:pt x="342582" y="782129"/>
                </a:lnTo>
                <a:lnTo>
                  <a:pt x="492696" y="782129"/>
                </a:lnTo>
                <a:lnTo>
                  <a:pt x="492696" y="722261"/>
                </a:lnTo>
                <a:lnTo>
                  <a:pt x="402361" y="722261"/>
                </a:lnTo>
                <a:lnTo>
                  <a:pt x="402361" y="573227"/>
                </a:lnTo>
                <a:lnTo>
                  <a:pt x="432917" y="573227"/>
                </a:lnTo>
                <a:lnTo>
                  <a:pt x="432917" y="721918"/>
                </a:lnTo>
                <a:lnTo>
                  <a:pt x="492696" y="721918"/>
                </a:lnTo>
                <a:lnTo>
                  <a:pt x="492696" y="659561"/>
                </a:lnTo>
                <a:lnTo>
                  <a:pt x="865809" y="659561"/>
                </a:lnTo>
                <a:lnTo>
                  <a:pt x="865809" y="722261"/>
                </a:lnTo>
                <a:lnTo>
                  <a:pt x="865809" y="782129"/>
                </a:lnTo>
                <a:lnTo>
                  <a:pt x="1015923" y="782129"/>
                </a:lnTo>
                <a:lnTo>
                  <a:pt x="1015923" y="722261"/>
                </a:lnTo>
                <a:lnTo>
                  <a:pt x="925588" y="722261"/>
                </a:lnTo>
                <a:lnTo>
                  <a:pt x="925588" y="573227"/>
                </a:lnTo>
                <a:lnTo>
                  <a:pt x="956144" y="573227"/>
                </a:lnTo>
                <a:lnTo>
                  <a:pt x="956144" y="721918"/>
                </a:lnTo>
                <a:lnTo>
                  <a:pt x="1015923" y="721918"/>
                </a:lnTo>
                <a:lnTo>
                  <a:pt x="1015923" y="659561"/>
                </a:lnTo>
                <a:lnTo>
                  <a:pt x="1294358" y="659561"/>
                </a:lnTo>
                <a:lnTo>
                  <a:pt x="1294358" y="603161"/>
                </a:lnTo>
                <a:lnTo>
                  <a:pt x="1015923" y="603161"/>
                </a:lnTo>
                <a:lnTo>
                  <a:pt x="1015923" y="573227"/>
                </a:lnTo>
                <a:lnTo>
                  <a:pt x="1015923" y="572681"/>
                </a:lnTo>
                <a:lnTo>
                  <a:pt x="1015923" y="512076"/>
                </a:lnTo>
                <a:lnTo>
                  <a:pt x="865809" y="512076"/>
                </a:lnTo>
                <a:lnTo>
                  <a:pt x="865809" y="573227"/>
                </a:lnTo>
                <a:lnTo>
                  <a:pt x="865809" y="603161"/>
                </a:lnTo>
                <a:lnTo>
                  <a:pt x="492696" y="603161"/>
                </a:lnTo>
                <a:lnTo>
                  <a:pt x="492696" y="573227"/>
                </a:lnTo>
                <a:lnTo>
                  <a:pt x="492696" y="572681"/>
                </a:lnTo>
                <a:lnTo>
                  <a:pt x="492696" y="512076"/>
                </a:lnTo>
                <a:lnTo>
                  <a:pt x="342582" y="512076"/>
                </a:lnTo>
                <a:lnTo>
                  <a:pt x="342582" y="573227"/>
                </a:lnTo>
                <a:lnTo>
                  <a:pt x="342582" y="603161"/>
                </a:lnTo>
                <a:lnTo>
                  <a:pt x="56057" y="603161"/>
                </a:lnTo>
                <a:lnTo>
                  <a:pt x="56057" y="307073"/>
                </a:lnTo>
                <a:lnTo>
                  <a:pt x="1294358" y="307073"/>
                </a:lnTo>
                <a:lnTo>
                  <a:pt x="1294358" y="250672"/>
                </a:lnTo>
                <a:lnTo>
                  <a:pt x="923747" y="250672"/>
                </a:lnTo>
                <a:lnTo>
                  <a:pt x="923747" y="56400"/>
                </a:lnTo>
                <a:lnTo>
                  <a:pt x="923747" y="28206"/>
                </a:lnTo>
                <a:lnTo>
                  <a:pt x="921512" y="17310"/>
                </a:lnTo>
                <a:lnTo>
                  <a:pt x="915466" y="8343"/>
                </a:lnTo>
                <a:lnTo>
                  <a:pt x="906538" y="2247"/>
                </a:lnTo>
                <a:lnTo>
                  <a:pt x="895718" y="0"/>
                </a:lnTo>
                <a:lnTo>
                  <a:pt x="867689" y="0"/>
                </a:lnTo>
                <a:lnTo>
                  <a:pt x="867689" y="56400"/>
                </a:lnTo>
                <a:lnTo>
                  <a:pt x="867689" y="250672"/>
                </a:lnTo>
                <a:lnTo>
                  <a:pt x="481495" y="250672"/>
                </a:lnTo>
                <a:lnTo>
                  <a:pt x="481495" y="56400"/>
                </a:lnTo>
                <a:lnTo>
                  <a:pt x="867689" y="56400"/>
                </a:lnTo>
                <a:lnTo>
                  <a:pt x="867689" y="0"/>
                </a:lnTo>
                <a:lnTo>
                  <a:pt x="453466" y="0"/>
                </a:lnTo>
                <a:lnTo>
                  <a:pt x="442645" y="2247"/>
                </a:lnTo>
                <a:lnTo>
                  <a:pt x="433717" y="8343"/>
                </a:lnTo>
                <a:lnTo>
                  <a:pt x="427659" y="17310"/>
                </a:lnTo>
                <a:lnTo>
                  <a:pt x="425424" y="28206"/>
                </a:lnTo>
                <a:lnTo>
                  <a:pt x="425424" y="250672"/>
                </a:lnTo>
                <a:lnTo>
                  <a:pt x="28028" y="250672"/>
                </a:lnTo>
                <a:lnTo>
                  <a:pt x="17221" y="252920"/>
                </a:lnTo>
                <a:lnTo>
                  <a:pt x="8293" y="259003"/>
                </a:lnTo>
                <a:lnTo>
                  <a:pt x="2235" y="267982"/>
                </a:lnTo>
                <a:lnTo>
                  <a:pt x="0" y="278866"/>
                </a:lnTo>
                <a:lnTo>
                  <a:pt x="0" y="1162431"/>
                </a:lnTo>
                <a:lnTo>
                  <a:pt x="2235" y="1173327"/>
                </a:lnTo>
                <a:lnTo>
                  <a:pt x="8293" y="1182293"/>
                </a:lnTo>
                <a:lnTo>
                  <a:pt x="17208" y="1188389"/>
                </a:lnTo>
                <a:lnTo>
                  <a:pt x="28028" y="1190625"/>
                </a:lnTo>
                <a:lnTo>
                  <a:pt x="1322387" y="1190625"/>
                </a:lnTo>
                <a:lnTo>
                  <a:pt x="1324521" y="1189710"/>
                </a:lnTo>
                <a:lnTo>
                  <a:pt x="1334033" y="1185583"/>
                </a:lnTo>
                <a:lnTo>
                  <a:pt x="1341653" y="1182890"/>
                </a:lnTo>
                <a:lnTo>
                  <a:pt x="1341970" y="1182141"/>
                </a:lnTo>
                <a:lnTo>
                  <a:pt x="1342720" y="1181823"/>
                </a:lnTo>
                <a:lnTo>
                  <a:pt x="1345438" y="1174038"/>
                </a:lnTo>
                <a:lnTo>
                  <a:pt x="1350416" y="1162431"/>
                </a:lnTo>
                <a:lnTo>
                  <a:pt x="1350416" y="1134237"/>
                </a:lnTo>
                <a:lnTo>
                  <a:pt x="1350416" y="307073"/>
                </a:lnTo>
                <a:lnTo>
                  <a:pt x="1350416" y="278866"/>
                </a:lnTo>
                <a:close/>
              </a:path>
            </a:pathLst>
          </a:custGeom>
          <a:solidFill>
            <a:srgbClr val="81D3EB"/>
          </a:solidFill>
        </p:spPr>
        <p:txBody>
          <a:bodyPr wrap="square" lIns="0" tIns="0" rIns="0" bIns="0" rtlCol="0"/>
          <a:lstStyle/>
          <a:p>
            <a:endParaRPr/>
          </a:p>
        </p:txBody>
      </p:sp>
      <p:sp>
        <p:nvSpPr>
          <p:cNvPr id="16" name="object 9">
            <a:extLst>
              <a:ext uri="{FF2B5EF4-FFF2-40B4-BE49-F238E27FC236}">
                <a16:creationId xmlns:a16="http://schemas.microsoft.com/office/drawing/2014/main" id="{270BD4AA-DAB2-8140-B127-2797024898AC}"/>
              </a:ext>
            </a:extLst>
          </p:cNvPr>
          <p:cNvSpPr/>
          <p:nvPr/>
        </p:nvSpPr>
        <p:spPr>
          <a:xfrm>
            <a:off x="9188869" y="2352675"/>
            <a:ext cx="1350645" cy="1190625"/>
          </a:xfrm>
          <a:custGeom>
            <a:avLst/>
            <a:gdLst/>
            <a:ahLst/>
            <a:cxnLst/>
            <a:rect l="l" t="t" r="r" b="b"/>
            <a:pathLst>
              <a:path w="1350645" h="1190625">
                <a:moveTo>
                  <a:pt x="1350416" y="278866"/>
                </a:moveTo>
                <a:lnTo>
                  <a:pt x="1348181" y="267982"/>
                </a:lnTo>
                <a:lnTo>
                  <a:pt x="1342136" y="259003"/>
                </a:lnTo>
                <a:lnTo>
                  <a:pt x="1333220" y="252920"/>
                </a:lnTo>
                <a:lnTo>
                  <a:pt x="1322387" y="250672"/>
                </a:lnTo>
                <a:lnTo>
                  <a:pt x="1294358" y="250672"/>
                </a:lnTo>
                <a:lnTo>
                  <a:pt x="1294358" y="307073"/>
                </a:lnTo>
                <a:lnTo>
                  <a:pt x="1294358" y="603161"/>
                </a:lnTo>
                <a:lnTo>
                  <a:pt x="1294358" y="659561"/>
                </a:lnTo>
                <a:lnTo>
                  <a:pt x="1294358" y="1134237"/>
                </a:lnTo>
                <a:lnTo>
                  <a:pt x="56057" y="1134237"/>
                </a:lnTo>
                <a:lnTo>
                  <a:pt x="56057" y="659561"/>
                </a:lnTo>
                <a:lnTo>
                  <a:pt x="342582" y="659561"/>
                </a:lnTo>
                <a:lnTo>
                  <a:pt x="342582" y="722261"/>
                </a:lnTo>
                <a:lnTo>
                  <a:pt x="342582" y="782129"/>
                </a:lnTo>
                <a:lnTo>
                  <a:pt x="492696" y="782129"/>
                </a:lnTo>
                <a:lnTo>
                  <a:pt x="492696" y="722261"/>
                </a:lnTo>
                <a:lnTo>
                  <a:pt x="402361" y="722261"/>
                </a:lnTo>
                <a:lnTo>
                  <a:pt x="402361" y="573227"/>
                </a:lnTo>
                <a:lnTo>
                  <a:pt x="432917" y="573227"/>
                </a:lnTo>
                <a:lnTo>
                  <a:pt x="432917" y="721918"/>
                </a:lnTo>
                <a:lnTo>
                  <a:pt x="492696" y="721918"/>
                </a:lnTo>
                <a:lnTo>
                  <a:pt x="492696" y="659561"/>
                </a:lnTo>
                <a:lnTo>
                  <a:pt x="865809" y="659561"/>
                </a:lnTo>
                <a:lnTo>
                  <a:pt x="865809" y="722261"/>
                </a:lnTo>
                <a:lnTo>
                  <a:pt x="865809" y="782129"/>
                </a:lnTo>
                <a:lnTo>
                  <a:pt x="1015923" y="782129"/>
                </a:lnTo>
                <a:lnTo>
                  <a:pt x="1015923" y="722261"/>
                </a:lnTo>
                <a:lnTo>
                  <a:pt x="925588" y="722261"/>
                </a:lnTo>
                <a:lnTo>
                  <a:pt x="925588" y="573227"/>
                </a:lnTo>
                <a:lnTo>
                  <a:pt x="956144" y="573227"/>
                </a:lnTo>
                <a:lnTo>
                  <a:pt x="956144" y="721918"/>
                </a:lnTo>
                <a:lnTo>
                  <a:pt x="1015923" y="721918"/>
                </a:lnTo>
                <a:lnTo>
                  <a:pt x="1015923" y="659561"/>
                </a:lnTo>
                <a:lnTo>
                  <a:pt x="1294358" y="659561"/>
                </a:lnTo>
                <a:lnTo>
                  <a:pt x="1294358" y="603161"/>
                </a:lnTo>
                <a:lnTo>
                  <a:pt x="1015923" y="603161"/>
                </a:lnTo>
                <a:lnTo>
                  <a:pt x="1015923" y="573227"/>
                </a:lnTo>
                <a:lnTo>
                  <a:pt x="1015923" y="572681"/>
                </a:lnTo>
                <a:lnTo>
                  <a:pt x="1015923" y="512076"/>
                </a:lnTo>
                <a:lnTo>
                  <a:pt x="865809" y="512076"/>
                </a:lnTo>
                <a:lnTo>
                  <a:pt x="865809" y="573227"/>
                </a:lnTo>
                <a:lnTo>
                  <a:pt x="865809" y="603161"/>
                </a:lnTo>
                <a:lnTo>
                  <a:pt x="492696" y="603161"/>
                </a:lnTo>
                <a:lnTo>
                  <a:pt x="492696" y="573227"/>
                </a:lnTo>
                <a:lnTo>
                  <a:pt x="492696" y="572681"/>
                </a:lnTo>
                <a:lnTo>
                  <a:pt x="492696" y="512076"/>
                </a:lnTo>
                <a:lnTo>
                  <a:pt x="342582" y="512076"/>
                </a:lnTo>
                <a:lnTo>
                  <a:pt x="342582" y="573227"/>
                </a:lnTo>
                <a:lnTo>
                  <a:pt x="342582" y="603161"/>
                </a:lnTo>
                <a:lnTo>
                  <a:pt x="56057" y="603161"/>
                </a:lnTo>
                <a:lnTo>
                  <a:pt x="56057" y="307073"/>
                </a:lnTo>
                <a:lnTo>
                  <a:pt x="1294358" y="307073"/>
                </a:lnTo>
                <a:lnTo>
                  <a:pt x="1294358" y="250672"/>
                </a:lnTo>
                <a:lnTo>
                  <a:pt x="923747" y="250672"/>
                </a:lnTo>
                <a:lnTo>
                  <a:pt x="923747" y="56400"/>
                </a:lnTo>
                <a:lnTo>
                  <a:pt x="923747" y="28206"/>
                </a:lnTo>
                <a:lnTo>
                  <a:pt x="921512" y="17310"/>
                </a:lnTo>
                <a:lnTo>
                  <a:pt x="915466" y="8343"/>
                </a:lnTo>
                <a:lnTo>
                  <a:pt x="906538" y="2247"/>
                </a:lnTo>
                <a:lnTo>
                  <a:pt x="895718" y="0"/>
                </a:lnTo>
                <a:lnTo>
                  <a:pt x="867689" y="0"/>
                </a:lnTo>
                <a:lnTo>
                  <a:pt x="867689" y="56400"/>
                </a:lnTo>
                <a:lnTo>
                  <a:pt x="867689" y="250672"/>
                </a:lnTo>
                <a:lnTo>
                  <a:pt x="481495" y="250672"/>
                </a:lnTo>
                <a:lnTo>
                  <a:pt x="481495" y="56400"/>
                </a:lnTo>
                <a:lnTo>
                  <a:pt x="867689" y="56400"/>
                </a:lnTo>
                <a:lnTo>
                  <a:pt x="867689" y="0"/>
                </a:lnTo>
                <a:lnTo>
                  <a:pt x="453466" y="0"/>
                </a:lnTo>
                <a:lnTo>
                  <a:pt x="442645" y="2247"/>
                </a:lnTo>
                <a:lnTo>
                  <a:pt x="433717" y="8343"/>
                </a:lnTo>
                <a:lnTo>
                  <a:pt x="427659" y="17310"/>
                </a:lnTo>
                <a:lnTo>
                  <a:pt x="425424" y="28206"/>
                </a:lnTo>
                <a:lnTo>
                  <a:pt x="425424" y="250672"/>
                </a:lnTo>
                <a:lnTo>
                  <a:pt x="28028" y="250672"/>
                </a:lnTo>
                <a:lnTo>
                  <a:pt x="17221" y="252920"/>
                </a:lnTo>
                <a:lnTo>
                  <a:pt x="8293" y="259003"/>
                </a:lnTo>
                <a:lnTo>
                  <a:pt x="2235" y="267982"/>
                </a:lnTo>
                <a:lnTo>
                  <a:pt x="0" y="278866"/>
                </a:lnTo>
                <a:lnTo>
                  <a:pt x="0" y="1162431"/>
                </a:lnTo>
                <a:lnTo>
                  <a:pt x="2235" y="1173327"/>
                </a:lnTo>
                <a:lnTo>
                  <a:pt x="8293" y="1182293"/>
                </a:lnTo>
                <a:lnTo>
                  <a:pt x="17208" y="1188389"/>
                </a:lnTo>
                <a:lnTo>
                  <a:pt x="28028" y="1190625"/>
                </a:lnTo>
                <a:lnTo>
                  <a:pt x="1322387" y="1190625"/>
                </a:lnTo>
                <a:lnTo>
                  <a:pt x="1324521" y="1189710"/>
                </a:lnTo>
                <a:lnTo>
                  <a:pt x="1334033" y="1185583"/>
                </a:lnTo>
                <a:lnTo>
                  <a:pt x="1341653" y="1182890"/>
                </a:lnTo>
                <a:lnTo>
                  <a:pt x="1341970" y="1182141"/>
                </a:lnTo>
                <a:lnTo>
                  <a:pt x="1342720" y="1181823"/>
                </a:lnTo>
                <a:lnTo>
                  <a:pt x="1345438" y="1174038"/>
                </a:lnTo>
                <a:lnTo>
                  <a:pt x="1350416" y="1162431"/>
                </a:lnTo>
                <a:lnTo>
                  <a:pt x="1350416" y="1134237"/>
                </a:lnTo>
                <a:lnTo>
                  <a:pt x="1350416" y="307073"/>
                </a:lnTo>
                <a:lnTo>
                  <a:pt x="1350416" y="278866"/>
                </a:lnTo>
                <a:close/>
              </a:path>
            </a:pathLst>
          </a:custGeom>
          <a:solidFill>
            <a:srgbClr val="81D3EB"/>
          </a:solidFill>
        </p:spPr>
        <p:txBody>
          <a:bodyPr wrap="square" lIns="0" tIns="0" rIns="0" bIns="0" rtlCol="0"/>
          <a:lstStyle/>
          <a:p>
            <a:endParaRPr/>
          </a:p>
        </p:txBody>
      </p:sp>
    </p:spTree>
    <p:extLst>
      <p:ext uri="{BB962C8B-B14F-4D97-AF65-F5344CB8AC3E}">
        <p14:creationId xmlns:p14="http://schemas.microsoft.com/office/powerpoint/2010/main" val="41909393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idx="4294967295"/>
          </p:nvPr>
        </p:nvSpPr>
        <p:spPr>
          <a:xfrm>
            <a:off x="0" y="3470275"/>
            <a:ext cx="5013325" cy="3113088"/>
          </a:xfrm>
          <a:prstGeom prst="rect">
            <a:avLst/>
          </a:prstGeom>
        </p:spPr>
        <p:txBody>
          <a:bodyPr vert="horz" wrap="square" lIns="0" tIns="133985" rIns="0" bIns="0" rtlCol="0">
            <a:noAutofit/>
          </a:bodyPr>
          <a:lstStyle/>
          <a:p>
            <a:pPr marR="5080" algn="r">
              <a:lnSpc>
                <a:spcPct val="100000"/>
              </a:lnSpc>
              <a:spcBef>
                <a:spcPts val="1055"/>
              </a:spcBef>
            </a:pPr>
            <a:r>
              <a:rPr lang="en-US" sz="6450" dirty="0">
                <a:solidFill>
                  <a:schemeClr val="bg1"/>
                </a:solidFill>
              </a:rPr>
              <a:t>Depression</a:t>
            </a:r>
            <a:endParaRPr sz="6450" dirty="0">
              <a:solidFill>
                <a:schemeClr val="bg1"/>
              </a:solidFill>
            </a:endParaRPr>
          </a:p>
        </p:txBody>
      </p:sp>
      <p:sp>
        <p:nvSpPr>
          <p:cNvPr id="9" name="object 9"/>
          <p:cNvSpPr/>
          <p:nvPr/>
        </p:nvSpPr>
        <p:spPr>
          <a:xfrm>
            <a:off x="9188869" y="6678269"/>
            <a:ext cx="1350645" cy="1190625"/>
          </a:xfrm>
          <a:custGeom>
            <a:avLst/>
            <a:gdLst/>
            <a:ahLst/>
            <a:cxnLst/>
            <a:rect l="l" t="t" r="r" b="b"/>
            <a:pathLst>
              <a:path w="1350645" h="1190625">
                <a:moveTo>
                  <a:pt x="1350416" y="278866"/>
                </a:moveTo>
                <a:lnTo>
                  <a:pt x="1348181" y="267982"/>
                </a:lnTo>
                <a:lnTo>
                  <a:pt x="1342136" y="259003"/>
                </a:lnTo>
                <a:lnTo>
                  <a:pt x="1333220" y="252920"/>
                </a:lnTo>
                <a:lnTo>
                  <a:pt x="1322387" y="250672"/>
                </a:lnTo>
                <a:lnTo>
                  <a:pt x="1294358" y="250672"/>
                </a:lnTo>
                <a:lnTo>
                  <a:pt x="1294358" y="307073"/>
                </a:lnTo>
                <a:lnTo>
                  <a:pt x="1294358" y="603161"/>
                </a:lnTo>
                <a:lnTo>
                  <a:pt x="1294358" y="659561"/>
                </a:lnTo>
                <a:lnTo>
                  <a:pt x="1294358" y="1134237"/>
                </a:lnTo>
                <a:lnTo>
                  <a:pt x="56057" y="1134237"/>
                </a:lnTo>
                <a:lnTo>
                  <a:pt x="56057" y="659561"/>
                </a:lnTo>
                <a:lnTo>
                  <a:pt x="342582" y="659561"/>
                </a:lnTo>
                <a:lnTo>
                  <a:pt x="342582" y="722261"/>
                </a:lnTo>
                <a:lnTo>
                  <a:pt x="342582" y="782129"/>
                </a:lnTo>
                <a:lnTo>
                  <a:pt x="492696" y="782129"/>
                </a:lnTo>
                <a:lnTo>
                  <a:pt x="492696" y="722261"/>
                </a:lnTo>
                <a:lnTo>
                  <a:pt x="402361" y="722261"/>
                </a:lnTo>
                <a:lnTo>
                  <a:pt x="402361" y="573227"/>
                </a:lnTo>
                <a:lnTo>
                  <a:pt x="432917" y="573227"/>
                </a:lnTo>
                <a:lnTo>
                  <a:pt x="432917" y="721918"/>
                </a:lnTo>
                <a:lnTo>
                  <a:pt x="492696" y="721918"/>
                </a:lnTo>
                <a:lnTo>
                  <a:pt x="492696" y="659561"/>
                </a:lnTo>
                <a:lnTo>
                  <a:pt x="865809" y="659561"/>
                </a:lnTo>
                <a:lnTo>
                  <a:pt x="865809" y="722261"/>
                </a:lnTo>
                <a:lnTo>
                  <a:pt x="865809" y="782129"/>
                </a:lnTo>
                <a:lnTo>
                  <a:pt x="1015923" y="782129"/>
                </a:lnTo>
                <a:lnTo>
                  <a:pt x="1015923" y="722261"/>
                </a:lnTo>
                <a:lnTo>
                  <a:pt x="925588" y="722261"/>
                </a:lnTo>
                <a:lnTo>
                  <a:pt x="925588" y="573227"/>
                </a:lnTo>
                <a:lnTo>
                  <a:pt x="956144" y="573227"/>
                </a:lnTo>
                <a:lnTo>
                  <a:pt x="956144" y="721918"/>
                </a:lnTo>
                <a:lnTo>
                  <a:pt x="1015923" y="721918"/>
                </a:lnTo>
                <a:lnTo>
                  <a:pt x="1015923" y="659561"/>
                </a:lnTo>
                <a:lnTo>
                  <a:pt x="1294358" y="659561"/>
                </a:lnTo>
                <a:lnTo>
                  <a:pt x="1294358" y="603161"/>
                </a:lnTo>
                <a:lnTo>
                  <a:pt x="1015923" y="603161"/>
                </a:lnTo>
                <a:lnTo>
                  <a:pt x="1015923" y="573227"/>
                </a:lnTo>
                <a:lnTo>
                  <a:pt x="1015923" y="572681"/>
                </a:lnTo>
                <a:lnTo>
                  <a:pt x="1015923" y="512076"/>
                </a:lnTo>
                <a:lnTo>
                  <a:pt x="865809" y="512076"/>
                </a:lnTo>
                <a:lnTo>
                  <a:pt x="865809" y="573227"/>
                </a:lnTo>
                <a:lnTo>
                  <a:pt x="865809" y="603161"/>
                </a:lnTo>
                <a:lnTo>
                  <a:pt x="492696" y="603161"/>
                </a:lnTo>
                <a:lnTo>
                  <a:pt x="492696" y="573227"/>
                </a:lnTo>
                <a:lnTo>
                  <a:pt x="492696" y="572681"/>
                </a:lnTo>
                <a:lnTo>
                  <a:pt x="492696" y="512076"/>
                </a:lnTo>
                <a:lnTo>
                  <a:pt x="342582" y="512076"/>
                </a:lnTo>
                <a:lnTo>
                  <a:pt x="342582" y="573227"/>
                </a:lnTo>
                <a:lnTo>
                  <a:pt x="342582" y="603161"/>
                </a:lnTo>
                <a:lnTo>
                  <a:pt x="56057" y="603161"/>
                </a:lnTo>
                <a:lnTo>
                  <a:pt x="56057" y="307073"/>
                </a:lnTo>
                <a:lnTo>
                  <a:pt x="1294358" y="307073"/>
                </a:lnTo>
                <a:lnTo>
                  <a:pt x="1294358" y="250672"/>
                </a:lnTo>
                <a:lnTo>
                  <a:pt x="923747" y="250672"/>
                </a:lnTo>
                <a:lnTo>
                  <a:pt x="923747" y="56400"/>
                </a:lnTo>
                <a:lnTo>
                  <a:pt x="923747" y="28206"/>
                </a:lnTo>
                <a:lnTo>
                  <a:pt x="921512" y="17310"/>
                </a:lnTo>
                <a:lnTo>
                  <a:pt x="915466" y="8343"/>
                </a:lnTo>
                <a:lnTo>
                  <a:pt x="906538" y="2247"/>
                </a:lnTo>
                <a:lnTo>
                  <a:pt x="895718" y="0"/>
                </a:lnTo>
                <a:lnTo>
                  <a:pt x="867689" y="0"/>
                </a:lnTo>
                <a:lnTo>
                  <a:pt x="867689" y="56400"/>
                </a:lnTo>
                <a:lnTo>
                  <a:pt x="867689" y="250672"/>
                </a:lnTo>
                <a:lnTo>
                  <a:pt x="481495" y="250672"/>
                </a:lnTo>
                <a:lnTo>
                  <a:pt x="481495" y="56400"/>
                </a:lnTo>
                <a:lnTo>
                  <a:pt x="867689" y="56400"/>
                </a:lnTo>
                <a:lnTo>
                  <a:pt x="867689" y="0"/>
                </a:lnTo>
                <a:lnTo>
                  <a:pt x="453466" y="0"/>
                </a:lnTo>
                <a:lnTo>
                  <a:pt x="442645" y="2247"/>
                </a:lnTo>
                <a:lnTo>
                  <a:pt x="433717" y="8343"/>
                </a:lnTo>
                <a:lnTo>
                  <a:pt x="427659" y="17310"/>
                </a:lnTo>
                <a:lnTo>
                  <a:pt x="425424" y="28206"/>
                </a:lnTo>
                <a:lnTo>
                  <a:pt x="425424" y="250672"/>
                </a:lnTo>
                <a:lnTo>
                  <a:pt x="28028" y="250672"/>
                </a:lnTo>
                <a:lnTo>
                  <a:pt x="17221" y="252920"/>
                </a:lnTo>
                <a:lnTo>
                  <a:pt x="8293" y="259003"/>
                </a:lnTo>
                <a:lnTo>
                  <a:pt x="2235" y="267982"/>
                </a:lnTo>
                <a:lnTo>
                  <a:pt x="0" y="278866"/>
                </a:lnTo>
                <a:lnTo>
                  <a:pt x="0" y="1162431"/>
                </a:lnTo>
                <a:lnTo>
                  <a:pt x="2235" y="1173327"/>
                </a:lnTo>
                <a:lnTo>
                  <a:pt x="8293" y="1182293"/>
                </a:lnTo>
                <a:lnTo>
                  <a:pt x="17208" y="1188389"/>
                </a:lnTo>
                <a:lnTo>
                  <a:pt x="28028" y="1190625"/>
                </a:lnTo>
                <a:lnTo>
                  <a:pt x="1322387" y="1190625"/>
                </a:lnTo>
                <a:lnTo>
                  <a:pt x="1324521" y="1189710"/>
                </a:lnTo>
                <a:lnTo>
                  <a:pt x="1334033" y="1185583"/>
                </a:lnTo>
                <a:lnTo>
                  <a:pt x="1341653" y="1182890"/>
                </a:lnTo>
                <a:lnTo>
                  <a:pt x="1341970" y="1182141"/>
                </a:lnTo>
                <a:lnTo>
                  <a:pt x="1342720" y="1181823"/>
                </a:lnTo>
                <a:lnTo>
                  <a:pt x="1345438" y="1174038"/>
                </a:lnTo>
                <a:lnTo>
                  <a:pt x="1350416" y="1162431"/>
                </a:lnTo>
                <a:lnTo>
                  <a:pt x="1350416" y="1134237"/>
                </a:lnTo>
                <a:lnTo>
                  <a:pt x="1350416" y="307073"/>
                </a:lnTo>
                <a:lnTo>
                  <a:pt x="1350416" y="278866"/>
                </a:lnTo>
                <a:close/>
              </a:path>
            </a:pathLst>
          </a:custGeom>
          <a:solidFill>
            <a:srgbClr val="81D3EB"/>
          </a:solidFill>
        </p:spPr>
        <p:txBody>
          <a:bodyPr wrap="square" lIns="0" tIns="0" rIns="0" bIns="0" rtlCol="0"/>
          <a:lstStyle/>
          <a:p>
            <a:endParaRPr/>
          </a:p>
        </p:txBody>
      </p:sp>
      <p:sp>
        <p:nvSpPr>
          <p:cNvPr id="10" name="object 10"/>
          <p:cNvSpPr txBox="1"/>
          <p:nvPr/>
        </p:nvSpPr>
        <p:spPr>
          <a:xfrm>
            <a:off x="11201400" y="2802382"/>
            <a:ext cx="5502826" cy="1481835"/>
          </a:xfrm>
          <a:prstGeom prst="rect">
            <a:avLst/>
          </a:prstGeom>
        </p:spPr>
        <p:txBody>
          <a:bodyPr vert="horz" wrap="square" lIns="0" tIns="12700" rIns="0" bIns="0" rtlCol="0">
            <a:noAutofit/>
          </a:bodyPr>
          <a:lstStyle/>
          <a:p>
            <a:pPr marL="12700">
              <a:lnSpc>
                <a:spcPct val="100000"/>
              </a:lnSpc>
              <a:spcBef>
                <a:spcPts val="100"/>
              </a:spcBef>
            </a:pPr>
            <a:r>
              <a:rPr lang="en-US" sz="3000" spc="-10" dirty="0">
                <a:solidFill>
                  <a:srgbClr val="FFFFFF"/>
                </a:solidFill>
                <a:latin typeface="Calibri" panose="020F0502020204030204" pitchFamily="34" charset="0"/>
                <a:cs typeface="Calibri" panose="020F0502020204030204" pitchFamily="34" charset="0"/>
              </a:rPr>
              <a:t>Weight loss or weight gain (significant)</a:t>
            </a:r>
          </a:p>
          <a:p>
            <a:pPr marL="12700">
              <a:lnSpc>
                <a:spcPct val="100000"/>
              </a:lnSpc>
              <a:spcBef>
                <a:spcPts val="100"/>
              </a:spcBef>
            </a:pPr>
            <a:r>
              <a:rPr lang="en-US" sz="3000" spc="-10" dirty="0">
                <a:solidFill>
                  <a:srgbClr val="FFFFFF"/>
                </a:solidFill>
                <a:latin typeface="Calibri" panose="020F0502020204030204" pitchFamily="34" charset="0"/>
                <a:cs typeface="Calibri" panose="020F0502020204030204" pitchFamily="34" charset="0"/>
              </a:rPr>
              <a:t>Insomnia or hypersomnia</a:t>
            </a:r>
          </a:p>
          <a:p>
            <a:pPr marL="12700">
              <a:lnSpc>
                <a:spcPct val="100000"/>
              </a:lnSpc>
              <a:spcBef>
                <a:spcPts val="100"/>
              </a:spcBef>
            </a:pPr>
            <a:r>
              <a:rPr lang="en-US" sz="3000" spc="-10" dirty="0">
                <a:solidFill>
                  <a:srgbClr val="FFFFFF"/>
                </a:solidFill>
                <a:latin typeface="Calibri" panose="020F0502020204030204" pitchFamily="34" charset="0"/>
                <a:cs typeface="Calibri" panose="020F0502020204030204" pitchFamily="34" charset="0"/>
              </a:rPr>
              <a:t>Fatigue or loss of energy</a:t>
            </a:r>
          </a:p>
          <a:p>
            <a:pPr marL="12700">
              <a:lnSpc>
                <a:spcPct val="100000"/>
              </a:lnSpc>
              <a:spcBef>
                <a:spcPts val="100"/>
              </a:spcBef>
            </a:pPr>
            <a:r>
              <a:rPr lang="en-US" sz="3000" spc="-10" dirty="0">
                <a:solidFill>
                  <a:srgbClr val="FFFFFF"/>
                </a:solidFill>
                <a:latin typeface="Calibri" panose="020F0502020204030204" pitchFamily="34" charset="0"/>
                <a:cs typeface="Calibri" panose="020F0502020204030204" pitchFamily="34" charset="0"/>
              </a:rPr>
              <a:t>Restlessness</a:t>
            </a:r>
          </a:p>
          <a:p>
            <a:pPr marL="12700">
              <a:lnSpc>
                <a:spcPct val="100000"/>
              </a:lnSpc>
              <a:spcBef>
                <a:spcPts val="100"/>
              </a:spcBef>
            </a:pPr>
            <a:r>
              <a:rPr lang="en-US" sz="3000" spc="-10" dirty="0">
                <a:solidFill>
                  <a:srgbClr val="FFFFFF"/>
                </a:solidFill>
                <a:latin typeface="Calibri" panose="020F0502020204030204" pitchFamily="34" charset="0"/>
                <a:cs typeface="Calibri" panose="020F0502020204030204" pitchFamily="34" charset="0"/>
              </a:rPr>
              <a:t>Somatic complaints (body aches and pains)</a:t>
            </a:r>
          </a:p>
          <a:p>
            <a:pPr marL="12700">
              <a:lnSpc>
                <a:spcPct val="100000"/>
              </a:lnSpc>
              <a:spcBef>
                <a:spcPts val="100"/>
              </a:spcBef>
            </a:pPr>
            <a:r>
              <a:rPr lang="en-US" sz="3000" spc="-10" dirty="0">
                <a:solidFill>
                  <a:srgbClr val="FFFFFF"/>
                </a:solidFill>
                <a:latin typeface="Calibri" panose="020F0502020204030204" pitchFamily="34" charset="0"/>
                <a:cs typeface="Calibri" panose="020F0502020204030204" pitchFamily="34" charset="0"/>
              </a:rPr>
              <a:t>Headaches</a:t>
            </a:r>
          </a:p>
          <a:p>
            <a:pPr marL="12700">
              <a:lnSpc>
                <a:spcPct val="100000"/>
              </a:lnSpc>
              <a:spcBef>
                <a:spcPts val="100"/>
              </a:spcBef>
            </a:pPr>
            <a:r>
              <a:rPr lang="en-US" sz="3000" spc="-10" dirty="0">
                <a:solidFill>
                  <a:srgbClr val="FFFFFF"/>
                </a:solidFill>
                <a:latin typeface="Calibri" panose="020F0502020204030204" pitchFamily="34" charset="0"/>
                <a:cs typeface="Calibri" panose="020F0502020204030204" pitchFamily="34" charset="0"/>
              </a:rPr>
              <a:t>Abdominal pains</a:t>
            </a:r>
          </a:p>
          <a:p>
            <a:pPr marL="12700">
              <a:lnSpc>
                <a:spcPct val="100000"/>
              </a:lnSpc>
              <a:spcBef>
                <a:spcPts val="100"/>
              </a:spcBef>
            </a:pPr>
            <a:endParaRPr sz="3000" dirty="0">
              <a:latin typeface="Calibri" panose="020F0502020204030204" pitchFamily="34" charset="0"/>
              <a:cs typeface="Calibri" panose="020F0502020204030204" pitchFamily="34" charset="0"/>
            </a:endParaRPr>
          </a:p>
        </p:txBody>
      </p:sp>
      <p:sp>
        <p:nvSpPr>
          <p:cNvPr id="15" name="object 9">
            <a:extLst>
              <a:ext uri="{FF2B5EF4-FFF2-40B4-BE49-F238E27FC236}">
                <a16:creationId xmlns:a16="http://schemas.microsoft.com/office/drawing/2014/main" id="{3A032159-6129-354B-A4DD-A13408ADF218}"/>
              </a:ext>
            </a:extLst>
          </p:cNvPr>
          <p:cNvSpPr/>
          <p:nvPr/>
        </p:nvSpPr>
        <p:spPr>
          <a:xfrm>
            <a:off x="9188869" y="4407017"/>
            <a:ext cx="1350645" cy="1190625"/>
          </a:xfrm>
          <a:custGeom>
            <a:avLst/>
            <a:gdLst/>
            <a:ahLst/>
            <a:cxnLst/>
            <a:rect l="l" t="t" r="r" b="b"/>
            <a:pathLst>
              <a:path w="1350645" h="1190625">
                <a:moveTo>
                  <a:pt x="1350416" y="278866"/>
                </a:moveTo>
                <a:lnTo>
                  <a:pt x="1348181" y="267982"/>
                </a:lnTo>
                <a:lnTo>
                  <a:pt x="1342136" y="259003"/>
                </a:lnTo>
                <a:lnTo>
                  <a:pt x="1333220" y="252920"/>
                </a:lnTo>
                <a:lnTo>
                  <a:pt x="1322387" y="250672"/>
                </a:lnTo>
                <a:lnTo>
                  <a:pt x="1294358" y="250672"/>
                </a:lnTo>
                <a:lnTo>
                  <a:pt x="1294358" y="307073"/>
                </a:lnTo>
                <a:lnTo>
                  <a:pt x="1294358" y="603161"/>
                </a:lnTo>
                <a:lnTo>
                  <a:pt x="1294358" y="659561"/>
                </a:lnTo>
                <a:lnTo>
                  <a:pt x="1294358" y="1134237"/>
                </a:lnTo>
                <a:lnTo>
                  <a:pt x="56057" y="1134237"/>
                </a:lnTo>
                <a:lnTo>
                  <a:pt x="56057" y="659561"/>
                </a:lnTo>
                <a:lnTo>
                  <a:pt x="342582" y="659561"/>
                </a:lnTo>
                <a:lnTo>
                  <a:pt x="342582" y="722261"/>
                </a:lnTo>
                <a:lnTo>
                  <a:pt x="342582" y="782129"/>
                </a:lnTo>
                <a:lnTo>
                  <a:pt x="492696" y="782129"/>
                </a:lnTo>
                <a:lnTo>
                  <a:pt x="492696" y="722261"/>
                </a:lnTo>
                <a:lnTo>
                  <a:pt x="402361" y="722261"/>
                </a:lnTo>
                <a:lnTo>
                  <a:pt x="402361" y="573227"/>
                </a:lnTo>
                <a:lnTo>
                  <a:pt x="432917" y="573227"/>
                </a:lnTo>
                <a:lnTo>
                  <a:pt x="432917" y="721918"/>
                </a:lnTo>
                <a:lnTo>
                  <a:pt x="492696" y="721918"/>
                </a:lnTo>
                <a:lnTo>
                  <a:pt x="492696" y="659561"/>
                </a:lnTo>
                <a:lnTo>
                  <a:pt x="865809" y="659561"/>
                </a:lnTo>
                <a:lnTo>
                  <a:pt x="865809" y="722261"/>
                </a:lnTo>
                <a:lnTo>
                  <a:pt x="865809" y="782129"/>
                </a:lnTo>
                <a:lnTo>
                  <a:pt x="1015923" y="782129"/>
                </a:lnTo>
                <a:lnTo>
                  <a:pt x="1015923" y="722261"/>
                </a:lnTo>
                <a:lnTo>
                  <a:pt x="925588" y="722261"/>
                </a:lnTo>
                <a:lnTo>
                  <a:pt x="925588" y="573227"/>
                </a:lnTo>
                <a:lnTo>
                  <a:pt x="956144" y="573227"/>
                </a:lnTo>
                <a:lnTo>
                  <a:pt x="956144" y="721918"/>
                </a:lnTo>
                <a:lnTo>
                  <a:pt x="1015923" y="721918"/>
                </a:lnTo>
                <a:lnTo>
                  <a:pt x="1015923" y="659561"/>
                </a:lnTo>
                <a:lnTo>
                  <a:pt x="1294358" y="659561"/>
                </a:lnTo>
                <a:lnTo>
                  <a:pt x="1294358" y="603161"/>
                </a:lnTo>
                <a:lnTo>
                  <a:pt x="1015923" y="603161"/>
                </a:lnTo>
                <a:lnTo>
                  <a:pt x="1015923" y="573227"/>
                </a:lnTo>
                <a:lnTo>
                  <a:pt x="1015923" y="572681"/>
                </a:lnTo>
                <a:lnTo>
                  <a:pt x="1015923" y="512076"/>
                </a:lnTo>
                <a:lnTo>
                  <a:pt x="865809" y="512076"/>
                </a:lnTo>
                <a:lnTo>
                  <a:pt x="865809" y="573227"/>
                </a:lnTo>
                <a:lnTo>
                  <a:pt x="865809" y="603161"/>
                </a:lnTo>
                <a:lnTo>
                  <a:pt x="492696" y="603161"/>
                </a:lnTo>
                <a:lnTo>
                  <a:pt x="492696" y="573227"/>
                </a:lnTo>
                <a:lnTo>
                  <a:pt x="492696" y="572681"/>
                </a:lnTo>
                <a:lnTo>
                  <a:pt x="492696" y="512076"/>
                </a:lnTo>
                <a:lnTo>
                  <a:pt x="342582" y="512076"/>
                </a:lnTo>
                <a:lnTo>
                  <a:pt x="342582" y="573227"/>
                </a:lnTo>
                <a:lnTo>
                  <a:pt x="342582" y="603161"/>
                </a:lnTo>
                <a:lnTo>
                  <a:pt x="56057" y="603161"/>
                </a:lnTo>
                <a:lnTo>
                  <a:pt x="56057" y="307073"/>
                </a:lnTo>
                <a:lnTo>
                  <a:pt x="1294358" y="307073"/>
                </a:lnTo>
                <a:lnTo>
                  <a:pt x="1294358" y="250672"/>
                </a:lnTo>
                <a:lnTo>
                  <a:pt x="923747" y="250672"/>
                </a:lnTo>
                <a:lnTo>
                  <a:pt x="923747" y="56400"/>
                </a:lnTo>
                <a:lnTo>
                  <a:pt x="923747" y="28206"/>
                </a:lnTo>
                <a:lnTo>
                  <a:pt x="921512" y="17310"/>
                </a:lnTo>
                <a:lnTo>
                  <a:pt x="915466" y="8343"/>
                </a:lnTo>
                <a:lnTo>
                  <a:pt x="906538" y="2247"/>
                </a:lnTo>
                <a:lnTo>
                  <a:pt x="895718" y="0"/>
                </a:lnTo>
                <a:lnTo>
                  <a:pt x="867689" y="0"/>
                </a:lnTo>
                <a:lnTo>
                  <a:pt x="867689" y="56400"/>
                </a:lnTo>
                <a:lnTo>
                  <a:pt x="867689" y="250672"/>
                </a:lnTo>
                <a:lnTo>
                  <a:pt x="481495" y="250672"/>
                </a:lnTo>
                <a:lnTo>
                  <a:pt x="481495" y="56400"/>
                </a:lnTo>
                <a:lnTo>
                  <a:pt x="867689" y="56400"/>
                </a:lnTo>
                <a:lnTo>
                  <a:pt x="867689" y="0"/>
                </a:lnTo>
                <a:lnTo>
                  <a:pt x="453466" y="0"/>
                </a:lnTo>
                <a:lnTo>
                  <a:pt x="442645" y="2247"/>
                </a:lnTo>
                <a:lnTo>
                  <a:pt x="433717" y="8343"/>
                </a:lnTo>
                <a:lnTo>
                  <a:pt x="427659" y="17310"/>
                </a:lnTo>
                <a:lnTo>
                  <a:pt x="425424" y="28206"/>
                </a:lnTo>
                <a:lnTo>
                  <a:pt x="425424" y="250672"/>
                </a:lnTo>
                <a:lnTo>
                  <a:pt x="28028" y="250672"/>
                </a:lnTo>
                <a:lnTo>
                  <a:pt x="17221" y="252920"/>
                </a:lnTo>
                <a:lnTo>
                  <a:pt x="8293" y="259003"/>
                </a:lnTo>
                <a:lnTo>
                  <a:pt x="2235" y="267982"/>
                </a:lnTo>
                <a:lnTo>
                  <a:pt x="0" y="278866"/>
                </a:lnTo>
                <a:lnTo>
                  <a:pt x="0" y="1162431"/>
                </a:lnTo>
                <a:lnTo>
                  <a:pt x="2235" y="1173327"/>
                </a:lnTo>
                <a:lnTo>
                  <a:pt x="8293" y="1182293"/>
                </a:lnTo>
                <a:lnTo>
                  <a:pt x="17208" y="1188389"/>
                </a:lnTo>
                <a:lnTo>
                  <a:pt x="28028" y="1190625"/>
                </a:lnTo>
                <a:lnTo>
                  <a:pt x="1322387" y="1190625"/>
                </a:lnTo>
                <a:lnTo>
                  <a:pt x="1324521" y="1189710"/>
                </a:lnTo>
                <a:lnTo>
                  <a:pt x="1334033" y="1185583"/>
                </a:lnTo>
                <a:lnTo>
                  <a:pt x="1341653" y="1182890"/>
                </a:lnTo>
                <a:lnTo>
                  <a:pt x="1341970" y="1182141"/>
                </a:lnTo>
                <a:lnTo>
                  <a:pt x="1342720" y="1181823"/>
                </a:lnTo>
                <a:lnTo>
                  <a:pt x="1345438" y="1174038"/>
                </a:lnTo>
                <a:lnTo>
                  <a:pt x="1350416" y="1162431"/>
                </a:lnTo>
                <a:lnTo>
                  <a:pt x="1350416" y="1134237"/>
                </a:lnTo>
                <a:lnTo>
                  <a:pt x="1350416" y="307073"/>
                </a:lnTo>
                <a:lnTo>
                  <a:pt x="1350416" y="278866"/>
                </a:lnTo>
                <a:close/>
              </a:path>
            </a:pathLst>
          </a:custGeom>
          <a:solidFill>
            <a:srgbClr val="81D3EB"/>
          </a:solidFill>
        </p:spPr>
        <p:txBody>
          <a:bodyPr wrap="square" lIns="0" tIns="0" rIns="0" bIns="0" rtlCol="0"/>
          <a:lstStyle/>
          <a:p>
            <a:endParaRPr/>
          </a:p>
        </p:txBody>
      </p:sp>
      <p:sp>
        <p:nvSpPr>
          <p:cNvPr id="16" name="object 9">
            <a:extLst>
              <a:ext uri="{FF2B5EF4-FFF2-40B4-BE49-F238E27FC236}">
                <a16:creationId xmlns:a16="http://schemas.microsoft.com/office/drawing/2014/main" id="{270BD4AA-DAB2-8140-B127-2797024898AC}"/>
              </a:ext>
            </a:extLst>
          </p:cNvPr>
          <p:cNvSpPr/>
          <p:nvPr/>
        </p:nvSpPr>
        <p:spPr>
          <a:xfrm>
            <a:off x="9188869" y="2352675"/>
            <a:ext cx="1350645" cy="1190625"/>
          </a:xfrm>
          <a:custGeom>
            <a:avLst/>
            <a:gdLst/>
            <a:ahLst/>
            <a:cxnLst/>
            <a:rect l="l" t="t" r="r" b="b"/>
            <a:pathLst>
              <a:path w="1350645" h="1190625">
                <a:moveTo>
                  <a:pt x="1350416" y="278866"/>
                </a:moveTo>
                <a:lnTo>
                  <a:pt x="1348181" y="267982"/>
                </a:lnTo>
                <a:lnTo>
                  <a:pt x="1342136" y="259003"/>
                </a:lnTo>
                <a:lnTo>
                  <a:pt x="1333220" y="252920"/>
                </a:lnTo>
                <a:lnTo>
                  <a:pt x="1322387" y="250672"/>
                </a:lnTo>
                <a:lnTo>
                  <a:pt x="1294358" y="250672"/>
                </a:lnTo>
                <a:lnTo>
                  <a:pt x="1294358" y="307073"/>
                </a:lnTo>
                <a:lnTo>
                  <a:pt x="1294358" y="603161"/>
                </a:lnTo>
                <a:lnTo>
                  <a:pt x="1294358" y="659561"/>
                </a:lnTo>
                <a:lnTo>
                  <a:pt x="1294358" y="1134237"/>
                </a:lnTo>
                <a:lnTo>
                  <a:pt x="56057" y="1134237"/>
                </a:lnTo>
                <a:lnTo>
                  <a:pt x="56057" y="659561"/>
                </a:lnTo>
                <a:lnTo>
                  <a:pt x="342582" y="659561"/>
                </a:lnTo>
                <a:lnTo>
                  <a:pt x="342582" y="722261"/>
                </a:lnTo>
                <a:lnTo>
                  <a:pt x="342582" y="782129"/>
                </a:lnTo>
                <a:lnTo>
                  <a:pt x="492696" y="782129"/>
                </a:lnTo>
                <a:lnTo>
                  <a:pt x="492696" y="722261"/>
                </a:lnTo>
                <a:lnTo>
                  <a:pt x="402361" y="722261"/>
                </a:lnTo>
                <a:lnTo>
                  <a:pt x="402361" y="573227"/>
                </a:lnTo>
                <a:lnTo>
                  <a:pt x="432917" y="573227"/>
                </a:lnTo>
                <a:lnTo>
                  <a:pt x="432917" y="721918"/>
                </a:lnTo>
                <a:lnTo>
                  <a:pt x="492696" y="721918"/>
                </a:lnTo>
                <a:lnTo>
                  <a:pt x="492696" y="659561"/>
                </a:lnTo>
                <a:lnTo>
                  <a:pt x="865809" y="659561"/>
                </a:lnTo>
                <a:lnTo>
                  <a:pt x="865809" y="722261"/>
                </a:lnTo>
                <a:lnTo>
                  <a:pt x="865809" y="782129"/>
                </a:lnTo>
                <a:lnTo>
                  <a:pt x="1015923" y="782129"/>
                </a:lnTo>
                <a:lnTo>
                  <a:pt x="1015923" y="722261"/>
                </a:lnTo>
                <a:lnTo>
                  <a:pt x="925588" y="722261"/>
                </a:lnTo>
                <a:lnTo>
                  <a:pt x="925588" y="573227"/>
                </a:lnTo>
                <a:lnTo>
                  <a:pt x="956144" y="573227"/>
                </a:lnTo>
                <a:lnTo>
                  <a:pt x="956144" y="721918"/>
                </a:lnTo>
                <a:lnTo>
                  <a:pt x="1015923" y="721918"/>
                </a:lnTo>
                <a:lnTo>
                  <a:pt x="1015923" y="659561"/>
                </a:lnTo>
                <a:lnTo>
                  <a:pt x="1294358" y="659561"/>
                </a:lnTo>
                <a:lnTo>
                  <a:pt x="1294358" y="603161"/>
                </a:lnTo>
                <a:lnTo>
                  <a:pt x="1015923" y="603161"/>
                </a:lnTo>
                <a:lnTo>
                  <a:pt x="1015923" y="573227"/>
                </a:lnTo>
                <a:lnTo>
                  <a:pt x="1015923" y="572681"/>
                </a:lnTo>
                <a:lnTo>
                  <a:pt x="1015923" y="512076"/>
                </a:lnTo>
                <a:lnTo>
                  <a:pt x="865809" y="512076"/>
                </a:lnTo>
                <a:lnTo>
                  <a:pt x="865809" y="573227"/>
                </a:lnTo>
                <a:lnTo>
                  <a:pt x="865809" y="603161"/>
                </a:lnTo>
                <a:lnTo>
                  <a:pt x="492696" y="603161"/>
                </a:lnTo>
                <a:lnTo>
                  <a:pt x="492696" y="573227"/>
                </a:lnTo>
                <a:lnTo>
                  <a:pt x="492696" y="572681"/>
                </a:lnTo>
                <a:lnTo>
                  <a:pt x="492696" y="512076"/>
                </a:lnTo>
                <a:lnTo>
                  <a:pt x="342582" y="512076"/>
                </a:lnTo>
                <a:lnTo>
                  <a:pt x="342582" y="573227"/>
                </a:lnTo>
                <a:lnTo>
                  <a:pt x="342582" y="603161"/>
                </a:lnTo>
                <a:lnTo>
                  <a:pt x="56057" y="603161"/>
                </a:lnTo>
                <a:lnTo>
                  <a:pt x="56057" y="307073"/>
                </a:lnTo>
                <a:lnTo>
                  <a:pt x="1294358" y="307073"/>
                </a:lnTo>
                <a:lnTo>
                  <a:pt x="1294358" y="250672"/>
                </a:lnTo>
                <a:lnTo>
                  <a:pt x="923747" y="250672"/>
                </a:lnTo>
                <a:lnTo>
                  <a:pt x="923747" y="56400"/>
                </a:lnTo>
                <a:lnTo>
                  <a:pt x="923747" y="28206"/>
                </a:lnTo>
                <a:lnTo>
                  <a:pt x="921512" y="17310"/>
                </a:lnTo>
                <a:lnTo>
                  <a:pt x="915466" y="8343"/>
                </a:lnTo>
                <a:lnTo>
                  <a:pt x="906538" y="2247"/>
                </a:lnTo>
                <a:lnTo>
                  <a:pt x="895718" y="0"/>
                </a:lnTo>
                <a:lnTo>
                  <a:pt x="867689" y="0"/>
                </a:lnTo>
                <a:lnTo>
                  <a:pt x="867689" y="56400"/>
                </a:lnTo>
                <a:lnTo>
                  <a:pt x="867689" y="250672"/>
                </a:lnTo>
                <a:lnTo>
                  <a:pt x="481495" y="250672"/>
                </a:lnTo>
                <a:lnTo>
                  <a:pt x="481495" y="56400"/>
                </a:lnTo>
                <a:lnTo>
                  <a:pt x="867689" y="56400"/>
                </a:lnTo>
                <a:lnTo>
                  <a:pt x="867689" y="0"/>
                </a:lnTo>
                <a:lnTo>
                  <a:pt x="453466" y="0"/>
                </a:lnTo>
                <a:lnTo>
                  <a:pt x="442645" y="2247"/>
                </a:lnTo>
                <a:lnTo>
                  <a:pt x="433717" y="8343"/>
                </a:lnTo>
                <a:lnTo>
                  <a:pt x="427659" y="17310"/>
                </a:lnTo>
                <a:lnTo>
                  <a:pt x="425424" y="28206"/>
                </a:lnTo>
                <a:lnTo>
                  <a:pt x="425424" y="250672"/>
                </a:lnTo>
                <a:lnTo>
                  <a:pt x="28028" y="250672"/>
                </a:lnTo>
                <a:lnTo>
                  <a:pt x="17221" y="252920"/>
                </a:lnTo>
                <a:lnTo>
                  <a:pt x="8293" y="259003"/>
                </a:lnTo>
                <a:lnTo>
                  <a:pt x="2235" y="267982"/>
                </a:lnTo>
                <a:lnTo>
                  <a:pt x="0" y="278866"/>
                </a:lnTo>
                <a:lnTo>
                  <a:pt x="0" y="1162431"/>
                </a:lnTo>
                <a:lnTo>
                  <a:pt x="2235" y="1173327"/>
                </a:lnTo>
                <a:lnTo>
                  <a:pt x="8293" y="1182293"/>
                </a:lnTo>
                <a:lnTo>
                  <a:pt x="17208" y="1188389"/>
                </a:lnTo>
                <a:lnTo>
                  <a:pt x="28028" y="1190625"/>
                </a:lnTo>
                <a:lnTo>
                  <a:pt x="1322387" y="1190625"/>
                </a:lnTo>
                <a:lnTo>
                  <a:pt x="1324521" y="1189710"/>
                </a:lnTo>
                <a:lnTo>
                  <a:pt x="1334033" y="1185583"/>
                </a:lnTo>
                <a:lnTo>
                  <a:pt x="1341653" y="1182890"/>
                </a:lnTo>
                <a:lnTo>
                  <a:pt x="1341970" y="1182141"/>
                </a:lnTo>
                <a:lnTo>
                  <a:pt x="1342720" y="1181823"/>
                </a:lnTo>
                <a:lnTo>
                  <a:pt x="1345438" y="1174038"/>
                </a:lnTo>
                <a:lnTo>
                  <a:pt x="1350416" y="1162431"/>
                </a:lnTo>
                <a:lnTo>
                  <a:pt x="1350416" y="1134237"/>
                </a:lnTo>
                <a:lnTo>
                  <a:pt x="1350416" y="307073"/>
                </a:lnTo>
                <a:lnTo>
                  <a:pt x="1350416" y="278866"/>
                </a:lnTo>
                <a:close/>
              </a:path>
            </a:pathLst>
          </a:custGeom>
          <a:solidFill>
            <a:srgbClr val="81D3EB"/>
          </a:solidFill>
        </p:spPr>
        <p:txBody>
          <a:bodyPr wrap="square" lIns="0" tIns="0" rIns="0" bIns="0" rtlCol="0"/>
          <a:lstStyle/>
          <a:p>
            <a:endParaRPr/>
          </a:p>
        </p:txBody>
      </p:sp>
    </p:spTree>
    <p:extLst>
      <p:ext uri="{BB962C8B-B14F-4D97-AF65-F5344CB8AC3E}">
        <p14:creationId xmlns:p14="http://schemas.microsoft.com/office/powerpoint/2010/main" val="42943561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0C234A"/>
          </a:solidFill>
        </p:spPr>
        <p:txBody>
          <a:bodyPr wrap="square" lIns="0" tIns="0" rIns="0" bIns="0" rtlCol="0"/>
          <a:lstStyle/>
          <a:p>
            <a:endParaRPr/>
          </a:p>
        </p:txBody>
      </p:sp>
      <p:sp>
        <p:nvSpPr>
          <p:cNvPr id="3" name="object 3"/>
          <p:cNvSpPr/>
          <p:nvPr/>
        </p:nvSpPr>
        <p:spPr>
          <a:xfrm>
            <a:off x="4260713" y="1028700"/>
            <a:ext cx="13001625" cy="1447800"/>
          </a:xfrm>
          <a:custGeom>
            <a:avLst/>
            <a:gdLst/>
            <a:ahLst/>
            <a:cxnLst/>
            <a:rect l="l" t="t" r="r" b="b"/>
            <a:pathLst>
              <a:path w="13001625" h="1447800">
                <a:moveTo>
                  <a:pt x="13001623" y="1447799"/>
                </a:moveTo>
                <a:lnTo>
                  <a:pt x="0" y="1447799"/>
                </a:lnTo>
                <a:lnTo>
                  <a:pt x="0" y="0"/>
                </a:lnTo>
                <a:lnTo>
                  <a:pt x="13001623" y="0"/>
                </a:lnTo>
                <a:lnTo>
                  <a:pt x="13001623" y="1447799"/>
                </a:lnTo>
                <a:close/>
              </a:path>
            </a:pathLst>
          </a:custGeom>
          <a:solidFill>
            <a:srgbClr val="1D5287"/>
          </a:solidFill>
        </p:spPr>
        <p:txBody>
          <a:bodyPr wrap="square" lIns="0" tIns="0" rIns="0" bIns="0" rtlCol="0"/>
          <a:lstStyle/>
          <a:p>
            <a:endParaRPr/>
          </a:p>
        </p:txBody>
      </p:sp>
      <p:sp>
        <p:nvSpPr>
          <p:cNvPr id="4" name="object 4"/>
          <p:cNvSpPr txBox="1">
            <a:spLocks noGrp="1"/>
          </p:cNvSpPr>
          <p:nvPr>
            <p:ph type="title" idx="4294967295"/>
          </p:nvPr>
        </p:nvSpPr>
        <p:spPr>
          <a:xfrm>
            <a:off x="12028488" y="1476375"/>
            <a:ext cx="6259512" cy="646113"/>
          </a:xfrm>
          <a:prstGeom prst="rect">
            <a:avLst/>
          </a:prstGeom>
        </p:spPr>
        <p:txBody>
          <a:bodyPr vert="horz" wrap="square" lIns="0" tIns="15875" rIns="0" bIns="0" rtlCol="0">
            <a:noAutofit/>
          </a:bodyPr>
          <a:lstStyle/>
          <a:p>
            <a:pPr marL="12700" algn="r">
              <a:lnSpc>
                <a:spcPct val="100000"/>
              </a:lnSpc>
              <a:spcBef>
                <a:spcPts val="125"/>
              </a:spcBef>
              <a:tabLst>
                <a:tab pos="4358005" algn="l"/>
              </a:tabLst>
            </a:pPr>
            <a:r>
              <a:rPr sz="4050" dirty="0">
                <a:solidFill>
                  <a:srgbClr val="81D3EB"/>
                </a:solidFill>
              </a:rPr>
              <a:t>INSPIRATIONAL</a:t>
            </a:r>
            <a:r>
              <a:rPr lang="en-US" sz="4050" dirty="0">
                <a:solidFill>
                  <a:srgbClr val="81D3EB"/>
                </a:solidFill>
              </a:rPr>
              <a:t> </a:t>
            </a:r>
            <a:r>
              <a:rPr sz="4050" dirty="0">
                <a:solidFill>
                  <a:srgbClr val="81D3EB"/>
                </a:solidFill>
              </a:rPr>
              <a:t>WORDS</a:t>
            </a:r>
            <a:endParaRPr sz="4050" dirty="0"/>
          </a:p>
        </p:txBody>
      </p:sp>
      <p:pic>
        <p:nvPicPr>
          <p:cNvPr id="6" name="object 6"/>
          <p:cNvPicPr/>
          <p:nvPr/>
        </p:nvPicPr>
        <p:blipFill rotWithShape="1">
          <a:blip r:embed="rId2">
            <a:extLst>
              <a:ext uri="{28A0092B-C50C-407E-A947-70E740481C1C}">
                <a14:useLocalDpi xmlns:a14="http://schemas.microsoft.com/office/drawing/2010/main" val="0"/>
              </a:ext>
            </a:extLst>
          </a:blip>
          <a:srcRect l="31013" t="7355" r="12508" b="1684"/>
          <a:stretch/>
        </p:blipFill>
        <p:spPr>
          <a:xfrm>
            <a:off x="0" y="0"/>
            <a:ext cx="4260713" cy="10286999"/>
          </a:xfrm>
          <a:prstGeom prst="rect">
            <a:avLst/>
          </a:prstGeom>
        </p:spPr>
      </p:pic>
      <p:sp>
        <p:nvSpPr>
          <p:cNvPr id="7" name="object 7"/>
          <p:cNvSpPr/>
          <p:nvPr/>
        </p:nvSpPr>
        <p:spPr>
          <a:xfrm>
            <a:off x="16544430" y="3523185"/>
            <a:ext cx="714375" cy="542925"/>
          </a:xfrm>
          <a:custGeom>
            <a:avLst/>
            <a:gdLst/>
            <a:ahLst/>
            <a:cxnLst/>
            <a:rect l="l" t="t" r="r" b="b"/>
            <a:pathLst>
              <a:path w="714375" h="542925">
                <a:moveTo>
                  <a:pt x="335699" y="383209"/>
                </a:moveTo>
                <a:lnTo>
                  <a:pt x="328015" y="335546"/>
                </a:lnTo>
                <a:lnTo>
                  <a:pt x="306590" y="294144"/>
                </a:lnTo>
                <a:lnTo>
                  <a:pt x="273939" y="261493"/>
                </a:lnTo>
                <a:lnTo>
                  <a:pt x="232537" y="240080"/>
                </a:lnTo>
                <a:lnTo>
                  <a:pt x="184861" y="232384"/>
                </a:lnTo>
                <a:lnTo>
                  <a:pt x="160070" y="234442"/>
                </a:lnTo>
                <a:lnTo>
                  <a:pt x="136601" y="240360"/>
                </a:lnTo>
                <a:lnTo>
                  <a:pt x="114757" y="249796"/>
                </a:lnTo>
                <a:lnTo>
                  <a:pt x="94843" y="262407"/>
                </a:lnTo>
                <a:lnTo>
                  <a:pt x="100926" y="223266"/>
                </a:lnTo>
                <a:lnTo>
                  <a:pt x="116687" y="184111"/>
                </a:lnTo>
                <a:lnTo>
                  <a:pt x="142189" y="144957"/>
                </a:lnTo>
                <a:lnTo>
                  <a:pt x="177419" y="105803"/>
                </a:lnTo>
                <a:lnTo>
                  <a:pt x="222415" y="66649"/>
                </a:lnTo>
                <a:lnTo>
                  <a:pt x="277215" y="27495"/>
                </a:lnTo>
                <a:lnTo>
                  <a:pt x="259499" y="0"/>
                </a:lnTo>
                <a:lnTo>
                  <a:pt x="205041" y="36220"/>
                </a:lnTo>
                <a:lnTo>
                  <a:pt x="156984" y="73215"/>
                </a:lnTo>
                <a:lnTo>
                  <a:pt x="115341" y="110972"/>
                </a:lnTo>
                <a:lnTo>
                  <a:pt x="80098" y="149529"/>
                </a:lnTo>
                <a:lnTo>
                  <a:pt x="51269" y="188849"/>
                </a:lnTo>
                <a:lnTo>
                  <a:pt x="28841" y="228942"/>
                </a:lnTo>
                <a:lnTo>
                  <a:pt x="12814" y="269811"/>
                </a:lnTo>
                <a:lnTo>
                  <a:pt x="3213" y="311454"/>
                </a:lnTo>
                <a:lnTo>
                  <a:pt x="0" y="353872"/>
                </a:lnTo>
                <a:lnTo>
                  <a:pt x="3009" y="395719"/>
                </a:lnTo>
                <a:lnTo>
                  <a:pt x="12039" y="432765"/>
                </a:lnTo>
                <a:lnTo>
                  <a:pt x="48171" y="492455"/>
                </a:lnTo>
                <a:lnTo>
                  <a:pt x="102717" y="530059"/>
                </a:lnTo>
                <a:lnTo>
                  <a:pt x="170053" y="542582"/>
                </a:lnTo>
                <a:lnTo>
                  <a:pt x="205130" y="540067"/>
                </a:lnTo>
                <a:lnTo>
                  <a:pt x="264604" y="519925"/>
                </a:lnTo>
                <a:lnTo>
                  <a:pt x="308762" y="481114"/>
                </a:lnTo>
                <a:lnTo>
                  <a:pt x="331381" y="432447"/>
                </a:lnTo>
                <a:lnTo>
                  <a:pt x="334213" y="404571"/>
                </a:lnTo>
                <a:lnTo>
                  <a:pt x="334137" y="403796"/>
                </a:lnTo>
                <a:lnTo>
                  <a:pt x="335051" y="397052"/>
                </a:lnTo>
                <a:lnTo>
                  <a:pt x="335699" y="390245"/>
                </a:lnTo>
                <a:lnTo>
                  <a:pt x="335699" y="383209"/>
                </a:lnTo>
                <a:close/>
              </a:path>
              <a:path w="714375" h="542925">
                <a:moveTo>
                  <a:pt x="714375" y="383222"/>
                </a:moveTo>
                <a:lnTo>
                  <a:pt x="706691" y="335559"/>
                </a:lnTo>
                <a:lnTo>
                  <a:pt x="685279" y="294144"/>
                </a:lnTo>
                <a:lnTo>
                  <a:pt x="652627" y="261493"/>
                </a:lnTo>
                <a:lnTo>
                  <a:pt x="611225" y="240068"/>
                </a:lnTo>
                <a:lnTo>
                  <a:pt x="563549" y="232371"/>
                </a:lnTo>
                <a:lnTo>
                  <a:pt x="535660" y="234975"/>
                </a:lnTo>
                <a:lnTo>
                  <a:pt x="509485" y="242430"/>
                </a:lnTo>
                <a:lnTo>
                  <a:pt x="485495" y="254279"/>
                </a:lnTo>
                <a:lnTo>
                  <a:pt x="464108" y="270027"/>
                </a:lnTo>
                <a:lnTo>
                  <a:pt x="464108" y="269100"/>
                </a:lnTo>
                <a:lnTo>
                  <a:pt x="463956" y="268312"/>
                </a:lnTo>
                <a:lnTo>
                  <a:pt x="463956" y="267347"/>
                </a:lnTo>
                <a:lnTo>
                  <a:pt x="469036" y="227380"/>
                </a:lnTo>
                <a:lnTo>
                  <a:pt x="484263" y="187401"/>
                </a:lnTo>
                <a:lnTo>
                  <a:pt x="509663" y="147421"/>
                </a:lnTo>
                <a:lnTo>
                  <a:pt x="545211" y="107442"/>
                </a:lnTo>
                <a:lnTo>
                  <a:pt x="590918" y="67462"/>
                </a:lnTo>
                <a:lnTo>
                  <a:pt x="646798" y="27482"/>
                </a:lnTo>
                <a:lnTo>
                  <a:pt x="629094" y="0"/>
                </a:lnTo>
                <a:lnTo>
                  <a:pt x="574624" y="36220"/>
                </a:lnTo>
                <a:lnTo>
                  <a:pt x="526567" y="73215"/>
                </a:lnTo>
                <a:lnTo>
                  <a:pt x="484911" y="110985"/>
                </a:lnTo>
                <a:lnTo>
                  <a:pt x="449681" y="149529"/>
                </a:lnTo>
                <a:lnTo>
                  <a:pt x="420839" y="188849"/>
                </a:lnTo>
                <a:lnTo>
                  <a:pt x="398411" y="228942"/>
                </a:lnTo>
                <a:lnTo>
                  <a:pt x="382397" y="269824"/>
                </a:lnTo>
                <a:lnTo>
                  <a:pt x="372783" y="311480"/>
                </a:lnTo>
                <a:lnTo>
                  <a:pt x="369582" y="353910"/>
                </a:lnTo>
                <a:lnTo>
                  <a:pt x="372592" y="395744"/>
                </a:lnTo>
                <a:lnTo>
                  <a:pt x="381622" y="432790"/>
                </a:lnTo>
                <a:lnTo>
                  <a:pt x="417753" y="492480"/>
                </a:lnTo>
                <a:lnTo>
                  <a:pt x="472300" y="530098"/>
                </a:lnTo>
                <a:lnTo>
                  <a:pt x="539623" y="542632"/>
                </a:lnTo>
                <a:lnTo>
                  <a:pt x="574700" y="540105"/>
                </a:lnTo>
                <a:lnTo>
                  <a:pt x="634174" y="519950"/>
                </a:lnTo>
                <a:lnTo>
                  <a:pt x="666140" y="494334"/>
                </a:lnTo>
                <a:lnTo>
                  <a:pt x="672553" y="487349"/>
                </a:lnTo>
                <a:lnTo>
                  <a:pt x="674509" y="485101"/>
                </a:lnTo>
                <a:lnTo>
                  <a:pt x="676871" y="482942"/>
                </a:lnTo>
                <a:lnTo>
                  <a:pt x="678662" y="480593"/>
                </a:lnTo>
                <a:lnTo>
                  <a:pt x="693623" y="459511"/>
                </a:lnTo>
                <a:lnTo>
                  <a:pt x="704850" y="435978"/>
                </a:lnTo>
                <a:lnTo>
                  <a:pt x="711923" y="410413"/>
                </a:lnTo>
                <a:lnTo>
                  <a:pt x="714375" y="383222"/>
                </a:lnTo>
                <a:close/>
              </a:path>
            </a:pathLst>
          </a:custGeom>
          <a:solidFill>
            <a:srgbClr val="FFFFFF"/>
          </a:solidFill>
        </p:spPr>
        <p:txBody>
          <a:bodyPr wrap="square" lIns="0" tIns="0" rIns="0" bIns="0" rtlCol="0"/>
          <a:lstStyle/>
          <a:p>
            <a:endParaRPr/>
          </a:p>
        </p:txBody>
      </p:sp>
      <p:sp>
        <p:nvSpPr>
          <p:cNvPr id="8" name="object 8"/>
          <p:cNvSpPr txBox="1"/>
          <p:nvPr/>
        </p:nvSpPr>
        <p:spPr>
          <a:xfrm>
            <a:off x="5244305" y="4231661"/>
            <a:ext cx="12478736" cy="5084649"/>
          </a:xfrm>
          <a:prstGeom prst="rect">
            <a:avLst/>
          </a:prstGeom>
        </p:spPr>
        <p:txBody>
          <a:bodyPr vert="horz" wrap="square" lIns="0" tIns="46990" rIns="0" bIns="0" rtlCol="0">
            <a:noAutofit/>
          </a:bodyPr>
          <a:lstStyle/>
          <a:p>
            <a:pPr marL="461009" marR="5080" indent="-448945" algn="r">
              <a:lnSpc>
                <a:spcPts val="7720"/>
              </a:lnSpc>
              <a:spcBef>
                <a:spcPts val="370"/>
              </a:spcBef>
            </a:pPr>
            <a:r>
              <a:rPr lang="en-US" sz="5000" dirty="0">
                <a:solidFill>
                  <a:srgbClr val="FFFFFF"/>
                </a:solidFill>
                <a:latin typeface="Calibri" panose="020F0502020204030204" pitchFamily="34" charset="0"/>
                <a:cs typeface="Calibri" panose="020F0502020204030204" pitchFamily="34" charset="0"/>
              </a:rPr>
              <a:t>“As a nurse we have the opportunity to heal the mind, soul, heart, and body of our patients. They may forget your name but they will never forget how you made them </a:t>
            </a:r>
            <a:r>
              <a:rPr lang="en-US" sz="5000">
                <a:solidFill>
                  <a:srgbClr val="FFFFFF"/>
                </a:solidFill>
                <a:latin typeface="Calibri" panose="020F0502020204030204" pitchFamily="34" charset="0"/>
                <a:cs typeface="Calibri" panose="020F0502020204030204" pitchFamily="34" charset="0"/>
              </a:rPr>
              <a:t>feel.”</a:t>
            </a:r>
            <a:endParaRPr lang="en-US" sz="5000" dirty="0">
              <a:solidFill>
                <a:srgbClr val="FFFFFF"/>
              </a:solidFill>
              <a:latin typeface="Calibri" panose="020F0502020204030204" pitchFamily="34" charset="0"/>
              <a:cs typeface="Calibri" panose="020F0502020204030204" pitchFamily="34" charset="0"/>
            </a:endParaRPr>
          </a:p>
          <a:p>
            <a:pPr marL="461009" marR="5080" indent="-448945" algn="r">
              <a:lnSpc>
                <a:spcPts val="7720"/>
              </a:lnSpc>
              <a:spcBef>
                <a:spcPts val="370"/>
              </a:spcBef>
            </a:pPr>
            <a:r>
              <a:rPr lang="en-US" sz="5000" dirty="0">
                <a:solidFill>
                  <a:srgbClr val="FFFFFF"/>
                </a:solidFill>
                <a:latin typeface="Calibri" panose="020F0502020204030204" pitchFamily="34" charset="0"/>
                <a:cs typeface="Calibri" panose="020F0502020204030204" pitchFamily="34" charset="0"/>
              </a:rPr>
              <a:t> – Maya Angelou</a:t>
            </a:r>
            <a:endParaRPr sz="5000" dirty="0">
              <a:latin typeface="Calibri" panose="020F0502020204030204" pitchFamily="34" charset="0"/>
              <a:cs typeface="Calibri" panose="020F0502020204030204" pitchFamily="34" charset="0"/>
            </a:endParaRPr>
          </a:p>
        </p:txBody>
      </p:sp>
      <p:pic>
        <p:nvPicPr>
          <p:cNvPr id="9" name="Picture 8" descr="Text&#10;&#10;Description automatically generated">
            <a:extLst>
              <a:ext uri="{FF2B5EF4-FFF2-40B4-BE49-F238E27FC236}">
                <a16:creationId xmlns:a16="http://schemas.microsoft.com/office/drawing/2014/main" id="{6E9F0CDB-D573-8049-A343-7FB1FEE5AF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41580" y="9252585"/>
            <a:ext cx="1962760" cy="462915"/>
          </a:xfrm>
          <a:prstGeom prst="rect">
            <a:avLst/>
          </a:prstGeom>
        </p:spPr>
      </p:pic>
      <p:sp>
        <p:nvSpPr>
          <p:cNvPr id="10" name="object 8">
            <a:extLst>
              <a:ext uri="{FF2B5EF4-FFF2-40B4-BE49-F238E27FC236}">
                <a16:creationId xmlns:a16="http://schemas.microsoft.com/office/drawing/2014/main" id="{3C2E2FE7-F013-5648-82AC-94929AC6792A}"/>
              </a:ext>
            </a:extLst>
          </p:cNvPr>
          <p:cNvSpPr/>
          <p:nvPr/>
        </p:nvSpPr>
        <p:spPr>
          <a:xfrm>
            <a:off x="6076950"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3"/>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9EB"/>
          </a:solidFill>
        </p:spPr>
        <p:txBody>
          <a:bodyPr wrap="square" lIns="0" tIns="0" rIns="0" bIns="0" rtlCol="0"/>
          <a:lstStyle/>
          <a:p>
            <a:endParaRPr dirty="0"/>
          </a:p>
        </p:txBody>
      </p:sp>
      <p:sp>
        <p:nvSpPr>
          <p:cNvPr id="3" name="object 3"/>
          <p:cNvSpPr/>
          <p:nvPr/>
        </p:nvSpPr>
        <p:spPr>
          <a:xfrm>
            <a:off x="0" y="19050"/>
            <a:ext cx="10332085" cy="4582795"/>
          </a:xfrm>
          <a:custGeom>
            <a:avLst/>
            <a:gdLst/>
            <a:ahLst/>
            <a:cxnLst/>
            <a:rect l="l" t="t" r="r" b="b"/>
            <a:pathLst>
              <a:path w="10332085" h="4582795">
                <a:moveTo>
                  <a:pt x="0" y="0"/>
                </a:moveTo>
                <a:lnTo>
                  <a:pt x="10331905" y="0"/>
                </a:lnTo>
                <a:lnTo>
                  <a:pt x="10331905" y="4582328"/>
                </a:lnTo>
                <a:lnTo>
                  <a:pt x="0" y="4582328"/>
                </a:lnTo>
                <a:lnTo>
                  <a:pt x="0" y="0"/>
                </a:lnTo>
                <a:close/>
              </a:path>
            </a:pathLst>
          </a:custGeom>
          <a:solidFill>
            <a:srgbClr val="0C234A"/>
          </a:solidFill>
        </p:spPr>
        <p:txBody>
          <a:bodyPr wrap="square" lIns="0" tIns="0" rIns="0" bIns="0" rtlCol="0"/>
          <a:lstStyle/>
          <a:p>
            <a:endParaRPr/>
          </a:p>
        </p:txBody>
      </p:sp>
      <p:sp>
        <p:nvSpPr>
          <p:cNvPr id="4" name="object 4"/>
          <p:cNvSpPr txBox="1"/>
          <p:nvPr/>
        </p:nvSpPr>
        <p:spPr>
          <a:xfrm>
            <a:off x="0" y="4601845"/>
            <a:ext cx="10332084" cy="4237165"/>
          </a:xfrm>
          <a:prstGeom prst="rect">
            <a:avLst/>
          </a:prstGeom>
        </p:spPr>
        <p:txBody>
          <a:bodyPr vert="horz" wrap="square" lIns="0" tIns="12065" rIns="0" bIns="0" rtlCol="0">
            <a:noAutofit/>
          </a:bodyPr>
          <a:lstStyle/>
          <a:p>
            <a:r>
              <a:rPr lang="en-US" sz="3000" dirty="0">
                <a:latin typeface="MinionPro"/>
              </a:rPr>
              <a:t>Things to do:</a:t>
            </a:r>
          </a:p>
          <a:p>
            <a:pPr>
              <a:buFont typeface="Arial" panose="020B0604020202020204" pitchFamily="34" charset="0"/>
              <a:buChar char="•"/>
            </a:pPr>
            <a:r>
              <a:rPr lang="en-US" sz="3000" dirty="0">
                <a:effectLst/>
                <a:latin typeface="MinionPro"/>
              </a:rPr>
              <a:t>Identify and track students with emotional, behavioral, and mental health needs. </a:t>
            </a:r>
          </a:p>
          <a:p>
            <a:pPr>
              <a:buFont typeface="Arial" panose="020B0604020202020204" pitchFamily="34" charset="0"/>
              <a:buChar char="•"/>
            </a:pPr>
            <a:r>
              <a:rPr lang="en-US" sz="3000" dirty="0">
                <a:effectLst/>
                <a:latin typeface="MinionPro"/>
              </a:rPr>
              <a:t>Provide or refer students and families to school- and community-based counseling services. </a:t>
            </a:r>
          </a:p>
          <a:p>
            <a:pPr>
              <a:buFont typeface="Arial" panose="020B0604020202020204" pitchFamily="34" charset="0"/>
              <a:buChar char="•"/>
            </a:pPr>
            <a:r>
              <a:rPr lang="en-US" sz="3000" dirty="0">
                <a:effectLst/>
                <a:latin typeface="MinionPro"/>
              </a:rPr>
              <a:t>Help students with chronic health conditions during transitions such as changes in schools or in family structure. </a:t>
            </a:r>
          </a:p>
          <a:p>
            <a:pPr>
              <a:buFont typeface="Arial" panose="020B0604020202020204" pitchFamily="34" charset="0"/>
              <a:buChar char="•"/>
            </a:pPr>
            <a:r>
              <a:rPr lang="en-US" sz="3000" dirty="0">
                <a:effectLst/>
                <a:latin typeface="MinionPro"/>
              </a:rPr>
              <a:t>Promote a positive school climate where respect is encouraged, and students can seek help from trusted adults. </a:t>
            </a:r>
          </a:p>
          <a:p>
            <a:pPr>
              <a:buFont typeface="Arial" panose="020B0604020202020204" pitchFamily="34" charset="0"/>
              <a:buChar char="•"/>
            </a:pPr>
            <a:r>
              <a:rPr lang="en-US" sz="3000" dirty="0">
                <a:effectLst/>
                <a:latin typeface="MinionPro"/>
              </a:rPr>
              <a:t>Validate a student’s emotions when discussing their health needs and their interactions with peers.</a:t>
            </a:r>
          </a:p>
          <a:p>
            <a:endParaRPr lang="en-US" sz="3000" dirty="0"/>
          </a:p>
        </p:txBody>
      </p:sp>
      <p:sp>
        <p:nvSpPr>
          <p:cNvPr id="5" name="object 5"/>
          <p:cNvSpPr txBox="1"/>
          <p:nvPr/>
        </p:nvSpPr>
        <p:spPr>
          <a:xfrm>
            <a:off x="1016000" y="1773760"/>
            <a:ext cx="7899400" cy="1769540"/>
          </a:xfrm>
          <a:prstGeom prst="rect">
            <a:avLst/>
          </a:prstGeom>
        </p:spPr>
        <p:txBody>
          <a:bodyPr vert="horz" wrap="square" lIns="0" tIns="17145" rIns="0" bIns="0" rtlCol="0">
            <a:noAutofit/>
          </a:bodyPr>
          <a:lstStyle/>
          <a:p>
            <a:pPr marL="12700">
              <a:lnSpc>
                <a:spcPct val="100000"/>
              </a:lnSpc>
              <a:spcBef>
                <a:spcPts val="135"/>
              </a:spcBef>
              <a:tabLst>
                <a:tab pos="1229995" algn="l"/>
                <a:tab pos="2776220" algn="l"/>
                <a:tab pos="3364865" algn="l"/>
              </a:tabLst>
            </a:pPr>
            <a:r>
              <a:rPr lang="en-US" sz="4000" dirty="0">
                <a:solidFill>
                  <a:srgbClr val="81D3EB"/>
                </a:solidFill>
                <a:latin typeface="Calibri" panose="020F0502020204030204" pitchFamily="34" charset="0"/>
                <a:cs typeface="Calibri" panose="020F0502020204030204" pitchFamily="34" charset="0"/>
              </a:rPr>
              <a:t>Addressing the mental health needs of a student with a chronic illness.</a:t>
            </a:r>
            <a:endParaRPr sz="4000" dirty="0">
              <a:latin typeface="Calibri" panose="020F0502020204030204" pitchFamily="34" charset="0"/>
              <a:cs typeface="Calibri" panose="020F0502020204030204" pitchFamily="34" charset="0"/>
            </a:endParaRPr>
          </a:p>
        </p:txBody>
      </p:sp>
      <p:sp>
        <p:nvSpPr>
          <p:cNvPr id="6" name="object 6"/>
          <p:cNvSpPr txBox="1">
            <a:spLocks noGrp="1"/>
          </p:cNvSpPr>
          <p:nvPr>
            <p:ph type="title" idx="4294967295"/>
          </p:nvPr>
        </p:nvSpPr>
        <p:spPr>
          <a:xfrm>
            <a:off x="0" y="712788"/>
            <a:ext cx="6613525" cy="669925"/>
          </a:xfrm>
          <a:prstGeom prst="rect">
            <a:avLst/>
          </a:prstGeom>
        </p:spPr>
        <p:txBody>
          <a:bodyPr vert="horz" wrap="square" lIns="0" tIns="12065" rIns="0" bIns="0" rtlCol="0">
            <a:noAutofit/>
          </a:bodyPr>
          <a:lstStyle/>
          <a:p>
            <a:pPr marL="12700" marR="5080">
              <a:lnSpc>
                <a:spcPct val="112500"/>
              </a:lnSpc>
              <a:spcBef>
                <a:spcPts val="95"/>
              </a:spcBef>
            </a:pPr>
            <a:r>
              <a:rPr lang="en-US" sz="4400" dirty="0">
                <a:solidFill>
                  <a:schemeClr val="bg1"/>
                </a:solidFill>
              </a:rPr>
              <a:t>Bullying</a:t>
            </a:r>
            <a:endParaRPr sz="4400" dirty="0">
              <a:solidFill>
                <a:schemeClr val="bg1"/>
              </a:solidFill>
            </a:endParaRPr>
          </a:p>
        </p:txBody>
      </p:sp>
      <p:sp>
        <p:nvSpPr>
          <p:cNvPr id="7" name="object 7"/>
          <p:cNvSpPr txBox="1"/>
          <p:nvPr/>
        </p:nvSpPr>
        <p:spPr>
          <a:xfrm>
            <a:off x="1016000" y="9784096"/>
            <a:ext cx="2559685" cy="299720"/>
          </a:xfrm>
          <a:prstGeom prst="rect">
            <a:avLst/>
          </a:prstGeom>
        </p:spPr>
        <p:txBody>
          <a:bodyPr vert="horz" wrap="square" lIns="0" tIns="12700" rIns="0" bIns="0" rtlCol="0">
            <a:noAutofit/>
          </a:bodyPr>
          <a:lstStyle/>
          <a:p>
            <a:pPr marL="12700">
              <a:lnSpc>
                <a:spcPct val="100000"/>
              </a:lnSpc>
              <a:spcBef>
                <a:spcPts val="100"/>
              </a:spcBef>
            </a:pPr>
            <a:r>
              <a:rPr sz="1800" spc="-30" dirty="0">
                <a:solidFill>
                  <a:srgbClr val="0C234B"/>
                </a:solidFill>
                <a:latin typeface="Calibri" panose="020F0502020204030204" pitchFamily="34" charset="0"/>
                <a:cs typeface="Calibri" panose="020F0502020204030204" pitchFamily="34" charset="0"/>
              </a:rPr>
              <a:t>The</a:t>
            </a:r>
            <a:r>
              <a:rPr sz="1800" spc="-75" dirty="0">
                <a:solidFill>
                  <a:srgbClr val="0C234B"/>
                </a:solidFill>
                <a:latin typeface="Calibri" panose="020F0502020204030204" pitchFamily="34" charset="0"/>
                <a:cs typeface="Calibri" panose="020F0502020204030204" pitchFamily="34" charset="0"/>
              </a:rPr>
              <a:t> </a:t>
            </a:r>
            <a:r>
              <a:rPr sz="1800" spc="-10" dirty="0">
                <a:solidFill>
                  <a:srgbClr val="0C234B"/>
                </a:solidFill>
                <a:latin typeface="Calibri" panose="020F0502020204030204" pitchFamily="34" charset="0"/>
                <a:cs typeface="Calibri" panose="020F0502020204030204" pitchFamily="34" charset="0"/>
              </a:rPr>
              <a:t>University</a:t>
            </a:r>
            <a:r>
              <a:rPr sz="1800" spc="-70" dirty="0">
                <a:solidFill>
                  <a:srgbClr val="0C234B"/>
                </a:solidFill>
                <a:latin typeface="Calibri" panose="020F0502020204030204" pitchFamily="34" charset="0"/>
                <a:cs typeface="Calibri" panose="020F0502020204030204" pitchFamily="34" charset="0"/>
              </a:rPr>
              <a:t> </a:t>
            </a:r>
            <a:r>
              <a:rPr sz="1800" spc="75" dirty="0">
                <a:solidFill>
                  <a:srgbClr val="0C234B"/>
                </a:solidFill>
                <a:latin typeface="Calibri" panose="020F0502020204030204" pitchFamily="34" charset="0"/>
                <a:cs typeface="Calibri" panose="020F0502020204030204" pitchFamily="34" charset="0"/>
              </a:rPr>
              <a:t>of</a:t>
            </a:r>
            <a:r>
              <a:rPr sz="1800" spc="-70" dirty="0">
                <a:solidFill>
                  <a:srgbClr val="0C234B"/>
                </a:solidFill>
                <a:latin typeface="Calibri" panose="020F0502020204030204" pitchFamily="34" charset="0"/>
                <a:cs typeface="Calibri" panose="020F0502020204030204" pitchFamily="34" charset="0"/>
              </a:rPr>
              <a:t> </a:t>
            </a:r>
            <a:r>
              <a:rPr sz="1800" dirty="0">
                <a:solidFill>
                  <a:srgbClr val="0C234B"/>
                </a:solidFill>
                <a:latin typeface="Calibri" panose="020F0502020204030204" pitchFamily="34" charset="0"/>
                <a:cs typeface="Calibri" panose="020F0502020204030204" pitchFamily="34" charset="0"/>
              </a:rPr>
              <a:t>Arizona</a:t>
            </a:r>
          </a:p>
        </p:txBody>
      </p:sp>
      <p:pic>
        <p:nvPicPr>
          <p:cNvPr id="10" name="object 10"/>
          <p:cNvPicPr/>
          <p:nvPr/>
        </p:nvPicPr>
        <p:blipFill rotWithShape="1">
          <a:blip r:embed="rId3">
            <a:extLst>
              <a:ext uri="{28A0092B-C50C-407E-A947-70E740481C1C}">
                <a14:useLocalDpi xmlns:a14="http://schemas.microsoft.com/office/drawing/2010/main" val="0"/>
              </a:ext>
            </a:extLst>
          </a:blip>
          <a:srcRect l="14375" r="34906" b="1740"/>
          <a:stretch/>
        </p:blipFill>
        <p:spPr>
          <a:xfrm>
            <a:off x="10332085" y="0"/>
            <a:ext cx="7955914" cy="10286999"/>
          </a:xfrm>
          <a:prstGeom prst="rect">
            <a:avLst/>
          </a:prstGeom>
        </p:spPr>
      </p:pic>
      <p:sp>
        <p:nvSpPr>
          <p:cNvPr id="12" name="object 8">
            <a:extLst>
              <a:ext uri="{FF2B5EF4-FFF2-40B4-BE49-F238E27FC236}">
                <a16:creationId xmlns:a16="http://schemas.microsoft.com/office/drawing/2014/main" id="{B5A4BE47-2A31-7F48-8D85-602EEADBED9C}"/>
              </a:ext>
            </a:extLst>
          </p:cNvPr>
          <p:cNvSpPr/>
          <p:nvPr/>
        </p:nvSpPr>
        <p:spPr>
          <a:xfrm>
            <a:off x="6299612"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3476398"/>
            <a:ext cx="18288000" cy="6811009"/>
          </a:xfrm>
          <a:custGeom>
            <a:avLst/>
            <a:gdLst/>
            <a:ahLst/>
            <a:cxnLst/>
            <a:rect l="l" t="t" r="r" b="b"/>
            <a:pathLst>
              <a:path w="18288000" h="6811009">
                <a:moveTo>
                  <a:pt x="0" y="6810600"/>
                </a:moveTo>
                <a:lnTo>
                  <a:pt x="18287998" y="6810600"/>
                </a:lnTo>
                <a:lnTo>
                  <a:pt x="18287998" y="0"/>
                </a:lnTo>
                <a:lnTo>
                  <a:pt x="0" y="0"/>
                </a:lnTo>
                <a:lnTo>
                  <a:pt x="0" y="6810600"/>
                </a:lnTo>
                <a:close/>
              </a:path>
            </a:pathLst>
          </a:custGeom>
          <a:solidFill>
            <a:srgbClr val="E2E9EB"/>
          </a:solidFill>
        </p:spPr>
        <p:txBody>
          <a:bodyPr wrap="square" lIns="0" tIns="0" rIns="0" bIns="0" rtlCol="0"/>
          <a:lstStyle/>
          <a:p>
            <a:endParaRPr/>
          </a:p>
        </p:txBody>
      </p:sp>
      <p:sp>
        <p:nvSpPr>
          <p:cNvPr id="3" name="object 3"/>
          <p:cNvSpPr/>
          <p:nvPr/>
        </p:nvSpPr>
        <p:spPr>
          <a:xfrm>
            <a:off x="0" y="0"/>
            <a:ext cx="18288000" cy="3476625"/>
          </a:xfrm>
          <a:custGeom>
            <a:avLst/>
            <a:gdLst/>
            <a:ahLst/>
            <a:cxnLst/>
            <a:rect l="l" t="t" r="r" b="b"/>
            <a:pathLst>
              <a:path w="18288000" h="3476625">
                <a:moveTo>
                  <a:pt x="0" y="0"/>
                </a:moveTo>
                <a:lnTo>
                  <a:pt x="18287999" y="0"/>
                </a:lnTo>
                <a:lnTo>
                  <a:pt x="18287999" y="3476398"/>
                </a:lnTo>
                <a:lnTo>
                  <a:pt x="0" y="3476398"/>
                </a:lnTo>
                <a:lnTo>
                  <a:pt x="0" y="0"/>
                </a:lnTo>
                <a:close/>
              </a:path>
            </a:pathLst>
          </a:custGeom>
          <a:solidFill>
            <a:srgbClr val="0C234A"/>
          </a:solidFill>
        </p:spPr>
        <p:txBody>
          <a:bodyPr wrap="square" lIns="0" tIns="0" rIns="0" bIns="0" rtlCol="0"/>
          <a:lstStyle/>
          <a:p>
            <a:endParaRPr/>
          </a:p>
        </p:txBody>
      </p:sp>
      <p:sp>
        <p:nvSpPr>
          <p:cNvPr id="4" name="object 4"/>
          <p:cNvSpPr txBox="1">
            <a:spLocks noGrp="1"/>
          </p:cNvSpPr>
          <p:nvPr>
            <p:ph type="title" idx="4294967295"/>
          </p:nvPr>
        </p:nvSpPr>
        <p:spPr>
          <a:xfrm>
            <a:off x="457200" y="831162"/>
            <a:ext cx="14203363" cy="754062"/>
          </a:xfrm>
          <a:prstGeom prst="rect">
            <a:avLst/>
          </a:prstGeom>
        </p:spPr>
        <p:txBody>
          <a:bodyPr vert="horz" wrap="square" lIns="0" tIns="15240" rIns="0" bIns="0" rtlCol="0">
            <a:noAutofit/>
          </a:bodyPr>
          <a:lstStyle/>
          <a:p>
            <a:pPr marL="12700">
              <a:lnSpc>
                <a:spcPct val="100000"/>
              </a:lnSpc>
              <a:spcBef>
                <a:spcPts val="120"/>
              </a:spcBef>
            </a:pPr>
            <a:r>
              <a:rPr lang="en-US" sz="4800" dirty="0">
                <a:solidFill>
                  <a:schemeClr val="bg1"/>
                </a:solidFill>
              </a:rPr>
              <a:t>Accommodations</a:t>
            </a:r>
            <a:endParaRPr sz="4800" dirty="0">
              <a:solidFill>
                <a:schemeClr val="bg1"/>
              </a:solidFill>
            </a:endParaRPr>
          </a:p>
        </p:txBody>
      </p:sp>
      <p:sp>
        <p:nvSpPr>
          <p:cNvPr id="5" name="object 5"/>
          <p:cNvSpPr txBox="1"/>
          <p:nvPr/>
        </p:nvSpPr>
        <p:spPr>
          <a:xfrm>
            <a:off x="1016000" y="2160716"/>
            <a:ext cx="9699625" cy="646430"/>
          </a:xfrm>
          <a:prstGeom prst="rect">
            <a:avLst/>
          </a:prstGeom>
        </p:spPr>
        <p:txBody>
          <a:bodyPr vert="horz" wrap="square" lIns="0" tIns="15875" rIns="0" bIns="0" rtlCol="0">
            <a:noAutofit/>
          </a:bodyPr>
          <a:lstStyle/>
          <a:p>
            <a:pPr marL="12700">
              <a:lnSpc>
                <a:spcPct val="100000"/>
              </a:lnSpc>
              <a:spcBef>
                <a:spcPts val="125"/>
              </a:spcBef>
              <a:tabLst>
                <a:tab pos="1224280" algn="l"/>
                <a:tab pos="4900295" algn="l"/>
                <a:tab pos="5789295" algn="l"/>
                <a:tab pos="7761605" algn="l"/>
              </a:tabLst>
            </a:pPr>
            <a:endParaRPr sz="4050" dirty="0">
              <a:latin typeface="Calibri" panose="020F0502020204030204" pitchFamily="34" charset="0"/>
              <a:cs typeface="Calibri" panose="020F0502020204030204" pitchFamily="34" charset="0"/>
            </a:endParaRPr>
          </a:p>
        </p:txBody>
      </p:sp>
      <p:sp>
        <p:nvSpPr>
          <p:cNvPr id="7" name="object 7"/>
          <p:cNvSpPr txBox="1"/>
          <p:nvPr/>
        </p:nvSpPr>
        <p:spPr>
          <a:xfrm>
            <a:off x="1016000" y="3919967"/>
            <a:ext cx="4767263" cy="999761"/>
          </a:xfrm>
          <a:prstGeom prst="rect">
            <a:avLst/>
          </a:prstGeom>
        </p:spPr>
        <p:txBody>
          <a:bodyPr vert="horz" wrap="square" lIns="0" tIns="12700" rIns="0" bIns="0" rtlCol="0">
            <a:noAutofit/>
          </a:bodyPr>
          <a:lstStyle/>
          <a:p>
            <a:pPr marL="12700" marR="5080">
              <a:lnSpc>
                <a:spcPct val="108300"/>
              </a:lnSpc>
              <a:spcBef>
                <a:spcPts val="100"/>
              </a:spcBef>
              <a:tabLst>
                <a:tab pos="2202180" algn="l"/>
              </a:tabLst>
            </a:pPr>
            <a:r>
              <a:rPr lang="en-US" sz="4000" dirty="0">
                <a:solidFill>
                  <a:srgbClr val="0C234B"/>
                </a:solidFill>
                <a:latin typeface="Calibri" panose="020F0502020204030204" pitchFamily="34" charset="0"/>
                <a:cs typeface="Calibri" panose="020F0502020204030204" pitchFamily="34" charset="0"/>
              </a:rPr>
              <a:t>Authorized Absences</a:t>
            </a:r>
            <a:endParaRPr sz="4000" dirty="0">
              <a:solidFill>
                <a:srgbClr val="0C234B"/>
              </a:solidFill>
              <a:latin typeface="Calibri" panose="020F0502020204030204" pitchFamily="34" charset="0"/>
              <a:cs typeface="Calibri" panose="020F0502020204030204" pitchFamily="34" charset="0"/>
            </a:endParaRPr>
          </a:p>
        </p:txBody>
      </p:sp>
      <p:sp>
        <p:nvSpPr>
          <p:cNvPr id="8" name="object 8"/>
          <p:cNvSpPr/>
          <p:nvPr/>
        </p:nvSpPr>
        <p:spPr>
          <a:xfrm>
            <a:off x="1031227" y="5316650"/>
            <a:ext cx="4886325" cy="28575"/>
          </a:xfrm>
          <a:custGeom>
            <a:avLst/>
            <a:gdLst/>
            <a:ahLst/>
            <a:cxnLst/>
            <a:rect l="l" t="t" r="r" b="b"/>
            <a:pathLst>
              <a:path w="4886325" h="28575">
                <a:moveTo>
                  <a:pt x="4886324" y="0"/>
                </a:moveTo>
                <a:lnTo>
                  <a:pt x="4886324" y="28574"/>
                </a:lnTo>
                <a:lnTo>
                  <a:pt x="0" y="28574"/>
                </a:lnTo>
                <a:lnTo>
                  <a:pt x="0" y="0"/>
                </a:lnTo>
                <a:lnTo>
                  <a:pt x="4886324" y="0"/>
                </a:lnTo>
                <a:close/>
              </a:path>
            </a:pathLst>
          </a:custGeom>
          <a:solidFill>
            <a:srgbClr val="AB0420"/>
          </a:solidFill>
        </p:spPr>
        <p:txBody>
          <a:bodyPr wrap="square" lIns="0" tIns="0" rIns="0" bIns="0" rtlCol="0"/>
          <a:lstStyle/>
          <a:p>
            <a:endParaRPr/>
          </a:p>
        </p:txBody>
      </p:sp>
      <p:sp>
        <p:nvSpPr>
          <p:cNvPr id="10" name="object 10"/>
          <p:cNvSpPr txBox="1"/>
          <p:nvPr/>
        </p:nvSpPr>
        <p:spPr>
          <a:xfrm>
            <a:off x="6686621" y="3919967"/>
            <a:ext cx="4451350" cy="999761"/>
          </a:xfrm>
          <a:prstGeom prst="rect">
            <a:avLst/>
          </a:prstGeom>
        </p:spPr>
        <p:txBody>
          <a:bodyPr vert="horz" wrap="square" lIns="0" tIns="12700" rIns="0" bIns="0" rtlCol="0">
            <a:noAutofit/>
          </a:bodyPr>
          <a:lstStyle/>
          <a:p>
            <a:pPr marL="12700" marR="5080">
              <a:lnSpc>
                <a:spcPct val="108300"/>
              </a:lnSpc>
              <a:spcBef>
                <a:spcPts val="100"/>
              </a:spcBef>
              <a:tabLst>
                <a:tab pos="2202180" algn="l"/>
              </a:tabLst>
            </a:pPr>
            <a:r>
              <a:rPr lang="en-US" sz="4000" dirty="0">
                <a:solidFill>
                  <a:srgbClr val="0C234B"/>
                </a:solidFill>
                <a:latin typeface="Calibri" panose="020F0502020204030204" pitchFamily="34" charset="0"/>
                <a:cs typeface="Calibri" panose="020F0502020204030204" pitchFamily="34" charset="0"/>
              </a:rPr>
              <a:t>Homework</a:t>
            </a:r>
          </a:p>
        </p:txBody>
      </p:sp>
      <p:sp>
        <p:nvSpPr>
          <p:cNvPr id="11" name="object 11"/>
          <p:cNvSpPr/>
          <p:nvPr/>
        </p:nvSpPr>
        <p:spPr>
          <a:xfrm>
            <a:off x="6701848" y="5316650"/>
            <a:ext cx="4886325" cy="28575"/>
          </a:xfrm>
          <a:custGeom>
            <a:avLst/>
            <a:gdLst/>
            <a:ahLst/>
            <a:cxnLst/>
            <a:rect l="l" t="t" r="r" b="b"/>
            <a:pathLst>
              <a:path w="4886325" h="28575">
                <a:moveTo>
                  <a:pt x="4886324" y="0"/>
                </a:moveTo>
                <a:lnTo>
                  <a:pt x="4886324" y="28574"/>
                </a:lnTo>
                <a:lnTo>
                  <a:pt x="0" y="28574"/>
                </a:lnTo>
                <a:lnTo>
                  <a:pt x="0" y="0"/>
                </a:lnTo>
                <a:lnTo>
                  <a:pt x="4886324" y="0"/>
                </a:lnTo>
                <a:close/>
              </a:path>
            </a:pathLst>
          </a:custGeom>
          <a:solidFill>
            <a:srgbClr val="AB0420"/>
          </a:solidFill>
        </p:spPr>
        <p:txBody>
          <a:bodyPr wrap="square" lIns="0" tIns="0" rIns="0" bIns="0" rtlCol="0"/>
          <a:lstStyle/>
          <a:p>
            <a:endParaRPr/>
          </a:p>
        </p:txBody>
      </p:sp>
      <p:sp>
        <p:nvSpPr>
          <p:cNvPr id="13" name="object 13"/>
          <p:cNvSpPr txBox="1"/>
          <p:nvPr/>
        </p:nvSpPr>
        <p:spPr>
          <a:xfrm>
            <a:off x="12357243" y="3919967"/>
            <a:ext cx="4451350" cy="488339"/>
          </a:xfrm>
          <a:prstGeom prst="rect">
            <a:avLst/>
          </a:prstGeom>
        </p:spPr>
        <p:txBody>
          <a:bodyPr vert="horz" wrap="square" lIns="0" tIns="12700" rIns="0" bIns="0" rtlCol="0">
            <a:noAutofit/>
          </a:bodyPr>
          <a:lstStyle/>
          <a:p>
            <a:pPr marL="12700" marR="5080">
              <a:lnSpc>
                <a:spcPct val="108300"/>
              </a:lnSpc>
              <a:spcBef>
                <a:spcPts val="100"/>
              </a:spcBef>
              <a:tabLst>
                <a:tab pos="1974214" algn="l"/>
              </a:tabLst>
            </a:pPr>
            <a:r>
              <a:rPr lang="en-US" sz="4000" dirty="0">
                <a:solidFill>
                  <a:srgbClr val="0C234B"/>
                </a:solidFill>
                <a:latin typeface="Calibri" panose="020F0502020204030204" pitchFamily="34" charset="0"/>
                <a:cs typeface="Calibri" panose="020F0502020204030204" pitchFamily="34" charset="0"/>
              </a:rPr>
              <a:t>Physical Education</a:t>
            </a:r>
            <a:endParaRPr sz="4000" dirty="0">
              <a:solidFill>
                <a:srgbClr val="0C234B"/>
              </a:solidFill>
              <a:latin typeface="Calibri" panose="020F0502020204030204" pitchFamily="34" charset="0"/>
              <a:cs typeface="Calibri" panose="020F0502020204030204" pitchFamily="34" charset="0"/>
            </a:endParaRPr>
          </a:p>
        </p:txBody>
      </p:sp>
      <p:sp>
        <p:nvSpPr>
          <p:cNvPr id="14" name="object 14"/>
          <p:cNvSpPr/>
          <p:nvPr/>
        </p:nvSpPr>
        <p:spPr>
          <a:xfrm>
            <a:off x="12369889" y="5316650"/>
            <a:ext cx="4886325" cy="28575"/>
          </a:xfrm>
          <a:custGeom>
            <a:avLst/>
            <a:gdLst/>
            <a:ahLst/>
            <a:cxnLst/>
            <a:rect l="l" t="t" r="r" b="b"/>
            <a:pathLst>
              <a:path w="4886325" h="28575">
                <a:moveTo>
                  <a:pt x="4886324" y="0"/>
                </a:moveTo>
                <a:lnTo>
                  <a:pt x="4886324" y="28574"/>
                </a:lnTo>
                <a:lnTo>
                  <a:pt x="0" y="28574"/>
                </a:lnTo>
                <a:lnTo>
                  <a:pt x="0" y="0"/>
                </a:lnTo>
                <a:lnTo>
                  <a:pt x="4886324" y="0"/>
                </a:lnTo>
                <a:close/>
              </a:path>
            </a:pathLst>
          </a:custGeom>
          <a:solidFill>
            <a:srgbClr val="AB0420"/>
          </a:solidFill>
        </p:spPr>
        <p:txBody>
          <a:bodyPr wrap="square" lIns="0" tIns="0" rIns="0" bIns="0" rtlCol="0"/>
          <a:lstStyle/>
          <a:p>
            <a:endParaRPr/>
          </a:p>
        </p:txBody>
      </p:sp>
      <p:sp>
        <p:nvSpPr>
          <p:cNvPr id="15" name="object 6">
            <a:extLst>
              <a:ext uri="{FF2B5EF4-FFF2-40B4-BE49-F238E27FC236}">
                <a16:creationId xmlns:a16="http://schemas.microsoft.com/office/drawing/2014/main" id="{4ADDB440-96C4-D64B-AD8E-660E9EDAB450}"/>
              </a:ext>
            </a:extLst>
          </p:cNvPr>
          <p:cNvSpPr txBox="1"/>
          <p:nvPr/>
        </p:nvSpPr>
        <p:spPr>
          <a:xfrm>
            <a:off x="6769100" y="5601937"/>
            <a:ext cx="4797425" cy="2475037"/>
          </a:xfrm>
          <a:prstGeom prst="rect">
            <a:avLst/>
          </a:prstGeom>
        </p:spPr>
        <p:txBody>
          <a:bodyPr vert="horz" wrap="square" lIns="0" tIns="12700" rIns="0" bIns="0" rtlCol="0">
            <a:noAutofit/>
          </a:bodyPr>
          <a:lstStyle/>
          <a:p>
            <a:r>
              <a:rPr lang="en-US" sz="3000" dirty="0">
                <a:solidFill>
                  <a:srgbClr val="0C234B"/>
                </a:solidFill>
              </a:rPr>
              <a:t>Homework availability to ensure the student can keep up without losing credit because of their absence.</a:t>
            </a:r>
          </a:p>
        </p:txBody>
      </p:sp>
      <p:pic>
        <p:nvPicPr>
          <p:cNvPr id="17" name="Picture 16">
            <a:extLst>
              <a:ext uri="{FF2B5EF4-FFF2-40B4-BE49-F238E27FC236}">
                <a16:creationId xmlns:a16="http://schemas.microsoft.com/office/drawing/2014/main" id="{DA964C03-FF71-C04F-91A2-A4F207DBC94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5841580" y="9252585"/>
            <a:ext cx="1962759" cy="462915"/>
          </a:xfrm>
          <a:prstGeom prst="rect">
            <a:avLst/>
          </a:prstGeom>
        </p:spPr>
      </p:pic>
      <p:sp>
        <p:nvSpPr>
          <p:cNvPr id="19" name="object 8">
            <a:extLst>
              <a:ext uri="{FF2B5EF4-FFF2-40B4-BE49-F238E27FC236}">
                <a16:creationId xmlns:a16="http://schemas.microsoft.com/office/drawing/2014/main" id="{AE5FEFE5-12A4-0E49-9BD0-EABBFABC454F}"/>
              </a:ext>
            </a:extLst>
          </p:cNvPr>
          <p:cNvSpPr/>
          <p:nvPr/>
        </p:nvSpPr>
        <p:spPr>
          <a:xfrm>
            <a:off x="6299612"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sp>
        <p:nvSpPr>
          <p:cNvPr id="9" name="object 6">
            <a:extLst>
              <a:ext uri="{FF2B5EF4-FFF2-40B4-BE49-F238E27FC236}">
                <a16:creationId xmlns:a16="http://schemas.microsoft.com/office/drawing/2014/main" id="{FBA46F2D-329D-BA97-C73C-D8BE5687798E}"/>
              </a:ext>
            </a:extLst>
          </p:cNvPr>
          <p:cNvSpPr txBox="1"/>
          <p:nvPr/>
        </p:nvSpPr>
        <p:spPr>
          <a:xfrm>
            <a:off x="985838" y="5610034"/>
            <a:ext cx="4797425" cy="2475037"/>
          </a:xfrm>
          <a:prstGeom prst="rect">
            <a:avLst/>
          </a:prstGeom>
        </p:spPr>
        <p:txBody>
          <a:bodyPr vert="horz" wrap="square" lIns="0" tIns="12700" rIns="0" bIns="0" rtlCol="0">
            <a:noAutofit/>
          </a:bodyPr>
          <a:lstStyle/>
          <a:p>
            <a:r>
              <a:rPr lang="en-US" sz="3000" dirty="0">
                <a:solidFill>
                  <a:srgbClr val="0C234B"/>
                </a:solidFill>
              </a:rPr>
              <a:t>Authorize[d] absences from school for a student with a chronic health problem without the prior consent of the student’s parent/guardian.</a:t>
            </a:r>
          </a:p>
          <a:p>
            <a:endParaRPr lang="en-US" sz="3000" dirty="0">
              <a:solidFill>
                <a:srgbClr val="0C234B"/>
              </a:solidFill>
            </a:endParaRPr>
          </a:p>
        </p:txBody>
      </p:sp>
      <p:sp>
        <p:nvSpPr>
          <p:cNvPr id="12" name="object 6">
            <a:extLst>
              <a:ext uri="{FF2B5EF4-FFF2-40B4-BE49-F238E27FC236}">
                <a16:creationId xmlns:a16="http://schemas.microsoft.com/office/drawing/2014/main" id="{9E149073-ADB0-B7AC-364A-C8D21B13D620}"/>
              </a:ext>
            </a:extLst>
          </p:cNvPr>
          <p:cNvSpPr txBox="1"/>
          <p:nvPr/>
        </p:nvSpPr>
        <p:spPr>
          <a:xfrm>
            <a:off x="12523787" y="5601936"/>
            <a:ext cx="4797425" cy="2475037"/>
          </a:xfrm>
          <a:prstGeom prst="rect">
            <a:avLst/>
          </a:prstGeom>
        </p:spPr>
        <p:txBody>
          <a:bodyPr vert="horz" wrap="square" lIns="0" tIns="12700" rIns="0" bIns="0" rtlCol="0">
            <a:noAutofit/>
          </a:bodyPr>
          <a:lstStyle/>
          <a:p>
            <a:r>
              <a:rPr lang="en-US" sz="3000" dirty="0">
                <a:solidFill>
                  <a:srgbClr val="0C234B"/>
                </a:solidFill>
              </a:rPr>
              <a:t>Flexibility in PE activities so students can participate to the extent that their health permits.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1231899" y="2628900"/>
            <a:ext cx="15824201" cy="5552161"/>
          </a:xfrm>
          <a:prstGeom prst="rect">
            <a:avLst/>
          </a:prstGeom>
        </p:spPr>
        <p:txBody>
          <a:bodyPr vert="horz" wrap="square" lIns="0" tIns="12065" rIns="0" bIns="0" rtlCol="0">
            <a:noAutofit/>
          </a:bodyPr>
          <a:lstStyle/>
          <a:p>
            <a:pPr algn="ctr"/>
            <a:r>
              <a:rPr lang="en-US" sz="3600" dirty="0">
                <a:solidFill>
                  <a:schemeClr val="bg1"/>
                </a:solidFill>
              </a:rPr>
              <a:t>We respectfully acknowledge the University of Arizona is on the land and territories of Indigenous peoples. Today, Arizona is home to 22 federally recognized tribes, with Tucson being home to the O’odham and the Yaqui. Committed to diversity and inclusion, the University strives to build sustainable relationships with sovereign Native Nations and Indigenous communities through education offerings, partnerships, and community service.</a:t>
            </a:r>
            <a:endParaRPr lang="en-US" sz="6000" dirty="0">
              <a:solidFill>
                <a:schemeClr val="bg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idx="4294967295"/>
          </p:nvPr>
        </p:nvSpPr>
        <p:spPr>
          <a:xfrm>
            <a:off x="7550150" y="800100"/>
            <a:ext cx="10737850" cy="1095375"/>
          </a:xfrm>
          <a:prstGeom prst="rect">
            <a:avLst/>
          </a:prstGeom>
        </p:spPr>
        <p:txBody>
          <a:bodyPr vert="horz" wrap="square" lIns="0" tIns="15240" rIns="0" bIns="0" rtlCol="0">
            <a:noAutofit/>
          </a:bodyPr>
          <a:lstStyle/>
          <a:p>
            <a:pPr marL="12700">
              <a:lnSpc>
                <a:spcPct val="100000"/>
              </a:lnSpc>
              <a:spcBef>
                <a:spcPts val="120"/>
              </a:spcBef>
            </a:pPr>
            <a:r>
              <a:rPr lang="en-US" sz="7000" dirty="0">
                <a:solidFill>
                  <a:schemeClr val="bg1"/>
                </a:solidFill>
              </a:rPr>
              <a:t>Accommodations</a:t>
            </a:r>
            <a:endParaRPr sz="7000" dirty="0">
              <a:solidFill>
                <a:schemeClr val="bg1"/>
              </a:solidFill>
            </a:endParaRPr>
          </a:p>
        </p:txBody>
      </p:sp>
      <p:sp>
        <p:nvSpPr>
          <p:cNvPr id="5" name="object 5"/>
          <p:cNvSpPr txBox="1">
            <a:spLocks noGrp="1"/>
          </p:cNvSpPr>
          <p:nvPr>
            <p:ph type="body" idx="4294967295"/>
          </p:nvPr>
        </p:nvSpPr>
        <p:spPr>
          <a:xfrm>
            <a:off x="5029200" y="2309809"/>
            <a:ext cx="13258800" cy="5667375"/>
          </a:xfrm>
          <a:prstGeom prst="rect">
            <a:avLst/>
          </a:prstGeom>
        </p:spPr>
        <p:txBody>
          <a:bodyPr vert="horz" wrap="square" lIns="0" tIns="173355" rIns="0" bIns="0" rtlCol="0">
            <a:noAutofit/>
          </a:bodyPr>
          <a:lstStyle/>
          <a:p>
            <a:pPr marL="0" marR="0">
              <a:lnSpc>
                <a:spcPct val="107000"/>
              </a:lnSpc>
              <a:spcBef>
                <a:spcPts val="0"/>
              </a:spcBef>
              <a:spcAft>
                <a:spcPts val="0"/>
              </a:spcAft>
            </a:pPr>
            <a:r>
              <a:rPr lang="en-US" sz="3000" b="1" u="sng" dirty="0">
                <a:solidFill>
                  <a:schemeClr val="bg1"/>
                </a:solidFill>
                <a:effectLst/>
                <a:latin typeface="SymbolMT"/>
                <a:ea typeface="Calibri" panose="020F0502020204030204" pitchFamily="34" charset="0"/>
                <a:cs typeface="SymbolMT"/>
              </a:rPr>
              <a:t>Cystic Fibrosis</a:t>
            </a:r>
          </a:p>
          <a:p>
            <a:pPr marL="0" marR="0">
              <a:lnSpc>
                <a:spcPct val="107000"/>
              </a:lnSpc>
              <a:spcBef>
                <a:spcPts val="0"/>
              </a:spcBef>
              <a:spcAft>
                <a:spcPts val="0"/>
              </a:spcAft>
            </a:pPr>
            <a:r>
              <a:rPr lang="en-US" sz="3000" dirty="0">
                <a:solidFill>
                  <a:schemeClr val="bg1"/>
                </a:solidFill>
                <a:effectLst/>
                <a:latin typeface="SymbolMT"/>
                <a:ea typeface="Calibri" panose="020F0502020204030204" pitchFamily="34" charset="0"/>
                <a:cs typeface="SymbolMT"/>
              </a:rPr>
              <a:t>• </a:t>
            </a:r>
            <a:r>
              <a:rPr lang="en-US" sz="3000" dirty="0">
                <a:solidFill>
                  <a:schemeClr val="bg1"/>
                </a:solidFill>
                <a:effectLst/>
                <a:latin typeface="TimesNewRomanPSMT"/>
                <a:ea typeface="Calibri" panose="020F0502020204030204" pitchFamily="34" charset="0"/>
                <a:cs typeface="TimesNewRomanPSMT"/>
              </a:rPr>
              <a:t>Student allowed to eat extra meals or helpings (no charge) and snacks to accommodate for dietary needs related to CF, as well as unlimited access to water.</a:t>
            </a:r>
            <a:endParaRPr lang="en-US" sz="3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3000" dirty="0">
                <a:solidFill>
                  <a:schemeClr val="bg1"/>
                </a:solidFill>
                <a:effectLst/>
                <a:latin typeface="SymbolMT"/>
                <a:ea typeface="Calibri" panose="020F0502020204030204" pitchFamily="34" charset="0"/>
                <a:cs typeface="SymbolMT"/>
              </a:rPr>
              <a:t>• </a:t>
            </a:r>
            <a:r>
              <a:rPr lang="en-US" sz="3000" dirty="0">
                <a:solidFill>
                  <a:schemeClr val="bg1"/>
                </a:solidFill>
                <a:effectLst/>
                <a:latin typeface="TimesNewRomanPSMT"/>
                <a:ea typeface="Calibri" panose="020F0502020204030204" pitchFamily="34" charset="0"/>
                <a:cs typeface="TimesNewRomanPSMT"/>
              </a:rPr>
              <a:t>Unlimited access to the nurse’s office</a:t>
            </a:r>
            <a:endParaRPr lang="en-US" sz="3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3000" dirty="0">
                <a:solidFill>
                  <a:schemeClr val="bg1"/>
                </a:solidFill>
                <a:effectLst/>
                <a:latin typeface="SymbolMT"/>
                <a:ea typeface="Calibri" panose="020F0502020204030204" pitchFamily="34" charset="0"/>
                <a:cs typeface="SymbolMT"/>
              </a:rPr>
              <a:t>• </a:t>
            </a:r>
            <a:r>
              <a:rPr lang="en-US" sz="3000" dirty="0">
                <a:solidFill>
                  <a:schemeClr val="bg1"/>
                </a:solidFill>
                <a:effectLst/>
                <a:latin typeface="TimesNewRomanPSMT"/>
                <a:ea typeface="Calibri" panose="020F0502020204030204" pitchFamily="34" charset="0"/>
                <a:cs typeface="TimesNewRomanPSMT"/>
              </a:rPr>
              <a:t>Student allowed to take medications and treatments during the school day and self-administer when appropriate (ex: albuterol inhaler and pancreatic enzymes)</a:t>
            </a:r>
            <a:endParaRPr lang="en-US" sz="3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3000" dirty="0">
                <a:solidFill>
                  <a:schemeClr val="bg1"/>
                </a:solidFill>
                <a:effectLst/>
                <a:latin typeface="SymbolMT"/>
                <a:ea typeface="Calibri" panose="020F0502020204030204" pitchFamily="34" charset="0"/>
                <a:cs typeface="SymbolMT"/>
              </a:rPr>
              <a:t>• </a:t>
            </a:r>
            <a:r>
              <a:rPr lang="en-US" sz="3000" dirty="0">
                <a:solidFill>
                  <a:schemeClr val="bg1"/>
                </a:solidFill>
                <a:effectLst/>
                <a:latin typeface="TimesNewRomanPSMT"/>
                <a:ea typeface="Calibri" panose="020F0502020204030204" pitchFamily="34" charset="0"/>
                <a:cs typeface="TimesNewRomanPSMT"/>
              </a:rPr>
              <a:t>Modification of policies (making up homework, tutoring, homebound instruction, modifying work assignments, absentee or tardy policies)</a:t>
            </a:r>
            <a:endParaRPr lang="en-US" sz="3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3000" dirty="0">
                <a:solidFill>
                  <a:schemeClr val="bg1"/>
                </a:solidFill>
                <a:effectLst/>
                <a:latin typeface="SymbolMT"/>
                <a:ea typeface="Calibri" panose="020F0502020204030204" pitchFamily="34" charset="0"/>
                <a:cs typeface="SymbolMT"/>
              </a:rPr>
              <a:t>• </a:t>
            </a:r>
            <a:r>
              <a:rPr lang="en-US" sz="3000" dirty="0">
                <a:solidFill>
                  <a:schemeClr val="bg1"/>
                </a:solidFill>
                <a:effectLst/>
                <a:latin typeface="TimesNewRomanPSMT"/>
                <a:ea typeface="Calibri" panose="020F0502020204030204" pitchFamily="34" charset="0"/>
                <a:cs typeface="TimesNewRomanPSMT"/>
              </a:rPr>
              <a:t>Unlimited access to a restroom without delays and without time limitations.</a:t>
            </a:r>
            <a:endParaRPr lang="en-US" sz="3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3000" dirty="0">
                <a:solidFill>
                  <a:schemeClr val="bg1"/>
                </a:solidFill>
                <a:effectLst/>
                <a:latin typeface="SymbolMT"/>
                <a:ea typeface="Calibri" panose="020F0502020204030204" pitchFamily="34" charset="0"/>
                <a:cs typeface="SymbolMT"/>
              </a:rPr>
              <a:t>• </a:t>
            </a:r>
            <a:r>
              <a:rPr lang="en-US" sz="3000" dirty="0">
                <a:solidFill>
                  <a:schemeClr val="bg1"/>
                </a:solidFill>
                <a:effectLst/>
                <a:latin typeface="TimesNewRomanPSMT"/>
                <a:ea typeface="Calibri" panose="020F0502020204030204" pitchFamily="34" charset="0"/>
                <a:cs typeface="TimesNewRomanPSMT"/>
              </a:rPr>
              <a:t>Modification of Physical Education requirements as medically indicated by students doctor without penalty</a:t>
            </a:r>
            <a:endParaRPr lang="en-US" sz="3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3000" dirty="0">
                <a:solidFill>
                  <a:schemeClr val="bg1"/>
                </a:solidFill>
                <a:effectLst/>
                <a:latin typeface="SymbolMT"/>
                <a:ea typeface="Calibri" panose="020F0502020204030204" pitchFamily="34" charset="0"/>
                <a:cs typeface="SymbolMT"/>
              </a:rPr>
              <a:t>• </a:t>
            </a:r>
            <a:r>
              <a:rPr lang="en-US" sz="3000" dirty="0">
                <a:solidFill>
                  <a:schemeClr val="bg1"/>
                </a:solidFill>
                <a:effectLst/>
                <a:latin typeface="TimesNewRomanPSMT"/>
                <a:ea typeface="Calibri" panose="020F0502020204030204" pitchFamily="34" charset="0"/>
                <a:cs typeface="TimesNewRomanPSMT"/>
              </a:rPr>
              <a:t>Student moved away from other ill students to avoid infection. Notification to parents of any contagious outbreaks like chicken pox, flu, strep or other illnesses.</a:t>
            </a:r>
            <a:endParaRPr lang="en-US" sz="3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3000" dirty="0">
                <a:solidFill>
                  <a:schemeClr val="bg1"/>
                </a:solidFill>
                <a:effectLst/>
                <a:latin typeface="SymbolMT"/>
                <a:ea typeface="Calibri" panose="020F0502020204030204" pitchFamily="34" charset="0"/>
                <a:cs typeface="SymbolMT"/>
              </a:rPr>
              <a:t>• </a:t>
            </a:r>
            <a:r>
              <a:rPr lang="en-US" sz="3000" dirty="0">
                <a:solidFill>
                  <a:schemeClr val="bg1"/>
                </a:solidFill>
                <a:effectLst/>
                <a:latin typeface="TimesNewRomanPSMT"/>
                <a:ea typeface="Calibri" panose="020F0502020204030204" pitchFamily="34" charset="0"/>
                <a:cs typeface="TimesNewRomanPSMT"/>
              </a:rPr>
              <a:t>Concrete plan for tutoring, hospital or homebound instruction for absences due to illness if child is at home or hospitalized.</a:t>
            </a:r>
            <a:endParaRPr lang="en-US" sz="3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object 6">
            <a:extLst>
              <a:ext uri="{FF2B5EF4-FFF2-40B4-BE49-F238E27FC236}">
                <a16:creationId xmlns:a16="http://schemas.microsoft.com/office/drawing/2014/main" id="{8ED2A91B-7379-7342-B5AB-51879F1AFAE5}"/>
              </a:ext>
            </a:extLst>
          </p:cNvPr>
          <p:cNvPicPr/>
          <p:nvPr/>
        </p:nvPicPr>
        <p:blipFill rotWithShape="1">
          <a:blip r:embed="rId2">
            <a:extLst>
              <a:ext uri="{28A0092B-C50C-407E-A947-70E740481C1C}">
                <a14:useLocalDpi xmlns:a14="http://schemas.microsoft.com/office/drawing/2010/main" val="0"/>
              </a:ext>
            </a:extLst>
          </a:blip>
          <a:srcRect t="4471" b="6927"/>
          <a:stretch/>
        </p:blipFill>
        <p:spPr>
          <a:xfrm rot="16200000">
            <a:off x="-2781301" y="2781298"/>
            <a:ext cx="10287003" cy="4724399"/>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a:spLocks noGrp="1"/>
          </p:cNvSpPr>
          <p:nvPr>
            <p:ph type="title" idx="4294967295"/>
          </p:nvPr>
        </p:nvSpPr>
        <p:spPr>
          <a:xfrm>
            <a:off x="14252575" y="1104900"/>
            <a:ext cx="4035425" cy="719138"/>
          </a:xfrm>
          <a:prstGeom prst="rect">
            <a:avLst/>
          </a:prstGeom>
        </p:spPr>
        <p:txBody>
          <a:bodyPr vert="horz" wrap="square" lIns="0" tIns="0" rIns="0" bIns="0" rtlCol="0">
            <a:noAutofit/>
          </a:bodyPr>
          <a:lstStyle/>
          <a:p>
            <a:pPr marL="12700" marR="5080">
              <a:lnSpc>
                <a:spcPct val="121900"/>
              </a:lnSpc>
              <a:spcBef>
                <a:spcPts val="95"/>
              </a:spcBef>
            </a:pPr>
            <a:r>
              <a:rPr lang="en-US" sz="4050" dirty="0">
                <a:solidFill>
                  <a:schemeClr val="bg1"/>
                </a:solidFill>
              </a:rPr>
              <a:t>Family Support</a:t>
            </a:r>
            <a:endParaRPr sz="4050" dirty="0">
              <a:solidFill>
                <a:schemeClr val="bg1"/>
              </a:solidFill>
            </a:endParaRPr>
          </a:p>
        </p:txBody>
      </p:sp>
      <p:sp>
        <p:nvSpPr>
          <p:cNvPr id="8" name="object 8"/>
          <p:cNvSpPr txBox="1"/>
          <p:nvPr/>
        </p:nvSpPr>
        <p:spPr>
          <a:xfrm>
            <a:off x="10168045" y="2359926"/>
            <a:ext cx="6672155" cy="2046586"/>
          </a:xfrm>
          <a:prstGeom prst="rect">
            <a:avLst/>
          </a:prstGeom>
        </p:spPr>
        <p:txBody>
          <a:bodyPr vert="horz" wrap="square" lIns="0" tIns="0" rIns="0" bIns="0" rtlCol="0">
            <a:noAutofit/>
          </a:bodyPr>
          <a:lstStyle/>
          <a:p>
            <a:pPr marL="12700" marR="5080">
              <a:lnSpc>
                <a:spcPct val="120000"/>
              </a:lnSpc>
              <a:spcBef>
                <a:spcPts val="100"/>
              </a:spcBef>
            </a:pPr>
            <a:r>
              <a:rPr lang="en-US" sz="3500" dirty="0">
                <a:solidFill>
                  <a:srgbClr val="81D3EB"/>
                </a:solidFill>
              </a:rPr>
              <a:t>Collaborate with parents/guardians and familial support</a:t>
            </a:r>
            <a:endParaRPr sz="3500" dirty="0">
              <a:solidFill>
                <a:srgbClr val="81D3EB"/>
              </a:solidFill>
              <a:latin typeface="Calibri" panose="020F0502020204030204" pitchFamily="34" charset="0"/>
              <a:cs typeface="Calibri" panose="020F0502020204030204" pitchFamily="34" charset="0"/>
            </a:endParaRPr>
          </a:p>
        </p:txBody>
      </p:sp>
      <p:sp>
        <p:nvSpPr>
          <p:cNvPr id="9" name="object 9"/>
          <p:cNvSpPr txBox="1"/>
          <p:nvPr/>
        </p:nvSpPr>
        <p:spPr>
          <a:xfrm>
            <a:off x="1016460" y="6286500"/>
            <a:ext cx="6006465" cy="646430"/>
          </a:xfrm>
          <a:prstGeom prst="rect">
            <a:avLst/>
          </a:prstGeom>
        </p:spPr>
        <p:txBody>
          <a:bodyPr vert="horz" wrap="square" lIns="0" tIns="0" rIns="0" bIns="0" rtlCol="0">
            <a:noAutofit/>
          </a:bodyPr>
          <a:lstStyle/>
          <a:p>
            <a:pPr marL="12700">
              <a:lnSpc>
                <a:spcPct val="100000"/>
              </a:lnSpc>
              <a:spcBef>
                <a:spcPts val="125"/>
              </a:spcBef>
              <a:tabLst>
                <a:tab pos="1984375" algn="l"/>
              </a:tabLst>
            </a:pPr>
            <a:r>
              <a:rPr lang="en-US" sz="4050" dirty="0">
                <a:solidFill>
                  <a:schemeClr val="bg1"/>
                </a:solidFill>
              </a:rPr>
              <a:t>Medical Supports</a:t>
            </a:r>
            <a:endParaRPr sz="4050" dirty="0">
              <a:solidFill>
                <a:schemeClr val="bg1"/>
              </a:solidFill>
              <a:latin typeface="Calibri" panose="020F0502020204030204" pitchFamily="34" charset="0"/>
              <a:cs typeface="Calibri" panose="020F0502020204030204" pitchFamily="34" charset="0"/>
            </a:endParaRPr>
          </a:p>
        </p:txBody>
      </p:sp>
      <p:sp>
        <p:nvSpPr>
          <p:cNvPr id="10" name="object 10"/>
          <p:cNvSpPr txBox="1"/>
          <p:nvPr/>
        </p:nvSpPr>
        <p:spPr>
          <a:xfrm>
            <a:off x="1016000" y="7379370"/>
            <a:ext cx="6809105" cy="1756058"/>
          </a:xfrm>
          <a:prstGeom prst="rect">
            <a:avLst/>
          </a:prstGeom>
        </p:spPr>
        <p:txBody>
          <a:bodyPr vert="horz" wrap="square" lIns="0" tIns="0" rIns="0" bIns="0" rtlCol="0">
            <a:noAutofit/>
          </a:bodyPr>
          <a:lstStyle/>
          <a:p>
            <a:pPr marL="12700" marR="5080">
              <a:lnSpc>
                <a:spcPct val="120000"/>
              </a:lnSpc>
              <a:spcBef>
                <a:spcPts val="100"/>
              </a:spcBef>
            </a:pPr>
            <a:r>
              <a:rPr lang="en-US" sz="3500" dirty="0">
                <a:solidFill>
                  <a:srgbClr val="81D3EB"/>
                </a:solidFill>
              </a:rPr>
              <a:t>Collaborate with Pediatricians , nurses, and Social Workers for more information and support</a:t>
            </a:r>
            <a:endParaRPr lang="en-US" sz="3500" dirty="0">
              <a:solidFill>
                <a:srgbClr val="81D3EB"/>
              </a:solidFill>
              <a:latin typeface="Calibri" panose="020F0502020204030204" pitchFamily="34" charset="0"/>
              <a:cs typeface="Calibri" panose="020F0502020204030204" pitchFamily="34" charset="0"/>
            </a:endParaRPr>
          </a:p>
        </p:txBody>
      </p:sp>
      <p:pic>
        <p:nvPicPr>
          <p:cNvPr id="12" name="Picture 11" descr="Text&#10;&#10;Description automatically generated">
            <a:extLst>
              <a:ext uri="{FF2B5EF4-FFF2-40B4-BE49-F238E27FC236}">
                <a16:creationId xmlns:a16="http://schemas.microsoft.com/office/drawing/2014/main" id="{972BD619-D378-B945-9DD5-2A95B48C0F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41580" y="9252585"/>
            <a:ext cx="1962760" cy="462915"/>
          </a:xfrm>
          <a:prstGeom prst="rect">
            <a:avLst/>
          </a:prstGeom>
        </p:spPr>
      </p:pic>
      <p:pic>
        <p:nvPicPr>
          <p:cNvPr id="13" name="object 4">
            <a:extLst>
              <a:ext uri="{FF2B5EF4-FFF2-40B4-BE49-F238E27FC236}">
                <a16:creationId xmlns:a16="http://schemas.microsoft.com/office/drawing/2014/main" id="{A84C609D-9139-AB4B-A6DE-2FF50FD878D4}"/>
              </a:ext>
            </a:extLst>
          </p:cNvPr>
          <p:cNvPicPr/>
          <p:nvPr/>
        </p:nvPicPr>
        <p:blipFill rotWithShape="1">
          <a:blip r:embed="rId3">
            <a:extLst>
              <a:ext uri="{28A0092B-C50C-407E-A947-70E740481C1C}">
                <a14:useLocalDpi xmlns:a14="http://schemas.microsoft.com/office/drawing/2010/main" val="0"/>
              </a:ext>
            </a:extLst>
          </a:blip>
          <a:srcRect l="155" t="3169" r="49876" b="54355"/>
          <a:stretch/>
        </p:blipFill>
        <p:spPr>
          <a:xfrm>
            <a:off x="0" y="0"/>
            <a:ext cx="9138494" cy="5184421"/>
          </a:xfrm>
          <a:prstGeom prst="rect">
            <a:avLst/>
          </a:prstGeom>
        </p:spPr>
      </p:pic>
      <p:pic>
        <p:nvPicPr>
          <p:cNvPr id="14" name="object 4">
            <a:extLst>
              <a:ext uri="{FF2B5EF4-FFF2-40B4-BE49-F238E27FC236}">
                <a16:creationId xmlns:a16="http://schemas.microsoft.com/office/drawing/2014/main" id="{2EA05ADE-5767-8748-93ED-CA24E18591CD}"/>
              </a:ext>
            </a:extLst>
          </p:cNvPr>
          <p:cNvPicPr/>
          <p:nvPr/>
        </p:nvPicPr>
        <p:blipFill rotWithShape="1">
          <a:blip r:embed="rId3">
            <a:extLst>
              <a:ext uri="{28A0092B-C50C-407E-A947-70E740481C1C}">
                <a14:useLocalDpi xmlns:a14="http://schemas.microsoft.com/office/drawing/2010/main" val="0"/>
              </a:ext>
            </a:extLst>
          </a:blip>
          <a:srcRect l="15766" t="36586" r="34477" b="22037"/>
          <a:stretch/>
        </p:blipFill>
        <p:spPr>
          <a:xfrm>
            <a:off x="9138494" y="5199811"/>
            <a:ext cx="9138494" cy="5071798"/>
          </a:xfrm>
          <a:prstGeom prst="rect">
            <a:avLst/>
          </a:prstGeom>
        </p:spPr>
      </p:pic>
      <p:cxnSp>
        <p:nvCxnSpPr>
          <p:cNvPr id="11" name="Straight Connector 10">
            <a:extLst>
              <a:ext uri="{FF2B5EF4-FFF2-40B4-BE49-F238E27FC236}">
                <a16:creationId xmlns:a16="http://schemas.microsoft.com/office/drawing/2014/main" id="{CA3B2A39-D283-604F-870D-31A97E232506}"/>
              </a:ext>
            </a:extLst>
          </p:cNvPr>
          <p:cNvCxnSpPr/>
          <p:nvPr/>
        </p:nvCxnSpPr>
        <p:spPr>
          <a:xfrm>
            <a:off x="10160000" y="2091596"/>
            <a:ext cx="7366000" cy="0"/>
          </a:xfrm>
          <a:prstGeom prst="line">
            <a:avLst/>
          </a:prstGeom>
          <a:ln w="15875">
            <a:solidFill>
              <a:srgbClr val="AB052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D4FBD2A-3CA2-A443-986F-6699D6133081}"/>
              </a:ext>
            </a:extLst>
          </p:cNvPr>
          <p:cNvCxnSpPr/>
          <p:nvPr/>
        </p:nvCxnSpPr>
        <p:spPr>
          <a:xfrm>
            <a:off x="1016000" y="7088128"/>
            <a:ext cx="7366000" cy="0"/>
          </a:xfrm>
          <a:prstGeom prst="line">
            <a:avLst/>
          </a:prstGeom>
          <a:ln w="15875">
            <a:solidFill>
              <a:srgbClr val="AB052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3476398"/>
            <a:ext cx="18288000" cy="6811009"/>
          </a:xfrm>
          <a:custGeom>
            <a:avLst/>
            <a:gdLst/>
            <a:ahLst/>
            <a:cxnLst/>
            <a:rect l="l" t="t" r="r" b="b"/>
            <a:pathLst>
              <a:path w="18288000" h="6811009">
                <a:moveTo>
                  <a:pt x="0" y="6810600"/>
                </a:moveTo>
                <a:lnTo>
                  <a:pt x="18287998" y="6810600"/>
                </a:lnTo>
                <a:lnTo>
                  <a:pt x="18287998" y="0"/>
                </a:lnTo>
                <a:lnTo>
                  <a:pt x="0" y="0"/>
                </a:lnTo>
                <a:lnTo>
                  <a:pt x="0" y="6810600"/>
                </a:lnTo>
                <a:close/>
              </a:path>
            </a:pathLst>
          </a:custGeom>
          <a:solidFill>
            <a:srgbClr val="E2E9EB"/>
          </a:solidFill>
        </p:spPr>
        <p:txBody>
          <a:bodyPr wrap="square" lIns="0" tIns="0" rIns="0" bIns="0" rtlCol="0"/>
          <a:lstStyle/>
          <a:p>
            <a:endParaRPr/>
          </a:p>
        </p:txBody>
      </p:sp>
      <p:sp>
        <p:nvSpPr>
          <p:cNvPr id="3" name="object 3"/>
          <p:cNvSpPr/>
          <p:nvPr/>
        </p:nvSpPr>
        <p:spPr>
          <a:xfrm>
            <a:off x="0" y="-9510"/>
            <a:ext cx="18288000" cy="3476625"/>
          </a:xfrm>
          <a:custGeom>
            <a:avLst/>
            <a:gdLst/>
            <a:ahLst/>
            <a:cxnLst/>
            <a:rect l="l" t="t" r="r" b="b"/>
            <a:pathLst>
              <a:path w="18288000" h="3476625">
                <a:moveTo>
                  <a:pt x="0" y="0"/>
                </a:moveTo>
                <a:lnTo>
                  <a:pt x="18287999" y="0"/>
                </a:lnTo>
                <a:lnTo>
                  <a:pt x="18287999" y="3476398"/>
                </a:lnTo>
                <a:lnTo>
                  <a:pt x="0" y="3476398"/>
                </a:lnTo>
                <a:lnTo>
                  <a:pt x="0" y="0"/>
                </a:lnTo>
                <a:close/>
              </a:path>
            </a:pathLst>
          </a:custGeom>
          <a:solidFill>
            <a:srgbClr val="0C234A"/>
          </a:solidFill>
        </p:spPr>
        <p:txBody>
          <a:bodyPr wrap="square" lIns="0" tIns="0" rIns="0" bIns="0" rtlCol="0"/>
          <a:lstStyle/>
          <a:p>
            <a:endParaRPr/>
          </a:p>
        </p:txBody>
      </p:sp>
      <p:sp>
        <p:nvSpPr>
          <p:cNvPr id="4" name="object 4"/>
          <p:cNvSpPr txBox="1">
            <a:spLocks noGrp="1"/>
          </p:cNvSpPr>
          <p:nvPr>
            <p:ph type="title" idx="4294967295"/>
          </p:nvPr>
        </p:nvSpPr>
        <p:spPr>
          <a:xfrm>
            <a:off x="546099" y="831162"/>
            <a:ext cx="14203363" cy="754062"/>
          </a:xfrm>
          <a:prstGeom prst="rect">
            <a:avLst/>
          </a:prstGeom>
        </p:spPr>
        <p:txBody>
          <a:bodyPr vert="horz" wrap="square" lIns="0" tIns="15240" rIns="0" bIns="0" rtlCol="0">
            <a:noAutofit/>
          </a:bodyPr>
          <a:lstStyle/>
          <a:p>
            <a:pPr marL="12700">
              <a:lnSpc>
                <a:spcPct val="100000"/>
              </a:lnSpc>
              <a:spcBef>
                <a:spcPts val="120"/>
              </a:spcBef>
            </a:pPr>
            <a:r>
              <a:rPr lang="en-US" sz="4800" dirty="0">
                <a:solidFill>
                  <a:schemeClr val="bg1"/>
                </a:solidFill>
              </a:rPr>
              <a:t>Asthma  and Allergy Resources</a:t>
            </a:r>
            <a:endParaRPr sz="4800" dirty="0">
              <a:solidFill>
                <a:schemeClr val="bg1"/>
              </a:solidFill>
            </a:endParaRPr>
          </a:p>
        </p:txBody>
      </p:sp>
      <p:sp>
        <p:nvSpPr>
          <p:cNvPr id="5" name="object 5"/>
          <p:cNvSpPr txBox="1"/>
          <p:nvPr/>
        </p:nvSpPr>
        <p:spPr>
          <a:xfrm>
            <a:off x="1016000" y="2160716"/>
            <a:ext cx="9699625" cy="646430"/>
          </a:xfrm>
          <a:prstGeom prst="rect">
            <a:avLst/>
          </a:prstGeom>
        </p:spPr>
        <p:txBody>
          <a:bodyPr vert="horz" wrap="square" lIns="0" tIns="15875" rIns="0" bIns="0" rtlCol="0">
            <a:noAutofit/>
          </a:bodyPr>
          <a:lstStyle/>
          <a:p>
            <a:pPr marL="12700">
              <a:lnSpc>
                <a:spcPct val="100000"/>
              </a:lnSpc>
              <a:spcBef>
                <a:spcPts val="125"/>
              </a:spcBef>
              <a:tabLst>
                <a:tab pos="1224280" algn="l"/>
                <a:tab pos="4900295" algn="l"/>
                <a:tab pos="5789295" algn="l"/>
                <a:tab pos="7761605" algn="l"/>
              </a:tabLst>
            </a:pPr>
            <a:endParaRPr sz="4050" dirty="0">
              <a:latin typeface="Calibri" panose="020F0502020204030204" pitchFamily="34" charset="0"/>
              <a:cs typeface="Calibri" panose="020F0502020204030204" pitchFamily="34" charset="0"/>
            </a:endParaRPr>
          </a:p>
        </p:txBody>
      </p:sp>
      <p:sp>
        <p:nvSpPr>
          <p:cNvPr id="6" name="object 6"/>
          <p:cNvSpPr txBox="1"/>
          <p:nvPr/>
        </p:nvSpPr>
        <p:spPr>
          <a:xfrm>
            <a:off x="1016000" y="5601937"/>
            <a:ext cx="4797425" cy="2475037"/>
          </a:xfrm>
          <a:prstGeom prst="rect">
            <a:avLst/>
          </a:prstGeom>
        </p:spPr>
        <p:txBody>
          <a:bodyPr vert="horz" wrap="square" lIns="0" tIns="12700" rIns="0" bIns="0" rtlCol="0">
            <a:noAutofit/>
          </a:bodyPr>
          <a:lstStyle/>
          <a:p>
            <a:r>
              <a:rPr lang="en-US" sz="2400" dirty="0">
                <a:solidFill>
                  <a:schemeClr val="tx2"/>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https://www.lung.org/lung-health-diseases/lung-disease-lookup/asthma/health-professionals-educators/kickin-asthma</a:t>
            </a:r>
            <a:endParaRPr lang="en-US" sz="2400" dirty="0">
              <a:solidFill>
                <a:schemeClr val="tx2"/>
              </a:solidFill>
              <a:latin typeface="Calibri" panose="020F0502020204030204" pitchFamily="34" charset="0"/>
              <a:cs typeface="Calibri" panose="020F0502020204030204" pitchFamily="34" charset="0"/>
            </a:endParaRPr>
          </a:p>
          <a:p>
            <a:endParaRPr lang="en-US" sz="2400" dirty="0">
              <a:solidFill>
                <a:schemeClr val="tx2"/>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dirty="0">
                <a:solidFill>
                  <a:schemeClr val="tx2"/>
                </a:solidFill>
                <a:latin typeface="Calibri" panose="020F0502020204030204" pitchFamily="34" charset="0"/>
                <a:cs typeface="Calibri" panose="020F0502020204030204" pitchFamily="34" charset="0"/>
              </a:rPr>
              <a:t>Teaching children to detect warning signs of asthma, avoid triggers, and make health decisions.</a:t>
            </a:r>
          </a:p>
          <a:p>
            <a:endParaRPr lang="en-US" sz="2400" dirty="0">
              <a:solidFill>
                <a:schemeClr val="tx2"/>
              </a:solidFill>
            </a:endParaRPr>
          </a:p>
        </p:txBody>
      </p:sp>
      <p:sp>
        <p:nvSpPr>
          <p:cNvPr id="7" name="object 7"/>
          <p:cNvSpPr txBox="1"/>
          <p:nvPr/>
        </p:nvSpPr>
        <p:spPr>
          <a:xfrm>
            <a:off x="1016000" y="3919967"/>
            <a:ext cx="3929379" cy="999761"/>
          </a:xfrm>
          <a:prstGeom prst="rect">
            <a:avLst/>
          </a:prstGeom>
        </p:spPr>
        <p:txBody>
          <a:bodyPr vert="horz" wrap="square" lIns="0" tIns="12700" rIns="0" bIns="0" rtlCol="0">
            <a:noAutofit/>
          </a:bodyPr>
          <a:lstStyle/>
          <a:p>
            <a:pPr marL="12700" marR="5080">
              <a:lnSpc>
                <a:spcPct val="108300"/>
              </a:lnSpc>
              <a:spcBef>
                <a:spcPts val="100"/>
              </a:spcBef>
              <a:tabLst>
                <a:tab pos="2202180" algn="l"/>
              </a:tabLst>
            </a:pPr>
            <a:r>
              <a:rPr lang="en-US" sz="3000" dirty="0" err="1">
                <a:solidFill>
                  <a:srgbClr val="0C234B"/>
                </a:solidFill>
                <a:latin typeface="Calibri" panose="020F0502020204030204" pitchFamily="34" charset="0"/>
                <a:cs typeface="Calibri" panose="020F0502020204030204" pitchFamily="34" charset="0"/>
              </a:rPr>
              <a:t>Kickin</a:t>
            </a:r>
            <a:r>
              <a:rPr lang="en-US" sz="3000" dirty="0">
                <a:solidFill>
                  <a:srgbClr val="0C234B"/>
                </a:solidFill>
                <a:latin typeface="Calibri" panose="020F0502020204030204" pitchFamily="34" charset="0"/>
                <a:cs typeface="Calibri" panose="020F0502020204030204" pitchFamily="34" charset="0"/>
              </a:rPr>
              <a:t>’ Asthma</a:t>
            </a:r>
          </a:p>
          <a:p>
            <a:pPr marL="12700" marR="5080">
              <a:lnSpc>
                <a:spcPct val="108300"/>
              </a:lnSpc>
              <a:spcBef>
                <a:spcPts val="100"/>
              </a:spcBef>
              <a:tabLst>
                <a:tab pos="2202180" algn="l"/>
              </a:tabLst>
            </a:pPr>
            <a:endParaRPr sz="3000" dirty="0">
              <a:solidFill>
                <a:srgbClr val="0C234B"/>
              </a:solidFill>
              <a:latin typeface="Calibri" panose="020F0502020204030204" pitchFamily="34" charset="0"/>
              <a:cs typeface="Calibri" panose="020F0502020204030204" pitchFamily="34" charset="0"/>
            </a:endParaRPr>
          </a:p>
        </p:txBody>
      </p:sp>
      <p:sp>
        <p:nvSpPr>
          <p:cNvPr id="8" name="object 8"/>
          <p:cNvSpPr/>
          <p:nvPr/>
        </p:nvSpPr>
        <p:spPr>
          <a:xfrm>
            <a:off x="1031227" y="5316650"/>
            <a:ext cx="4886325" cy="28575"/>
          </a:xfrm>
          <a:custGeom>
            <a:avLst/>
            <a:gdLst/>
            <a:ahLst/>
            <a:cxnLst/>
            <a:rect l="l" t="t" r="r" b="b"/>
            <a:pathLst>
              <a:path w="4886325" h="28575">
                <a:moveTo>
                  <a:pt x="4886324" y="0"/>
                </a:moveTo>
                <a:lnTo>
                  <a:pt x="4886324" y="28574"/>
                </a:lnTo>
                <a:lnTo>
                  <a:pt x="0" y="28574"/>
                </a:lnTo>
                <a:lnTo>
                  <a:pt x="0" y="0"/>
                </a:lnTo>
                <a:lnTo>
                  <a:pt x="4886324" y="0"/>
                </a:lnTo>
                <a:close/>
              </a:path>
            </a:pathLst>
          </a:custGeom>
          <a:solidFill>
            <a:srgbClr val="AB0420"/>
          </a:solidFill>
        </p:spPr>
        <p:txBody>
          <a:bodyPr wrap="square" lIns="0" tIns="0" rIns="0" bIns="0" rtlCol="0"/>
          <a:lstStyle/>
          <a:p>
            <a:endParaRPr/>
          </a:p>
        </p:txBody>
      </p:sp>
      <p:sp>
        <p:nvSpPr>
          <p:cNvPr id="10" name="object 10"/>
          <p:cNvSpPr txBox="1"/>
          <p:nvPr/>
        </p:nvSpPr>
        <p:spPr>
          <a:xfrm>
            <a:off x="6686621" y="3919967"/>
            <a:ext cx="4451350" cy="999761"/>
          </a:xfrm>
          <a:prstGeom prst="rect">
            <a:avLst/>
          </a:prstGeom>
        </p:spPr>
        <p:txBody>
          <a:bodyPr vert="horz" wrap="square" lIns="0" tIns="12700" rIns="0" bIns="0" rtlCol="0">
            <a:noAutofit/>
          </a:bodyPr>
          <a:lstStyle/>
          <a:p>
            <a:pPr marL="12700" marR="5080">
              <a:lnSpc>
                <a:spcPct val="108300"/>
              </a:lnSpc>
              <a:spcBef>
                <a:spcPts val="100"/>
              </a:spcBef>
              <a:tabLst>
                <a:tab pos="2202180" algn="l"/>
              </a:tabLst>
            </a:pPr>
            <a:r>
              <a:rPr lang="en-US" sz="3000" dirty="0">
                <a:solidFill>
                  <a:srgbClr val="0C234B"/>
                </a:solidFill>
                <a:latin typeface="Calibri" panose="020F0502020204030204" pitchFamily="34" charset="0"/>
                <a:cs typeface="Calibri" panose="020F0502020204030204" pitchFamily="34" charset="0"/>
              </a:rPr>
              <a:t>Stock Inhaler Law</a:t>
            </a:r>
          </a:p>
        </p:txBody>
      </p:sp>
      <p:sp>
        <p:nvSpPr>
          <p:cNvPr id="11" name="object 11"/>
          <p:cNvSpPr/>
          <p:nvPr/>
        </p:nvSpPr>
        <p:spPr>
          <a:xfrm>
            <a:off x="6701848" y="5316650"/>
            <a:ext cx="4886325" cy="28575"/>
          </a:xfrm>
          <a:custGeom>
            <a:avLst/>
            <a:gdLst/>
            <a:ahLst/>
            <a:cxnLst/>
            <a:rect l="l" t="t" r="r" b="b"/>
            <a:pathLst>
              <a:path w="4886325" h="28575">
                <a:moveTo>
                  <a:pt x="4886324" y="0"/>
                </a:moveTo>
                <a:lnTo>
                  <a:pt x="4886324" y="28574"/>
                </a:lnTo>
                <a:lnTo>
                  <a:pt x="0" y="28574"/>
                </a:lnTo>
                <a:lnTo>
                  <a:pt x="0" y="0"/>
                </a:lnTo>
                <a:lnTo>
                  <a:pt x="4886324" y="0"/>
                </a:lnTo>
                <a:close/>
              </a:path>
            </a:pathLst>
          </a:custGeom>
          <a:solidFill>
            <a:srgbClr val="AB0420"/>
          </a:solidFill>
        </p:spPr>
        <p:txBody>
          <a:bodyPr wrap="square" lIns="0" tIns="0" rIns="0" bIns="0" rtlCol="0"/>
          <a:lstStyle/>
          <a:p>
            <a:endParaRPr/>
          </a:p>
        </p:txBody>
      </p:sp>
      <p:sp>
        <p:nvSpPr>
          <p:cNvPr id="13" name="object 13"/>
          <p:cNvSpPr txBox="1"/>
          <p:nvPr/>
        </p:nvSpPr>
        <p:spPr>
          <a:xfrm>
            <a:off x="12357243" y="3919967"/>
            <a:ext cx="3122295" cy="488339"/>
          </a:xfrm>
          <a:prstGeom prst="rect">
            <a:avLst/>
          </a:prstGeom>
        </p:spPr>
        <p:txBody>
          <a:bodyPr vert="horz" wrap="square" lIns="0" tIns="12700" rIns="0" bIns="0" rtlCol="0">
            <a:noAutofit/>
          </a:bodyPr>
          <a:lstStyle/>
          <a:p>
            <a:pPr marL="12700" marR="5080">
              <a:lnSpc>
                <a:spcPct val="108300"/>
              </a:lnSpc>
              <a:spcBef>
                <a:spcPts val="100"/>
              </a:spcBef>
              <a:tabLst>
                <a:tab pos="1974214" algn="l"/>
              </a:tabLst>
            </a:pPr>
            <a:r>
              <a:rPr lang="en-US" sz="3000" dirty="0">
                <a:solidFill>
                  <a:srgbClr val="0C234B"/>
                </a:solidFill>
                <a:latin typeface="Calibri" panose="020F0502020204030204" pitchFamily="34" charset="0"/>
                <a:cs typeface="Calibri" panose="020F0502020204030204" pitchFamily="34" charset="0"/>
              </a:rPr>
              <a:t>Kids with Allergies</a:t>
            </a:r>
            <a:endParaRPr sz="3000" dirty="0">
              <a:solidFill>
                <a:srgbClr val="0C234B"/>
              </a:solidFill>
              <a:latin typeface="Calibri" panose="020F0502020204030204" pitchFamily="34" charset="0"/>
              <a:cs typeface="Calibri" panose="020F0502020204030204" pitchFamily="34" charset="0"/>
            </a:endParaRPr>
          </a:p>
        </p:txBody>
      </p:sp>
      <p:sp>
        <p:nvSpPr>
          <p:cNvPr id="14" name="object 14"/>
          <p:cNvSpPr/>
          <p:nvPr/>
        </p:nvSpPr>
        <p:spPr>
          <a:xfrm>
            <a:off x="12369889" y="5316650"/>
            <a:ext cx="4886325" cy="28575"/>
          </a:xfrm>
          <a:custGeom>
            <a:avLst/>
            <a:gdLst/>
            <a:ahLst/>
            <a:cxnLst/>
            <a:rect l="l" t="t" r="r" b="b"/>
            <a:pathLst>
              <a:path w="4886325" h="28575">
                <a:moveTo>
                  <a:pt x="4886324" y="0"/>
                </a:moveTo>
                <a:lnTo>
                  <a:pt x="4886324" y="28574"/>
                </a:lnTo>
                <a:lnTo>
                  <a:pt x="0" y="28574"/>
                </a:lnTo>
                <a:lnTo>
                  <a:pt x="0" y="0"/>
                </a:lnTo>
                <a:lnTo>
                  <a:pt x="4886324" y="0"/>
                </a:lnTo>
                <a:close/>
              </a:path>
            </a:pathLst>
          </a:custGeom>
          <a:solidFill>
            <a:srgbClr val="AB0420"/>
          </a:solidFill>
        </p:spPr>
        <p:txBody>
          <a:bodyPr wrap="square" lIns="0" tIns="0" rIns="0" bIns="0" rtlCol="0"/>
          <a:lstStyle/>
          <a:p>
            <a:endParaRPr/>
          </a:p>
        </p:txBody>
      </p:sp>
      <p:sp>
        <p:nvSpPr>
          <p:cNvPr id="15" name="object 6">
            <a:extLst>
              <a:ext uri="{FF2B5EF4-FFF2-40B4-BE49-F238E27FC236}">
                <a16:creationId xmlns:a16="http://schemas.microsoft.com/office/drawing/2014/main" id="{4ADDB440-96C4-D64B-AD8E-660E9EDAB450}"/>
              </a:ext>
            </a:extLst>
          </p:cNvPr>
          <p:cNvSpPr txBox="1"/>
          <p:nvPr/>
        </p:nvSpPr>
        <p:spPr>
          <a:xfrm>
            <a:off x="6769100" y="5601937"/>
            <a:ext cx="4797425" cy="2475037"/>
          </a:xfrm>
          <a:prstGeom prst="rect">
            <a:avLst/>
          </a:prstGeom>
        </p:spPr>
        <p:txBody>
          <a:bodyPr vert="horz" wrap="square" lIns="0" tIns="12700" rIns="0" bIns="0" rtlCol="0">
            <a:noAutofit/>
          </a:bodyPr>
          <a:lstStyle/>
          <a:p>
            <a:r>
              <a:rPr lang="en-US" sz="2400" dirty="0">
                <a:solidFill>
                  <a:schemeClr val="tx2"/>
                </a:solidFill>
                <a:hlinkClick r:id="rId4">
                  <a:extLst>
                    <a:ext uri="{A12FA001-AC4F-418D-AE19-62706E023703}">
                      <ahyp:hlinkClr xmlns:ahyp="http://schemas.microsoft.com/office/drawing/2018/hyperlinkcolor" val="tx"/>
                    </a:ext>
                  </a:extLst>
                </a:hlinkClick>
              </a:rPr>
              <a:t>https://www.azasthma.org/take-action</a:t>
            </a:r>
            <a:endParaRPr lang="en-US" sz="2400" dirty="0">
              <a:solidFill>
                <a:schemeClr val="tx2"/>
              </a:solidFill>
            </a:endParaRPr>
          </a:p>
          <a:p>
            <a:endParaRPr lang="en-US" sz="2400" dirty="0">
              <a:solidFill>
                <a:schemeClr val="tx2"/>
              </a:solidFill>
            </a:endParaRPr>
          </a:p>
          <a:p>
            <a:r>
              <a:rPr lang="en-US" sz="2400" dirty="0">
                <a:solidFill>
                  <a:schemeClr val="tx2"/>
                </a:solidFill>
              </a:rPr>
              <a:t>$100 for one 6—dose albuterol inhaler and 5 spacers.</a:t>
            </a:r>
          </a:p>
          <a:p>
            <a:endParaRPr lang="en-US" sz="2400" dirty="0">
              <a:solidFill>
                <a:schemeClr val="tx2"/>
              </a:solidFill>
            </a:endParaRPr>
          </a:p>
        </p:txBody>
      </p:sp>
      <p:sp>
        <p:nvSpPr>
          <p:cNvPr id="16" name="object 6">
            <a:extLst>
              <a:ext uri="{FF2B5EF4-FFF2-40B4-BE49-F238E27FC236}">
                <a16:creationId xmlns:a16="http://schemas.microsoft.com/office/drawing/2014/main" id="{471D86BD-DDAC-A649-A106-150AFC0EF4BF}"/>
              </a:ext>
            </a:extLst>
          </p:cNvPr>
          <p:cNvSpPr txBox="1"/>
          <p:nvPr/>
        </p:nvSpPr>
        <p:spPr>
          <a:xfrm>
            <a:off x="12369800" y="5601937"/>
            <a:ext cx="4797425" cy="2475037"/>
          </a:xfrm>
          <a:prstGeom prst="rect">
            <a:avLst/>
          </a:prstGeom>
        </p:spPr>
        <p:txBody>
          <a:bodyPr vert="horz" wrap="square" lIns="0" tIns="12700" rIns="0" bIns="0" rtlCol="0">
            <a:noAutofit/>
          </a:bodyPr>
          <a:lstStyle/>
          <a:p>
            <a:pPr algn="l" fontAlgn="base"/>
            <a:r>
              <a:rPr lang="en-US" sz="2400" b="0" i="0" u="none" strike="noStrike" dirty="0">
                <a:solidFill>
                  <a:schemeClr val="tx2"/>
                </a:solidFill>
                <a:effectLst/>
                <a:latin typeface="ABeeZee"/>
                <a:hlinkClick r:id="rId5">
                  <a:extLst>
                    <a:ext uri="{A12FA001-AC4F-418D-AE19-62706E023703}">
                      <ahyp:hlinkClr xmlns:ahyp="http://schemas.microsoft.com/office/drawing/2018/hyperlinkcolor" val="tx"/>
                    </a:ext>
                  </a:extLst>
                </a:hlinkClick>
              </a:rPr>
              <a:t>https://kidswithfoodallergies.org/living-with-food-allergies/planning-for-school/resources-for-school-care-centers/</a:t>
            </a:r>
            <a:endParaRPr lang="en-US" sz="2400" b="0" i="0" u="none" strike="noStrike" dirty="0">
              <a:solidFill>
                <a:schemeClr val="tx2"/>
              </a:solidFill>
              <a:effectLst/>
              <a:latin typeface="ABeeZee"/>
            </a:endParaRPr>
          </a:p>
          <a:p>
            <a:pPr algn="l" fontAlgn="base"/>
            <a:endParaRPr lang="en-US" sz="2400" dirty="0">
              <a:solidFill>
                <a:schemeClr val="tx2"/>
              </a:solidFill>
              <a:latin typeface="ABeeZee"/>
            </a:endParaRPr>
          </a:p>
          <a:p>
            <a:pPr algn="l" fontAlgn="base"/>
            <a:r>
              <a:rPr lang="en-US" sz="2400" dirty="0">
                <a:solidFill>
                  <a:schemeClr val="tx2"/>
                </a:solidFill>
                <a:latin typeface="ABeeZee"/>
              </a:rPr>
              <a:t>CDC’s Tool Kit</a:t>
            </a:r>
          </a:p>
          <a:p>
            <a:pPr algn="l" fontAlgn="base"/>
            <a:r>
              <a:rPr lang="en-US" sz="2400" dirty="0">
                <a:solidFill>
                  <a:schemeClr val="tx2"/>
                </a:solidFill>
                <a:latin typeface="ABeeZee"/>
              </a:rPr>
              <a:t>https://</a:t>
            </a:r>
            <a:r>
              <a:rPr lang="en-US" sz="2400" dirty="0" err="1">
                <a:solidFill>
                  <a:schemeClr val="tx2"/>
                </a:solidFill>
                <a:latin typeface="ABeeZee"/>
              </a:rPr>
              <a:t>www.cdc.gov</a:t>
            </a:r>
            <a:r>
              <a:rPr lang="en-US" sz="2400" dirty="0">
                <a:solidFill>
                  <a:schemeClr val="tx2"/>
                </a:solidFill>
                <a:latin typeface="ABeeZee"/>
              </a:rPr>
              <a:t>/</a:t>
            </a:r>
            <a:r>
              <a:rPr lang="en-US" sz="2400" dirty="0" err="1">
                <a:solidFill>
                  <a:schemeClr val="tx2"/>
                </a:solidFill>
                <a:latin typeface="ABeeZee"/>
              </a:rPr>
              <a:t>healthyschools</a:t>
            </a:r>
            <a:r>
              <a:rPr lang="en-US" sz="2400" dirty="0">
                <a:solidFill>
                  <a:schemeClr val="tx2"/>
                </a:solidFill>
                <a:latin typeface="ABeeZee"/>
              </a:rPr>
              <a:t>/</a:t>
            </a:r>
            <a:r>
              <a:rPr lang="en-US" sz="2400" dirty="0" err="1">
                <a:solidFill>
                  <a:schemeClr val="tx2"/>
                </a:solidFill>
                <a:latin typeface="ABeeZee"/>
              </a:rPr>
              <a:t>foodallergies</a:t>
            </a:r>
            <a:r>
              <a:rPr lang="en-US" sz="2400" dirty="0">
                <a:solidFill>
                  <a:schemeClr val="tx2"/>
                </a:solidFill>
                <a:latin typeface="ABeeZee"/>
              </a:rPr>
              <a:t>/</a:t>
            </a:r>
            <a:r>
              <a:rPr lang="en-US" sz="2400" dirty="0" err="1">
                <a:solidFill>
                  <a:schemeClr val="tx2"/>
                </a:solidFill>
                <a:latin typeface="ABeeZee"/>
              </a:rPr>
              <a:t>toolkit.htm</a:t>
            </a:r>
            <a:endParaRPr lang="en-US" sz="2400" dirty="0">
              <a:solidFill>
                <a:schemeClr val="tx2"/>
              </a:solidFill>
              <a:latin typeface="ABeeZee"/>
            </a:endParaRPr>
          </a:p>
          <a:p>
            <a:pPr algn="l" fontAlgn="base"/>
            <a:endParaRPr lang="en-US" sz="2400" b="0" i="0" u="none" strike="noStrike" dirty="0">
              <a:solidFill>
                <a:schemeClr val="tx2"/>
              </a:solidFill>
              <a:effectLst/>
              <a:latin typeface="ABeeZee"/>
            </a:endParaRPr>
          </a:p>
        </p:txBody>
      </p:sp>
      <p:pic>
        <p:nvPicPr>
          <p:cNvPr id="17" name="Picture 16">
            <a:extLst>
              <a:ext uri="{FF2B5EF4-FFF2-40B4-BE49-F238E27FC236}">
                <a16:creationId xmlns:a16="http://schemas.microsoft.com/office/drawing/2014/main" id="{DA964C03-FF71-C04F-91A2-A4F207DBC94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5841580" y="9252585"/>
            <a:ext cx="1962759" cy="462915"/>
          </a:xfrm>
          <a:prstGeom prst="rect">
            <a:avLst/>
          </a:prstGeom>
        </p:spPr>
      </p:pic>
      <p:sp>
        <p:nvSpPr>
          <p:cNvPr id="19" name="object 8">
            <a:extLst>
              <a:ext uri="{FF2B5EF4-FFF2-40B4-BE49-F238E27FC236}">
                <a16:creationId xmlns:a16="http://schemas.microsoft.com/office/drawing/2014/main" id="{AE5FEFE5-12A4-0E49-9BD0-EABBFABC454F}"/>
              </a:ext>
            </a:extLst>
          </p:cNvPr>
          <p:cNvSpPr/>
          <p:nvPr/>
        </p:nvSpPr>
        <p:spPr>
          <a:xfrm>
            <a:off x="6299612"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35052937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1231886" y="2245825"/>
            <a:ext cx="15824201" cy="5552161"/>
          </a:xfrm>
          <a:prstGeom prst="rect">
            <a:avLst/>
          </a:prstGeom>
        </p:spPr>
        <p:txBody>
          <a:bodyPr vert="horz" wrap="square" lIns="0" tIns="12065" rIns="0" bIns="0" rtlCol="0">
            <a:noAutofit/>
          </a:bodyPr>
          <a:lstStyle/>
          <a:p>
            <a:pPr algn="ctr"/>
            <a:endParaRPr lang="en-US" sz="3600" dirty="0">
              <a:solidFill>
                <a:schemeClr val="bg1"/>
              </a:solidFill>
            </a:endParaRPr>
          </a:p>
        </p:txBody>
      </p:sp>
      <p:sp>
        <p:nvSpPr>
          <p:cNvPr id="2" name="TextBox 1">
            <a:extLst>
              <a:ext uri="{FF2B5EF4-FFF2-40B4-BE49-F238E27FC236}">
                <a16:creationId xmlns:a16="http://schemas.microsoft.com/office/drawing/2014/main" id="{847F65BA-E753-ADEE-8607-E7B504D71EA5}"/>
              </a:ext>
            </a:extLst>
          </p:cNvPr>
          <p:cNvSpPr txBox="1"/>
          <p:nvPr/>
        </p:nvSpPr>
        <p:spPr>
          <a:xfrm>
            <a:off x="7961586" y="1324303"/>
            <a:ext cx="1216551" cy="369332"/>
          </a:xfrm>
          <a:prstGeom prst="rect">
            <a:avLst/>
          </a:prstGeom>
          <a:noFill/>
        </p:spPr>
        <p:txBody>
          <a:bodyPr wrap="none" rtlCol="0">
            <a:spAutoFit/>
          </a:bodyPr>
          <a:lstStyle/>
          <a:p>
            <a:r>
              <a:rPr lang="en-US" dirty="0">
                <a:solidFill>
                  <a:schemeClr val="bg1"/>
                </a:solidFill>
              </a:rPr>
              <a:t>References</a:t>
            </a:r>
          </a:p>
        </p:txBody>
      </p:sp>
      <p:sp>
        <p:nvSpPr>
          <p:cNvPr id="3" name="TextBox 2">
            <a:extLst>
              <a:ext uri="{FF2B5EF4-FFF2-40B4-BE49-F238E27FC236}">
                <a16:creationId xmlns:a16="http://schemas.microsoft.com/office/drawing/2014/main" id="{0B46AA65-59C6-0920-C73A-3BE677777FF5}"/>
              </a:ext>
            </a:extLst>
          </p:cNvPr>
          <p:cNvSpPr txBox="1"/>
          <p:nvPr/>
        </p:nvSpPr>
        <p:spPr>
          <a:xfrm>
            <a:off x="457200" y="1866900"/>
            <a:ext cx="17373599" cy="5632311"/>
          </a:xfrm>
          <a:prstGeom prst="rect">
            <a:avLst/>
          </a:prstGeom>
          <a:noFill/>
        </p:spPr>
        <p:txBody>
          <a:bodyPr wrap="square" rtlCol="0">
            <a:spAutoFit/>
          </a:bodyPr>
          <a:lstStyle/>
          <a:p>
            <a:r>
              <a:rPr lang="en-US" dirty="0">
                <a:solidFill>
                  <a:schemeClr val="bg1"/>
                </a:solidFill>
                <a:hlinkClick r:id="rId2">
                  <a:extLst>
                    <a:ext uri="{A12FA001-AC4F-418D-AE19-62706E023703}">
                      <ahyp:hlinkClr xmlns:ahyp="http://schemas.microsoft.com/office/drawing/2018/hyperlinkcolor" val="tx"/>
                    </a:ext>
                  </a:extLst>
                </a:hlinkClick>
              </a:rPr>
              <a:t>https://www.azed.gov/sites/default/files/2017/09/AZTAS%20IEP%202017%20FINAL.pdf?id=59ce6b003217e11164cae4b9</a:t>
            </a:r>
            <a:endParaRPr lang="en-US" dirty="0">
              <a:solidFill>
                <a:schemeClr val="bg1"/>
              </a:solidFill>
            </a:endParaRPr>
          </a:p>
          <a:p>
            <a:endParaRPr lang="en-US" dirty="0">
              <a:solidFill>
                <a:schemeClr val="bg1"/>
              </a:solidFill>
            </a:endParaRPr>
          </a:p>
          <a:p>
            <a:r>
              <a:rPr lang="en-US" dirty="0">
                <a:solidFill>
                  <a:schemeClr val="bg1"/>
                </a:solidFill>
                <a:hlinkClick r:id="rId3">
                  <a:extLst>
                    <a:ext uri="{A12FA001-AC4F-418D-AE19-62706E023703}">
                      <ahyp:hlinkClr xmlns:ahyp="http://schemas.microsoft.com/office/drawing/2018/hyperlinkcolor" val="tx"/>
                    </a:ext>
                  </a:extLst>
                </a:hlinkClick>
              </a:rPr>
              <a:t>https://edsource.org/2022/parents-guide-to-504-plans-and-ieps-what-they-are-and-how-theyre-different/669493</a:t>
            </a:r>
            <a:endParaRPr lang="en-US" dirty="0">
              <a:solidFill>
                <a:schemeClr val="bg1"/>
              </a:solidFill>
            </a:endParaRPr>
          </a:p>
          <a:p>
            <a:endParaRPr lang="en-US" dirty="0">
              <a:solidFill>
                <a:schemeClr val="bg1"/>
              </a:solidFill>
            </a:endParaRPr>
          </a:p>
          <a:p>
            <a:r>
              <a:rPr lang="en-US" dirty="0">
                <a:solidFill>
                  <a:schemeClr val="bg1"/>
                </a:solidFill>
                <a:hlinkClick r:id="rId4">
                  <a:extLst>
                    <a:ext uri="{A12FA001-AC4F-418D-AE19-62706E023703}">
                      <ahyp:hlinkClr xmlns:ahyp="http://schemas.microsoft.com/office/drawing/2018/hyperlinkcolor" val="tx"/>
                    </a:ext>
                  </a:extLst>
                </a:hlinkClick>
              </a:rPr>
              <a:t>https://www.azed.gov/specialeducation/parents/504-accommodation-plan</a:t>
            </a:r>
            <a:endParaRPr lang="en-US" dirty="0">
              <a:solidFill>
                <a:schemeClr val="bg1"/>
              </a:solidFill>
            </a:endParaRPr>
          </a:p>
          <a:p>
            <a:endParaRPr lang="en-US" dirty="0">
              <a:solidFill>
                <a:schemeClr val="bg1"/>
              </a:solidFill>
            </a:endParaRPr>
          </a:p>
          <a:p>
            <a:r>
              <a:rPr lang="en-US" dirty="0">
                <a:solidFill>
                  <a:schemeClr val="bg1"/>
                </a:solidFill>
                <a:hlinkClick r:id="rId5">
                  <a:extLst>
                    <a:ext uri="{A12FA001-AC4F-418D-AE19-62706E023703}">
                      <ahyp:hlinkClr xmlns:ahyp="http://schemas.microsoft.com/office/drawing/2018/hyperlinkcolor" val="tx"/>
                    </a:ext>
                  </a:extLst>
                </a:hlinkClick>
              </a:rPr>
              <a:t>https://www2.ed.gov/policy/rights/reg/ocr/edlite-34cfr104.html</a:t>
            </a:r>
            <a:endParaRPr lang="en-US" dirty="0">
              <a:solidFill>
                <a:schemeClr val="bg1"/>
              </a:solidFill>
            </a:endParaRPr>
          </a:p>
          <a:p>
            <a:endParaRPr lang="en-US" dirty="0">
              <a:solidFill>
                <a:schemeClr val="bg1"/>
              </a:solidFill>
            </a:endParaRPr>
          </a:p>
          <a:p>
            <a:endParaRPr lang="en-US" dirty="0">
              <a:solidFill>
                <a:schemeClr val="bg1"/>
              </a:solidFill>
            </a:endParaRPr>
          </a:p>
          <a:p>
            <a:r>
              <a:rPr lang="en-US" sz="1800" dirty="0" err="1">
                <a:solidFill>
                  <a:schemeClr val="bg1"/>
                </a:solidFill>
                <a:effectLst/>
                <a:latin typeface="MinionPro"/>
              </a:rPr>
              <a:t>Moricca</a:t>
            </a:r>
            <a:r>
              <a:rPr lang="en-US" sz="1800" dirty="0">
                <a:solidFill>
                  <a:schemeClr val="bg1"/>
                </a:solidFill>
                <a:effectLst/>
                <a:latin typeface="MinionPro"/>
              </a:rPr>
              <a:t> ML, </a:t>
            </a:r>
            <a:r>
              <a:rPr lang="en-US" sz="1800" dirty="0" err="1">
                <a:solidFill>
                  <a:schemeClr val="bg1"/>
                </a:solidFill>
                <a:effectLst/>
                <a:latin typeface="MinionPro"/>
              </a:rPr>
              <a:t>Grasska</a:t>
            </a:r>
            <a:r>
              <a:rPr lang="en-US" sz="1800" dirty="0">
                <a:solidFill>
                  <a:schemeClr val="bg1"/>
                </a:solidFill>
                <a:effectLst/>
                <a:latin typeface="MinionPro"/>
              </a:rPr>
              <a:t> MA, </a:t>
            </a:r>
            <a:r>
              <a:rPr lang="en-US" sz="1800" dirty="0" err="1">
                <a:solidFill>
                  <a:schemeClr val="bg1"/>
                </a:solidFill>
                <a:effectLst/>
                <a:latin typeface="MinionPro"/>
              </a:rPr>
              <a:t>Bmarthaler</a:t>
            </a:r>
            <a:r>
              <a:rPr lang="en-US" sz="1800" dirty="0">
                <a:solidFill>
                  <a:schemeClr val="bg1"/>
                </a:solidFill>
                <a:effectLst/>
                <a:latin typeface="MinionPro"/>
              </a:rPr>
              <a:t> M, Morphew T, </a:t>
            </a:r>
            <a:r>
              <a:rPr lang="en-US" sz="1800" dirty="0" err="1">
                <a:solidFill>
                  <a:schemeClr val="bg1"/>
                </a:solidFill>
                <a:effectLst/>
                <a:latin typeface="MinionPro"/>
              </a:rPr>
              <a:t>Weismuller</a:t>
            </a:r>
            <a:r>
              <a:rPr lang="en-US" sz="1800" dirty="0">
                <a:solidFill>
                  <a:schemeClr val="bg1"/>
                </a:solidFill>
                <a:effectLst/>
                <a:latin typeface="MinionPro"/>
              </a:rPr>
              <a:t> PC, Galant SP. School Asthma Screening and Case Management: Attendance and Learning Outcomes. J. School </a:t>
            </a:r>
            <a:r>
              <a:rPr lang="en-US" sz="1800" dirty="0" err="1">
                <a:solidFill>
                  <a:schemeClr val="bg1"/>
                </a:solidFill>
                <a:effectLst/>
                <a:latin typeface="MinionPro"/>
              </a:rPr>
              <a:t>Nurs</a:t>
            </a:r>
            <a:r>
              <a:rPr lang="en-US" sz="1800" dirty="0">
                <a:solidFill>
                  <a:schemeClr val="bg1"/>
                </a:solidFill>
                <a:effectLst/>
                <a:latin typeface="MinionPro"/>
              </a:rPr>
              <a:t>. 2013;29(2):104-112. </a:t>
            </a:r>
            <a:endParaRPr lang="en-US" dirty="0">
              <a:solidFill>
                <a:schemeClr val="bg1"/>
              </a:solidFill>
              <a:effectLst/>
            </a:endParaRPr>
          </a:p>
          <a:p>
            <a:endParaRPr lang="en-US" dirty="0">
              <a:solidFill>
                <a:schemeClr val="bg1"/>
              </a:solidFill>
              <a:latin typeface="MinionPro"/>
            </a:endParaRPr>
          </a:p>
          <a:p>
            <a:r>
              <a:rPr lang="en-US" sz="1800" dirty="0">
                <a:solidFill>
                  <a:schemeClr val="bg1"/>
                </a:solidFill>
                <a:effectLst/>
                <a:latin typeface="MinionPro"/>
              </a:rPr>
              <a:t>Rodriguez E, Rivera DA, </a:t>
            </a:r>
            <a:r>
              <a:rPr lang="en-US" sz="1800" dirty="0" err="1">
                <a:solidFill>
                  <a:schemeClr val="bg1"/>
                </a:solidFill>
                <a:effectLst/>
                <a:latin typeface="MinionPro"/>
              </a:rPr>
              <a:t>Perlroth</a:t>
            </a:r>
            <a:r>
              <a:rPr lang="en-US" sz="1800" dirty="0">
                <a:solidFill>
                  <a:schemeClr val="bg1"/>
                </a:solidFill>
                <a:effectLst/>
                <a:latin typeface="MinionPro"/>
              </a:rPr>
              <a:t> D, Becker E, Wang NE, Landau M. School nurses’ role in asthma management, school absenteeism, and cost savings: A demonstration project. Journal of School Health. 2013;83(12):842-850. </a:t>
            </a:r>
          </a:p>
          <a:p>
            <a:endParaRPr lang="en-US" dirty="0">
              <a:solidFill>
                <a:schemeClr val="bg1"/>
              </a:solidFill>
              <a:latin typeface="MinionPro"/>
            </a:endParaRPr>
          </a:p>
          <a:p>
            <a:r>
              <a:rPr lang="en-US" sz="1800" dirty="0">
                <a:solidFill>
                  <a:schemeClr val="bg1"/>
                </a:solidFill>
                <a:effectLst/>
                <a:latin typeface="MinionPro"/>
              </a:rPr>
              <a:t>Katzenstein JM, </a:t>
            </a:r>
            <a:r>
              <a:rPr lang="en-US" sz="1800" dirty="0" err="1">
                <a:solidFill>
                  <a:schemeClr val="bg1"/>
                </a:solidFill>
                <a:effectLst/>
                <a:latin typeface="MinionPro"/>
              </a:rPr>
              <a:t>Fastenau</a:t>
            </a:r>
            <a:r>
              <a:rPr lang="en-US" sz="1800" dirty="0">
                <a:solidFill>
                  <a:schemeClr val="bg1"/>
                </a:solidFill>
                <a:effectLst/>
                <a:latin typeface="MinionPro"/>
              </a:rPr>
              <a:t> PS, Dunn DW, Austin JK. Teachers’ ratings of the academic performance of children with epilepsy. Epilepsy </a:t>
            </a:r>
            <a:r>
              <a:rPr lang="en-US" sz="1800" dirty="0" err="1">
                <a:solidFill>
                  <a:schemeClr val="bg1"/>
                </a:solidFill>
                <a:effectLst/>
                <a:latin typeface="MinionPro"/>
              </a:rPr>
              <a:t>Behav</a:t>
            </a:r>
            <a:r>
              <a:rPr lang="en-US" sz="1800" dirty="0">
                <a:solidFill>
                  <a:schemeClr val="bg1"/>
                </a:solidFill>
                <a:effectLst/>
                <a:latin typeface="MinionPro"/>
              </a:rPr>
              <a:t>. 2007;10(3):426-431. </a:t>
            </a:r>
          </a:p>
          <a:p>
            <a:endParaRPr lang="en-US" sz="1800" dirty="0">
              <a:solidFill>
                <a:schemeClr val="bg1"/>
              </a:solidFill>
              <a:effectLst/>
              <a:latin typeface="MinionPro"/>
            </a:endParaRPr>
          </a:p>
          <a:p>
            <a:r>
              <a:rPr lang="en-US" sz="1800" dirty="0">
                <a:solidFill>
                  <a:schemeClr val="bg1"/>
                </a:solidFill>
                <a:effectLst/>
                <a:latin typeface="MinionPro"/>
              </a:rPr>
              <a:t>Van Cleave J, Davis MM. Bullying and peer victimization among children with special health care needs. </a:t>
            </a:r>
            <a:r>
              <a:rPr lang="en-US" sz="1800" i="1" dirty="0">
                <a:solidFill>
                  <a:schemeClr val="bg1"/>
                </a:solidFill>
                <a:effectLst/>
                <a:latin typeface="MinionPro"/>
              </a:rPr>
              <a:t>Pediatrics</a:t>
            </a:r>
            <a:r>
              <a:rPr lang="en-US" sz="1800" dirty="0">
                <a:solidFill>
                  <a:schemeClr val="bg1"/>
                </a:solidFill>
                <a:effectLst/>
                <a:latin typeface="MinionPro"/>
              </a:rPr>
              <a:t>. </a:t>
            </a:r>
            <a:endParaRPr lang="en-US" dirty="0">
              <a:solidFill>
                <a:schemeClr val="bg1"/>
              </a:solidFill>
              <a:effectLst/>
            </a:endParaRPr>
          </a:p>
          <a:p>
            <a:pPr>
              <a:buFont typeface="+mj-lt"/>
              <a:buAutoNum type="arabicPeriod" startAt="28"/>
            </a:pPr>
            <a:r>
              <a:rPr lang="en-US" sz="1800" dirty="0">
                <a:solidFill>
                  <a:schemeClr val="bg1"/>
                </a:solidFill>
                <a:effectLst/>
                <a:latin typeface="MinionPro"/>
              </a:rPr>
              <a:t>2006;118(4):e1212-e1219. </a:t>
            </a:r>
            <a:endParaRPr lang="en-US" dirty="0">
              <a:solidFill>
                <a:schemeClr val="bg1"/>
              </a:solidFill>
              <a:effectLst/>
            </a:endParaRPr>
          </a:p>
          <a:p>
            <a:endParaRPr lang="en-US" dirty="0">
              <a:solidFill>
                <a:schemeClr val="bg1"/>
              </a:solidFill>
              <a:latin typeface="MinionPro"/>
            </a:endParaRPr>
          </a:p>
        </p:txBody>
      </p:sp>
    </p:spTree>
    <p:extLst>
      <p:ext uri="{BB962C8B-B14F-4D97-AF65-F5344CB8AC3E}">
        <p14:creationId xmlns:p14="http://schemas.microsoft.com/office/powerpoint/2010/main" val="7552640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1231886" y="2245825"/>
            <a:ext cx="15824201" cy="5552161"/>
          </a:xfrm>
          <a:prstGeom prst="rect">
            <a:avLst/>
          </a:prstGeom>
        </p:spPr>
        <p:txBody>
          <a:bodyPr vert="horz" wrap="square" lIns="0" tIns="12065" rIns="0" bIns="0" rtlCol="0">
            <a:noAutofit/>
          </a:bodyPr>
          <a:lstStyle/>
          <a:p>
            <a:pPr algn="ctr"/>
            <a:endParaRPr lang="en-US" sz="3600" dirty="0">
              <a:solidFill>
                <a:schemeClr val="bg1"/>
              </a:solidFill>
            </a:endParaRPr>
          </a:p>
        </p:txBody>
      </p:sp>
      <p:sp>
        <p:nvSpPr>
          <p:cNvPr id="2" name="TextBox 1">
            <a:extLst>
              <a:ext uri="{FF2B5EF4-FFF2-40B4-BE49-F238E27FC236}">
                <a16:creationId xmlns:a16="http://schemas.microsoft.com/office/drawing/2014/main" id="{847F65BA-E753-ADEE-8607-E7B504D71EA5}"/>
              </a:ext>
            </a:extLst>
          </p:cNvPr>
          <p:cNvSpPr txBox="1"/>
          <p:nvPr/>
        </p:nvSpPr>
        <p:spPr>
          <a:xfrm>
            <a:off x="7961586" y="1324303"/>
            <a:ext cx="1216551" cy="369332"/>
          </a:xfrm>
          <a:prstGeom prst="rect">
            <a:avLst/>
          </a:prstGeom>
          <a:noFill/>
        </p:spPr>
        <p:txBody>
          <a:bodyPr wrap="none" rtlCol="0">
            <a:spAutoFit/>
          </a:bodyPr>
          <a:lstStyle/>
          <a:p>
            <a:r>
              <a:rPr lang="en-US" dirty="0">
                <a:solidFill>
                  <a:schemeClr val="bg1"/>
                </a:solidFill>
              </a:rPr>
              <a:t>References</a:t>
            </a:r>
          </a:p>
        </p:txBody>
      </p:sp>
      <p:sp>
        <p:nvSpPr>
          <p:cNvPr id="3" name="TextBox 2">
            <a:extLst>
              <a:ext uri="{FF2B5EF4-FFF2-40B4-BE49-F238E27FC236}">
                <a16:creationId xmlns:a16="http://schemas.microsoft.com/office/drawing/2014/main" id="{0B46AA65-59C6-0920-C73A-3BE677777FF5}"/>
              </a:ext>
            </a:extLst>
          </p:cNvPr>
          <p:cNvSpPr txBox="1"/>
          <p:nvPr/>
        </p:nvSpPr>
        <p:spPr>
          <a:xfrm>
            <a:off x="457200" y="1866900"/>
            <a:ext cx="17373599" cy="5632311"/>
          </a:xfrm>
          <a:prstGeom prst="rect">
            <a:avLst/>
          </a:prstGeom>
          <a:noFill/>
        </p:spPr>
        <p:txBody>
          <a:bodyPr wrap="square" rtlCol="0">
            <a:spAutoFit/>
          </a:bodyPr>
          <a:lstStyle/>
          <a:p>
            <a:r>
              <a:rPr lang="en-US" dirty="0">
                <a:solidFill>
                  <a:schemeClr val="bg1"/>
                </a:solidFill>
                <a:latin typeface="MinionPro"/>
                <a:hlinkClick r:id="rId2"/>
              </a:rPr>
              <a:t>https://kidswithfoodallergies.org/living-with-food-allergies/planning-for-school/resources-for-school-care-centers/</a:t>
            </a:r>
            <a:endParaRPr lang="en-US" dirty="0">
              <a:solidFill>
                <a:schemeClr val="bg1"/>
              </a:solidFill>
              <a:latin typeface="MinionPro"/>
            </a:endParaRPr>
          </a:p>
          <a:p>
            <a:endParaRPr lang="en-US" dirty="0">
              <a:solidFill>
                <a:schemeClr val="bg1"/>
              </a:solidFill>
              <a:latin typeface="MinionPro"/>
            </a:endParaRPr>
          </a:p>
          <a:p>
            <a:r>
              <a:rPr lang="en-US" dirty="0">
                <a:solidFill>
                  <a:schemeClr val="bg1"/>
                </a:solidFill>
                <a:latin typeface="MinionPro"/>
                <a:hlinkClick r:id="rId3"/>
              </a:rPr>
              <a:t>https://aafa.org/programs/</a:t>
            </a:r>
            <a:endParaRPr lang="en-US" dirty="0">
              <a:solidFill>
                <a:schemeClr val="bg1"/>
              </a:solidFill>
              <a:latin typeface="MinionPro"/>
            </a:endParaRPr>
          </a:p>
          <a:p>
            <a:endParaRPr lang="en-US" dirty="0">
              <a:solidFill>
                <a:schemeClr val="bg1"/>
              </a:solidFill>
              <a:latin typeface="MinionPro"/>
            </a:endParaRPr>
          </a:p>
          <a:p>
            <a:r>
              <a:rPr lang="en-US" dirty="0">
                <a:solidFill>
                  <a:schemeClr val="bg1"/>
                </a:solidFill>
                <a:latin typeface="MinionPro"/>
                <a:hlinkClick r:id="rId4"/>
              </a:rPr>
              <a:t>https://www.cdc.gov/healthyschools/foodallergies/</a:t>
            </a:r>
            <a:endParaRPr lang="en-US" dirty="0">
              <a:solidFill>
                <a:schemeClr val="bg1"/>
              </a:solidFill>
              <a:latin typeface="MinionPro"/>
            </a:endParaRPr>
          </a:p>
          <a:p>
            <a:endParaRPr lang="en-US" dirty="0">
              <a:solidFill>
                <a:schemeClr val="bg1"/>
              </a:solidFill>
              <a:latin typeface="MinionPro"/>
            </a:endParaRPr>
          </a:p>
          <a:p>
            <a:r>
              <a:rPr lang="en-US" dirty="0">
                <a:solidFill>
                  <a:schemeClr val="bg1"/>
                </a:solidFill>
                <a:latin typeface="MinionPro"/>
                <a:hlinkClick r:id="rId5"/>
              </a:rPr>
              <a:t>https://www.cdc.gov/healthyschools/foodallergies/toolkit.htm</a:t>
            </a:r>
            <a:endParaRPr lang="en-US" dirty="0">
              <a:solidFill>
                <a:schemeClr val="bg1"/>
              </a:solidFill>
              <a:latin typeface="MinionPro"/>
            </a:endParaRPr>
          </a:p>
          <a:p>
            <a:endParaRPr lang="en-US" dirty="0">
              <a:solidFill>
                <a:schemeClr val="bg1"/>
              </a:solidFill>
              <a:latin typeface="MinionPro"/>
            </a:endParaRPr>
          </a:p>
          <a:p>
            <a:r>
              <a:rPr lang="en-US" dirty="0">
                <a:solidFill>
                  <a:schemeClr val="bg1"/>
                </a:solidFill>
                <a:hlinkClick r:id="rId6">
                  <a:extLst>
                    <a:ext uri="{A12FA001-AC4F-418D-AE19-62706E023703}">
                      <ahyp:hlinkClr xmlns:ahyp="http://schemas.microsoft.com/office/drawing/2018/hyperlinkcolor" val="tx"/>
                    </a:ext>
                  </a:extLst>
                </a:hlinkClick>
              </a:rPr>
              <a:t>https://www.ada.gov/resources/disability-rights-guide/</a:t>
            </a:r>
            <a:endParaRPr lang="en-US" dirty="0">
              <a:solidFill>
                <a:schemeClr val="bg1"/>
              </a:solidFill>
            </a:endParaRPr>
          </a:p>
          <a:p>
            <a:endParaRPr lang="en-US" dirty="0">
              <a:solidFill>
                <a:schemeClr val="bg1"/>
              </a:solidFill>
            </a:endParaRPr>
          </a:p>
          <a:p>
            <a:r>
              <a:rPr lang="en-US" dirty="0">
                <a:solidFill>
                  <a:schemeClr val="bg1"/>
                </a:solidFill>
                <a:hlinkClick r:id="rId7">
                  <a:extLst>
                    <a:ext uri="{A12FA001-AC4F-418D-AE19-62706E023703}">
                      <ahyp:hlinkClr xmlns:ahyp="http://schemas.microsoft.com/office/drawing/2018/hyperlinkcolor" val="tx"/>
                    </a:ext>
                  </a:extLst>
                </a:hlinkClick>
              </a:rPr>
              <a:t>https://www.azdisabilitylaw.org/right-to-education-for-students-who-are-hospitalized-arizonas-chronic-illness-law/</a:t>
            </a:r>
            <a:endParaRPr lang="en-US" dirty="0">
              <a:solidFill>
                <a:schemeClr val="bg1"/>
              </a:solidFill>
            </a:endParaRPr>
          </a:p>
          <a:p>
            <a:endParaRPr lang="en-US" dirty="0">
              <a:solidFill>
                <a:schemeClr val="bg1"/>
              </a:solidFill>
            </a:endParaRPr>
          </a:p>
          <a:p>
            <a:r>
              <a:rPr lang="en-US" dirty="0">
                <a:solidFill>
                  <a:schemeClr val="bg1"/>
                </a:solidFill>
                <a:hlinkClick r:id="rId8">
                  <a:extLst>
                    <a:ext uri="{A12FA001-AC4F-418D-AE19-62706E023703}">
                      <ahyp:hlinkClr xmlns:ahyp="http://schemas.microsoft.com/office/drawing/2018/hyperlinkcolor" val="tx"/>
                    </a:ext>
                  </a:extLst>
                </a:hlinkClick>
              </a:rPr>
              <a:t>https://www.azleg.gov/ars/15/00346.htm</a:t>
            </a:r>
            <a:endParaRPr lang="en-US" dirty="0">
              <a:solidFill>
                <a:schemeClr val="bg1"/>
              </a:solidFill>
            </a:endParaRPr>
          </a:p>
          <a:p>
            <a:endParaRPr lang="en-US" dirty="0">
              <a:solidFill>
                <a:schemeClr val="bg1"/>
              </a:solidFill>
            </a:endParaRPr>
          </a:p>
          <a:p>
            <a:r>
              <a:rPr lang="en-US" dirty="0">
                <a:solidFill>
                  <a:schemeClr val="bg1"/>
                </a:solidFill>
                <a:hlinkClick r:id="rId7">
                  <a:extLst>
                    <a:ext uri="{A12FA001-AC4F-418D-AE19-62706E023703}">
                      <ahyp:hlinkClr xmlns:ahyp="http://schemas.microsoft.com/office/drawing/2018/hyperlinkcolor" val="tx"/>
                    </a:ext>
                  </a:extLst>
                </a:hlinkClick>
              </a:rPr>
              <a:t>https://www.azdisabilitylaw.org/right-to-education-for-students-who-are-hospitalized-arizonas-chronic-illness-law/</a:t>
            </a:r>
            <a:endParaRPr lang="en-US" dirty="0">
              <a:solidFill>
                <a:schemeClr val="bg1"/>
              </a:solidFill>
            </a:endParaRPr>
          </a:p>
          <a:p>
            <a:endParaRPr lang="en-US" dirty="0">
              <a:solidFill>
                <a:schemeClr val="bg1"/>
              </a:solidFill>
            </a:endParaRPr>
          </a:p>
          <a:p>
            <a:r>
              <a:rPr lang="en-US" dirty="0">
                <a:solidFill>
                  <a:schemeClr val="bg1"/>
                </a:solidFill>
                <a:hlinkClick r:id="rId9">
                  <a:extLst>
                    <a:ext uri="{A12FA001-AC4F-418D-AE19-62706E023703}">
                      <ahyp:hlinkClr xmlns:ahyp="http://schemas.microsoft.com/office/drawing/2018/hyperlinkcolor" val="tx"/>
                    </a:ext>
                  </a:extLst>
                </a:hlinkClick>
              </a:rPr>
              <a:t>https://www.mind.org.uk/information-support/types-of-mental-health-problems/stress/signs-and-symptoms-of-stress/</a:t>
            </a:r>
            <a:endParaRPr lang="en-US" dirty="0">
              <a:solidFill>
                <a:schemeClr val="bg1"/>
              </a:solidFill>
            </a:endParaRPr>
          </a:p>
          <a:p>
            <a:endParaRPr lang="en-US" dirty="0">
              <a:solidFill>
                <a:schemeClr val="bg1"/>
              </a:solidFill>
              <a:latin typeface="MinionPro"/>
            </a:endParaRPr>
          </a:p>
          <a:p>
            <a:endParaRPr lang="en-US" dirty="0">
              <a:solidFill>
                <a:schemeClr val="bg1"/>
              </a:solidFill>
              <a:latin typeface="MinionPro"/>
            </a:endParaRPr>
          </a:p>
          <a:p>
            <a:endParaRPr lang="en-US" dirty="0">
              <a:solidFill>
                <a:schemeClr val="bg1"/>
              </a:solidFill>
              <a:latin typeface="MinionPro"/>
            </a:endParaRPr>
          </a:p>
        </p:txBody>
      </p:sp>
    </p:spTree>
    <p:extLst>
      <p:ext uri="{BB962C8B-B14F-4D97-AF65-F5344CB8AC3E}">
        <p14:creationId xmlns:p14="http://schemas.microsoft.com/office/powerpoint/2010/main" val="39886782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ctrTitle" idx="4294967295"/>
          </p:nvPr>
        </p:nvSpPr>
        <p:spPr>
          <a:xfrm>
            <a:off x="4710112" y="3948113"/>
            <a:ext cx="8867775" cy="938212"/>
          </a:xfrm>
          <a:prstGeom prst="rect">
            <a:avLst/>
          </a:prstGeom>
        </p:spPr>
        <p:txBody>
          <a:bodyPr vert="horz" wrap="square" lIns="0" tIns="15240" rIns="0" bIns="0" rtlCol="0">
            <a:noAutofit/>
          </a:bodyPr>
          <a:lstStyle/>
          <a:p>
            <a:pPr marL="15240" algn="ctr">
              <a:lnSpc>
                <a:spcPct val="100000"/>
              </a:lnSpc>
              <a:spcBef>
                <a:spcPts val="120"/>
              </a:spcBef>
            </a:pPr>
            <a:r>
              <a:rPr lang="en-US" sz="6600" dirty="0">
                <a:solidFill>
                  <a:schemeClr val="bg1"/>
                </a:solidFill>
              </a:rPr>
              <a:t>Thank You!</a:t>
            </a:r>
            <a:endParaRPr sz="6600" dirty="0">
              <a:solidFill>
                <a:schemeClr val="bg1"/>
              </a:solidFill>
            </a:endParaRPr>
          </a:p>
        </p:txBody>
      </p:sp>
      <p:sp>
        <p:nvSpPr>
          <p:cNvPr id="4" name="object 4"/>
          <p:cNvSpPr txBox="1"/>
          <p:nvPr/>
        </p:nvSpPr>
        <p:spPr>
          <a:xfrm>
            <a:off x="6176554" y="5948879"/>
            <a:ext cx="5937885" cy="482600"/>
          </a:xfrm>
          <a:prstGeom prst="rect">
            <a:avLst/>
          </a:prstGeom>
        </p:spPr>
        <p:txBody>
          <a:bodyPr vert="horz" wrap="square" lIns="0" tIns="12700" rIns="0" bIns="0" rtlCol="0">
            <a:noAutofit/>
          </a:bodyPr>
          <a:lstStyle/>
          <a:p>
            <a:pPr marL="12700" algn="ctr">
              <a:lnSpc>
                <a:spcPct val="100000"/>
              </a:lnSpc>
              <a:spcBef>
                <a:spcPts val="100"/>
              </a:spcBef>
              <a:tabLst>
                <a:tab pos="1833880" algn="l"/>
                <a:tab pos="2926715" algn="l"/>
              </a:tabLst>
            </a:pPr>
            <a:r>
              <a:rPr lang="en-US" sz="3000" dirty="0">
                <a:solidFill>
                  <a:srgbClr val="81D3EB"/>
                </a:solidFill>
                <a:latin typeface="Calibri" panose="020F0502020204030204" pitchFamily="34" charset="0"/>
                <a:cs typeface="Calibri" panose="020F0502020204030204" pitchFamily="34" charset="0"/>
              </a:rPr>
              <a:t>Randee </a:t>
            </a:r>
            <a:r>
              <a:rPr lang="en-US" sz="3000" dirty="0" err="1">
                <a:solidFill>
                  <a:srgbClr val="81D3EB"/>
                </a:solidFill>
                <a:latin typeface="Calibri" panose="020F0502020204030204" pitchFamily="34" charset="0"/>
                <a:cs typeface="Calibri" panose="020F0502020204030204" pitchFamily="34" charset="0"/>
              </a:rPr>
              <a:t>Luben</a:t>
            </a:r>
            <a:r>
              <a:rPr lang="en-US" sz="3000" dirty="0">
                <a:solidFill>
                  <a:srgbClr val="81D3EB"/>
                </a:solidFill>
                <a:latin typeface="Calibri" panose="020F0502020204030204" pitchFamily="34" charset="0"/>
                <a:cs typeface="Calibri" panose="020F0502020204030204" pitchFamily="34" charset="0"/>
              </a:rPr>
              <a:t>, LMSW</a:t>
            </a:r>
          </a:p>
          <a:p>
            <a:pPr marL="12700" algn="ctr">
              <a:lnSpc>
                <a:spcPct val="100000"/>
              </a:lnSpc>
              <a:spcBef>
                <a:spcPts val="100"/>
              </a:spcBef>
              <a:tabLst>
                <a:tab pos="1833880" algn="l"/>
                <a:tab pos="2926715" algn="l"/>
              </a:tabLst>
            </a:pPr>
            <a:r>
              <a:rPr lang="en-US" sz="3000" dirty="0">
                <a:solidFill>
                  <a:srgbClr val="81D3EB"/>
                </a:solidFill>
                <a:latin typeface="Calibri" panose="020F0502020204030204" pitchFamily="34" charset="0"/>
                <a:cs typeface="Calibri" panose="020F0502020204030204" pitchFamily="34" charset="0"/>
              </a:rPr>
              <a:t>(520) 626-1569</a:t>
            </a:r>
          </a:p>
          <a:p>
            <a:pPr marL="12700" algn="ctr">
              <a:lnSpc>
                <a:spcPct val="100000"/>
              </a:lnSpc>
              <a:spcBef>
                <a:spcPts val="100"/>
              </a:spcBef>
              <a:tabLst>
                <a:tab pos="1833880" algn="l"/>
                <a:tab pos="2926715" algn="l"/>
              </a:tabLst>
            </a:pPr>
            <a:r>
              <a:rPr lang="en-US" sz="3000" dirty="0" err="1">
                <a:solidFill>
                  <a:srgbClr val="81D3EB"/>
                </a:solidFill>
                <a:latin typeface="Calibri" panose="020F0502020204030204" pitchFamily="34" charset="0"/>
                <a:cs typeface="Calibri" panose="020F0502020204030204" pitchFamily="34" charset="0"/>
              </a:rPr>
              <a:t>Randee@Arizona.edu</a:t>
            </a:r>
            <a:endParaRPr sz="3000" dirty="0">
              <a:latin typeface="Calibri" panose="020F0502020204030204" pitchFamily="34" charset="0"/>
              <a:cs typeface="Calibri" panose="020F050202020403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3FA51EF-5968-171E-22B5-0B73175D04B9}"/>
              </a:ext>
            </a:extLst>
          </p:cNvPr>
          <p:cNvSpPr txBox="1"/>
          <p:nvPr/>
        </p:nvSpPr>
        <p:spPr>
          <a:xfrm>
            <a:off x="4572000" y="1907962"/>
            <a:ext cx="9144000" cy="5170646"/>
          </a:xfrm>
          <a:prstGeom prst="rect">
            <a:avLst/>
          </a:prstGeom>
          <a:noFill/>
        </p:spPr>
        <p:txBody>
          <a:bodyPr wrap="square">
            <a:spAutoFit/>
          </a:bodyPr>
          <a:lstStyle/>
          <a:p>
            <a:pPr algn="ctr"/>
            <a:r>
              <a:rPr lang="en-US" sz="8000" b="1" u="sng" spc="410" dirty="0">
                <a:solidFill>
                  <a:srgbClr val="FFFFFF"/>
                </a:solidFill>
                <a:latin typeface="Calibri" panose="020F0502020204030204" pitchFamily="34" charset="0"/>
                <a:cs typeface="Calibri" panose="020F0502020204030204" pitchFamily="34" charset="0"/>
              </a:rPr>
              <a:t>Objectives</a:t>
            </a:r>
            <a:endParaRPr lang="en-US" sz="8000" b="1" u="sng" spc="410" dirty="0">
              <a:solidFill>
                <a:srgbClr val="FFFFFF"/>
              </a:solidFill>
              <a:effectLst/>
              <a:latin typeface="Calibri" panose="020F0502020204030204" pitchFamily="34" charset="0"/>
              <a:cs typeface="Calibri" panose="020F0502020204030204" pitchFamily="34" charset="0"/>
            </a:endParaRPr>
          </a:p>
          <a:p>
            <a:pPr algn="ctr"/>
            <a:r>
              <a:rPr lang="en-US" sz="5000" spc="40" dirty="0">
                <a:solidFill>
                  <a:srgbClr val="FFFFFF"/>
                </a:solidFill>
                <a:effectLst/>
                <a:latin typeface="Calibri" panose="020F0502020204030204" pitchFamily="34" charset="0"/>
                <a:cs typeface="Calibri" panose="020F0502020204030204" pitchFamily="34" charset="0"/>
              </a:rPr>
              <a:t>Define Chronic Health</a:t>
            </a:r>
          </a:p>
          <a:p>
            <a:pPr algn="ctr"/>
            <a:r>
              <a:rPr lang="en-US" sz="5000" spc="40" dirty="0">
                <a:solidFill>
                  <a:srgbClr val="FFFFFF"/>
                </a:solidFill>
                <a:effectLst/>
                <a:latin typeface="Calibri" panose="020F0502020204030204" pitchFamily="34" charset="0"/>
                <a:cs typeface="Calibri" panose="020F0502020204030204" pitchFamily="34" charset="0"/>
              </a:rPr>
              <a:t>IEP, 504 plan, Chronic illness form</a:t>
            </a:r>
          </a:p>
          <a:p>
            <a:pPr algn="ctr"/>
            <a:r>
              <a:rPr lang="en-US" sz="5000" spc="40" dirty="0">
                <a:solidFill>
                  <a:srgbClr val="FFFFFF"/>
                </a:solidFill>
                <a:latin typeface="Calibri" panose="020F0502020204030204" pitchFamily="34" charset="0"/>
                <a:cs typeface="Calibri" panose="020F0502020204030204" pitchFamily="34" charset="0"/>
              </a:rPr>
              <a:t>Behavioral versus Medical</a:t>
            </a:r>
          </a:p>
          <a:p>
            <a:pPr algn="ctr"/>
            <a:r>
              <a:rPr lang="en-US" sz="5000" spc="40" dirty="0">
                <a:solidFill>
                  <a:srgbClr val="FFFFFF"/>
                </a:solidFill>
                <a:effectLst/>
                <a:latin typeface="Calibri" panose="020F0502020204030204" pitchFamily="34" charset="0"/>
                <a:cs typeface="Calibri" panose="020F0502020204030204" pitchFamily="34" charset="0"/>
              </a:rPr>
              <a:t>Bullying due to illness</a:t>
            </a:r>
          </a:p>
          <a:p>
            <a:pPr algn="ctr"/>
            <a:r>
              <a:rPr lang="en-US" sz="5000" spc="40" dirty="0">
                <a:solidFill>
                  <a:srgbClr val="FFFFFF"/>
                </a:solidFill>
                <a:latin typeface="Calibri" panose="020F0502020204030204" pitchFamily="34" charset="0"/>
                <a:cs typeface="Calibri" panose="020F0502020204030204" pitchFamily="34" charset="0"/>
              </a:rPr>
              <a:t>Accommodations</a:t>
            </a:r>
            <a:endParaRPr lang="en-US" sz="5000" spc="40" dirty="0">
              <a:solidFill>
                <a:srgbClr val="FFFFFF"/>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753379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idx="4294967295"/>
          </p:nvPr>
        </p:nvSpPr>
        <p:spPr>
          <a:xfrm>
            <a:off x="7550150" y="800100"/>
            <a:ext cx="10737850" cy="1095375"/>
          </a:xfrm>
          <a:prstGeom prst="rect">
            <a:avLst/>
          </a:prstGeom>
        </p:spPr>
        <p:txBody>
          <a:bodyPr vert="horz" wrap="square" lIns="0" tIns="15240" rIns="0" bIns="0" rtlCol="0">
            <a:noAutofit/>
          </a:bodyPr>
          <a:lstStyle/>
          <a:p>
            <a:pPr marL="12700">
              <a:lnSpc>
                <a:spcPct val="100000"/>
              </a:lnSpc>
              <a:spcBef>
                <a:spcPts val="120"/>
              </a:spcBef>
            </a:pPr>
            <a:r>
              <a:rPr lang="en-US" sz="7000" dirty="0">
                <a:solidFill>
                  <a:schemeClr val="bg1"/>
                </a:solidFill>
              </a:rPr>
              <a:t>Chronic Health</a:t>
            </a:r>
            <a:endParaRPr sz="7000" dirty="0">
              <a:solidFill>
                <a:schemeClr val="bg1"/>
              </a:solidFill>
            </a:endParaRPr>
          </a:p>
        </p:txBody>
      </p:sp>
      <p:sp>
        <p:nvSpPr>
          <p:cNvPr id="5" name="object 5"/>
          <p:cNvSpPr txBox="1">
            <a:spLocks noGrp="1"/>
          </p:cNvSpPr>
          <p:nvPr>
            <p:ph type="body" idx="4294967295"/>
          </p:nvPr>
        </p:nvSpPr>
        <p:spPr>
          <a:xfrm>
            <a:off x="5105400" y="3009900"/>
            <a:ext cx="12382500" cy="5667375"/>
          </a:xfrm>
          <a:prstGeom prst="rect">
            <a:avLst/>
          </a:prstGeom>
        </p:spPr>
        <p:txBody>
          <a:bodyPr vert="horz" wrap="square" lIns="0" tIns="173355" rIns="0" bIns="0" rtlCol="0">
            <a:noAutofit/>
          </a:bodyPr>
          <a:lstStyle/>
          <a:p>
            <a:pPr algn="l" fontAlgn="t"/>
            <a:r>
              <a:rPr lang="en-US" sz="3000" b="1" i="0" u="none" strike="noStrike" dirty="0">
                <a:solidFill>
                  <a:schemeClr val="bg1"/>
                </a:solidFill>
                <a:effectLst/>
                <a:latin typeface="ABeeZee"/>
              </a:rPr>
              <a:t>What is a chronic health condition?</a:t>
            </a:r>
            <a:endParaRPr lang="en-US" sz="3000" b="0" i="0" u="none" strike="noStrike" dirty="0">
              <a:solidFill>
                <a:schemeClr val="bg1"/>
              </a:solidFill>
              <a:effectLst/>
              <a:latin typeface="ABeeZee"/>
            </a:endParaRPr>
          </a:p>
          <a:p>
            <a:pPr algn="l" fontAlgn="t"/>
            <a:r>
              <a:rPr lang="en-US" sz="3000" b="0" i="0" u="none" strike="noStrike" dirty="0">
                <a:solidFill>
                  <a:schemeClr val="bg1"/>
                </a:solidFill>
                <a:effectLst/>
                <a:latin typeface="ABeeZee"/>
              </a:rPr>
              <a:t>Under state law, students with chronic health problems include students “who are not homebound, but who are unable to attend regular classes for intermittent periods of one or more consecutive days because of illness, disease, pregnancy complications or accident as certified by a health professional” and who have “a condition requiring management on a long-term basis as certified by a health professional.” </a:t>
            </a:r>
          </a:p>
          <a:p>
            <a:pPr algn="l" fontAlgn="t"/>
            <a:r>
              <a:rPr lang="en-US" sz="3000" b="0" i="0" u="none" strike="noStrike" dirty="0">
                <a:solidFill>
                  <a:schemeClr val="bg1"/>
                </a:solidFill>
                <a:effectLst/>
                <a:latin typeface="ABeeZee"/>
              </a:rPr>
              <a:t>Including psychiatric disabilities or eating disorders that result in the student not being able to attend school for several days at a time.</a:t>
            </a:r>
          </a:p>
          <a:p>
            <a:endParaRPr lang="en-US" sz="3000" dirty="0">
              <a:solidFill>
                <a:schemeClr val="bg1"/>
              </a:solidFill>
            </a:endParaRPr>
          </a:p>
        </p:txBody>
      </p:sp>
      <p:pic>
        <p:nvPicPr>
          <p:cNvPr id="9" name="object 6">
            <a:extLst>
              <a:ext uri="{FF2B5EF4-FFF2-40B4-BE49-F238E27FC236}">
                <a16:creationId xmlns:a16="http://schemas.microsoft.com/office/drawing/2014/main" id="{8ED2A91B-7379-7342-B5AB-51879F1AFAE5}"/>
              </a:ext>
            </a:extLst>
          </p:cNvPr>
          <p:cNvPicPr/>
          <p:nvPr/>
        </p:nvPicPr>
        <p:blipFill rotWithShape="1">
          <a:blip r:embed="rId3">
            <a:extLst>
              <a:ext uri="{28A0092B-C50C-407E-A947-70E740481C1C}">
                <a14:useLocalDpi xmlns:a14="http://schemas.microsoft.com/office/drawing/2010/main" val="0"/>
              </a:ext>
            </a:extLst>
          </a:blip>
          <a:srcRect t="4471" b="6927"/>
          <a:stretch/>
        </p:blipFill>
        <p:spPr>
          <a:xfrm rot="16200000">
            <a:off x="-2781301" y="2781298"/>
            <a:ext cx="10287003" cy="4724399"/>
          </a:xfrm>
          <a:prstGeom prst="rect">
            <a:avLst/>
          </a:prstGeom>
        </p:spPr>
      </p:pic>
      <p:sp>
        <p:nvSpPr>
          <p:cNvPr id="2" name="TextBox 1">
            <a:extLst>
              <a:ext uri="{FF2B5EF4-FFF2-40B4-BE49-F238E27FC236}">
                <a16:creationId xmlns:a16="http://schemas.microsoft.com/office/drawing/2014/main" id="{B0154960-CD39-9D30-A1AA-DC55E4967A1F}"/>
              </a:ext>
            </a:extLst>
          </p:cNvPr>
          <p:cNvSpPr txBox="1"/>
          <p:nvPr/>
        </p:nvSpPr>
        <p:spPr>
          <a:xfrm>
            <a:off x="4762501" y="9302234"/>
            <a:ext cx="10956974" cy="369332"/>
          </a:xfrm>
          <a:prstGeom prst="rect">
            <a:avLst/>
          </a:prstGeom>
          <a:noFill/>
        </p:spPr>
        <p:txBody>
          <a:bodyPr wrap="none" rtlCol="0">
            <a:spAutoFit/>
          </a:bodyPr>
          <a:lstStyle/>
          <a:p>
            <a:r>
              <a:rPr lang="en-US" dirty="0">
                <a:solidFill>
                  <a:srgbClr val="FFFF00"/>
                </a:solidFill>
              </a:rPr>
              <a:t>https://</a:t>
            </a:r>
            <a:r>
              <a:rPr lang="en-US" dirty="0" err="1">
                <a:solidFill>
                  <a:srgbClr val="FFFF00"/>
                </a:solidFill>
              </a:rPr>
              <a:t>www.azdisabilitylaw.org</a:t>
            </a:r>
            <a:r>
              <a:rPr lang="en-US" dirty="0">
                <a:solidFill>
                  <a:srgbClr val="FFFF00"/>
                </a:solidFill>
              </a:rPr>
              <a:t>/right-to-education-for-students-who-are-hospitalized-arizonas-chronic-illness-law/</a:t>
            </a:r>
          </a:p>
        </p:txBody>
      </p:sp>
    </p:spTree>
    <p:extLst>
      <p:ext uri="{BB962C8B-B14F-4D97-AF65-F5344CB8AC3E}">
        <p14:creationId xmlns:p14="http://schemas.microsoft.com/office/powerpoint/2010/main" val="27528272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C33E8D0-9ACC-B6F1-B2E3-B6F21007FB5C}"/>
              </a:ext>
            </a:extLst>
          </p:cNvPr>
          <p:cNvGraphicFramePr>
            <a:graphicFrameLocks noGrp="1"/>
          </p:cNvGraphicFramePr>
          <p:nvPr>
            <p:extLst>
              <p:ext uri="{D42A27DB-BD31-4B8C-83A1-F6EECF244321}">
                <p14:modId xmlns:p14="http://schemas.microsoft.com/office/powerpoint/2010/main" val="3603321895"/>
              </p:ext>
            </p:extLst>
          </p:nvPr>
        </p:nvGraphicFramePr>
        <p:xfrm>
          <a:off x="228600" y="1915763"/>
          <a:ext cx="16697675" cy="7590828"/>
        </p:xfrm>
        <a:graphic>
          <a:graphicData uri="http://schemas.openxmlformats.org/drawingml/2006/table">
            <a:tbl>
              <a:tblPr firstRow="1" bandRow="1">
                <a:tableStyleId>{5C22544A-7EE6-4342-B048-85BDC9FD1C3A}</a:tableStyleId>
              </a:tblPr>
              <a:tblGrid>
                <a:gridCol w="8114759">
                  <a:extLst>
                    <a:ext uri="{9D8B030D-6E8A-4147-A177-3AD203B41FA5}">
                      <a16:colId xmlns:a16="http://schemas.microsoft.com/office/drawing/2014/main" val="20000"/>
                    </a:ext>
                  </a:extLst>
                </a:gridCol>
                <a:gridCol w="8582916">
                  <a:extLst>
                    <a:ext uri="{9D8B030D-6E8A-4147-A177-3AD203B41FA5}">
                      <a16:colId xmlns:a16="http://schemas.microsoft.com/office/drawing/2014/main" val="20001"/>
                    </a:ext>
                  </a:extLst>
                </a:gridCol>
              </a:tblGrid>
              <a:tr h="1334789">
                <a:tc>
                  <a:txBody>
                    <a:bodyPr/>
                    <a:lstStyle/>
                    <a:p>
                      <a:r>
                        <a:rPr lang="en-US" sz="3000" dirty="0">
                          <a:solidFill>
                            <a:schemeClr val="bg2"/>
                          </a:solidFill>
                        </a:rPr>
                        <a:t>Chronic health condition</a:t>
                      </a:r>
                    </a:p>
                  </a:txBody>
                  <a:tcPr>
                    <a:solidFill>
                      <a:schemeClr val="accent5">
                        <a:lumMod val="60000"/>
                        <a:lumOff val="4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000" b="1" i="0" u="none" strike="noStrike" kern="1200" baseline="0" dirty="0">
                          <a:solidFill>
                            <a:schemeClr val="bg2"/>
                          </a:solidFill>
                          <a:latin typeface="+mn-lt"/>
                          <a:ea typeface="+mn-ea"/>
                          <a:cs typeface="+mn-cs"/>
                        </a:rPr>
                        <a:t>Estimated percentage of U.S. students affected* </a:t>
                      </a:r>
                      <a:r>
                        <a:rPr lang="en-US" sz="3000" b="0" i="0" u="none" strike="noStrike" kern="1200" baseline="0" dirty="0">
                          <a:solidFill>
                            <a:schemeClr val="bg2"/>
                          </a:solidFill>
                          <a:latin typeface="+mn-lt"/>
                          <a:ea typeface="+mn-ea"/>
                          <a:cs typeface="+mn-cs"/>
                        </a:rPr>
                        <a:t>	</a:t>
                      </a:r>
                    </a:p>
                  </a:txBody>
                  <a:tcPr>
                    <a:solidFill>
                      <a:schemeClr val="accent5">
                        <a:lumMod val="60000"/>
                        <a:lumOff val="40000"/>
                      </a:schemeClr>
                    </a:solidFill>
                  </a:tcPr>
                </a:tc>
                <a:extLst>
                  <a:ext uri="{0D108BD9-81ED-4DB2-BD59-A6C34878D82A}">
                    <a16:rowId xmlns:a16="http://schemas.microsoft.com/office/drawing/2014/main" val="10000"/>
                  </a:ext>
                </a:extLst>
              </a:tr>
              <a:tr h="1525474">
                <a:tc>
                  <a:txBody>
                    <a:bodyPr/>
                    <a:lstStyle/>
                    <a:p>
                      <a:pPr marL="0" marR="0">
                        <a:lnSpc>
                          <a:spcPct val="107000"/>
                        </a:lnSpc>
                        <a:spcBef>
                          <a:spcPts val="0"/>
                        </a:spcBef>
                        <a:spcAft>
                          <a:spcPts val="0"/>
                        </a:spcAft>
                      </a:pPr>
                      <a:r>
                        <a:rPr lang="en-US" sz="3000" b="1" dirty="0">
                          <a:solidFill>
                            <a:schemeClr val="bg2"/>
                          </a:solidFill>
                          <a:latin typeface="Calibri"/>
                          <a:ea typeface="Calibri"/>
                          <a:cs typeface="Times New Roman"/>
                        </a:rPr>
                        <a:t>Asthma</a:t>
                      </a:r>
                    </a:p>
                  </a:txBody>
                  <a:tcPr marL="68580" marR="68580" marT="0" marB="0">
                    <a:noFill/>
                  </a:tcPr>
                </a:tc>
                <a:tc>
                  <a:txBody>
                    <a:bodyPr/>
                    <a:lstStyle/>
                    <a:p>
                      <a:pPr marL="0" marR="0">
                        <a:lnSpc>
                          <a:spcPct val="107000"/>
                        </a:lnSpc>
                        <a:spcBef>
                          <a:spcPts val="0"/>
                        </a:spcBef>
                        <a:spcAft>
                          <a:spcPts val="0"/>
                        </a:spcAft>
                      </a:pPr>
                      <a:r>
                        <a:rPr lang="en-US" sz="3000" b="1" dirty="0">
                          <a:solidFill>
                            <a:schemeClr val="bg2"/>
                          </a:solidFill>
                          <a:latin typeface="Calibri"/>
                          <a:ea typeface="Calibri"/>
                          <a:cs typeface="Times New Roman"/>
                        </a:rPr>
                        <a:t>7.3-9.5% of all children </a:t>
                      </a:r>
                    </a:p>
                    <a:p>
                      <a:pPr marL="0" marR="0">
                        <a:lnSpc>
                          <a:spcPct val="107000"/>
                        </a:lnSpc>
                        <a:spcBef>
                          <a:spcPts val="0"/>
                        </a:spcBef>
                        <a:spcAft>
                          <a:spcPts val="0"/>
                        </a:spcAft>
                      </a:pPr>
                      <a:r>
                        <a:rPr lang="en-US" sz="3000" b="1" dirty="0">
                          <a:solidFill>
                            <a:schemeClr val="bg2"/>
                          </a:solidFill>
                          <a:latin typeface="Calibri"/>
                          <a:ea typeface="Calibri"/>
                          <a:cs typeface="Times New Roman"/>
                        </a:rPr>
                        <a:t>18% of children living in poverty</a:t>
                      </a:r>
                    </a:p>
                  </a:txBody>
                  <a:tcPr marL="68580" marR="68580" marT="0" marB="0">
                    <a:noFill/>
                  </a:tcPr>
                </a:tc>
                <a:extLst>
                  <a:ext uri="{0D108BD9-81ED-4DB2-BD59-A6C34878D82A}">
                    <a16:rowId xmlns:a16="http://schemas.microsoft.com/office/drawing/2014/main" val="10001"/>
                  </a:ext>
                </a:extLst>
              </a:tr>
              <a:tr h="953423">
                <a:tc>
                  <a:txBody>
                    <a:bodyPr/>
                    <a:lstStyle/>
                    <a:p>
                      <a:pPr marL="0" marR="0">
                        <a:lnSpc>
                          <a:spcPct val="107000"/>
                        </a:lnSpc>
                        <a:spcBef>
                          <a:spcPts val="0"/>
                        </a:spcBef>
                        <a:spcAft>
                          <a:spcPts val="0"/>
                        </a:spcAft>
                      </a:pPr>
                      <a:r>
                        <a:rPr lang="en-US" sz="3000" b="1" dirty="0">
                          <a:solidFill>
                            <a:schemeClr val="bg2"/>
                          </a:solidFill>
                          <a:latin typeface="Calibri"/>
                          <a:ea typeface="Calibri"/>
                          <a:cs typeface="Times New Roman"/>
                        </a:rPr>
                        <a:t>Seizure disorders</a:t>
                      </a:r>
                    </a:p>
                  </a:txBody>
                  <a:tcPr marL="68580" marR="68580" marT="0" marB="0">
                    <a:noFill/>
                  </a:tcPr>
                </a:tc>
                <a:tc>
                  <a:txBody>
                    <a:bodyPr/>
                    <a:lstStyle/>
                    <a:p>
                      <a:pPr marL="0" marR="0">
                        <a:lnSpc>
                          <a:spcPct val="107000"/>
                        </a:lnSpc>
                        <a:spcBef>
                          <a:spcPts val="0"/>
                        </a:spcBef>
                        <a:spcAft>
                          <a:spcPts val="0"/>
                        </a:spcAft>
                      </a:pPr>
                      <a:r>
                        <a:rPr lang="en-US" sz="3000" b="1" dirty="0">
                          <a:solidFill>
                            <a:schemeClr val="bg2"/>
                          </a:solidFill>
                          <a:latin typeface="Calibri"/>
                          <a:ea typeface="Calibri"/>
                          <a:cs typeface="Times New Roman"/>
                        </a:rPr>
                        <a:t>0.7%</a:t>
                      </a:r>
                    </a:p>
                  </a:txBody>
                  <a:tcPr marL="68580" marR="68580" marT="0" marB="0">
                    <a:noFill/>
                  </a:tcPr>
                </a:tc>
                <a:extLst>
                  <a:ext uri="{0D108BD9-81ED-4DB2-BD59-A6C34878D82A}">
                    <a16:rowId xmlns:a16="http://schemas.microsoft.com/office/drawing/2014/main" val="10002"/>
                  </a:ext>
                </a:extLst>
              </a:tr>
              <a:tr h="1330023">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3000" b="1" dirty="0">
                          <a:solidFill>
                            <a:schemeClr val="bg2"/>
                          </a:solidFill>
                          <a:latin typeface="Calibri"/>
                          <a:ea typeface="Calibri"/>
                          <a:cs typeface="Times New Roman"/>
                        </a:rPr>
                        <a:t>Diabetes</a:t>
                      </a:r>
                      <a:endParaRPr lang="en-US" sz="3000" b="1" dirty="0">
                        <a:solidFill>
                          <a:schemeClr val="bg2"/>
                        </a:solidFill>
                        <a:latin typeface="+mn-lt"/>
                        <a:ea typeface="Calibri"/>
                        <a:cs typeface="Times New Roman"/>
                      </a:endParaRPr>
                    </a:p>
                  </a:txBody>
                  <a:tcPr marL="68580" marR="68580" marT="0" marB="0">
                    <a:noFill/>
                  </a:tcPr>
                </a:tc>
                <a:tc>
                  <a:txBody>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lang="en-US" sz="3000" b="1" dirty="0">
                          <a:solidFill>
                            <a:schemeClr val="bg2"/>
                          </a:solidFill>
                          <a:latin typeface="Calibri"/>
                          <a:ea typeface="Calibri"/>
                          <a:cs typeface="Times New Roman"/>
                        </a:rPr>
                        <a:t>0.3% (</a:t>
                      </a:r>
                      <a:r>
                        <a:rPr lang="en-US" sz="3000" b="1" dirty="0">
                          <a:solidFill>
                            <a:schemeClr val="bg2"/>
                          </a:solidFill>
                          <a:latin typeface="+mn-lt"/>
                          <a:ea typeface="Calibri"/>
                          <a:cs typeface="Times New Roman"/>
                        </a:rPr>
                        <a:t>Includes type 1 and type 2)</a:t>
                      </a:r>
                    </a:p>
                    <a:p>
                      <a:pPr marL="0" marR="0">
                        <a:lnSpc>
                          <a:spcPct val="107000"/>
                        </a:lnSpc>
                        <a:spcBef>
                          <a:spcPts val="0"/>
                        </a:spcBef>
                        <a:spcAft>
                          <a:spcPts val="0"/>
                        </a:spcAft>
                      </a:pPr>
                      <a:endParaRPr lang="en-US" sz="3000" b="1" dirty="0">
                        <a:solidFill>
                          <a:schemeClr val="bg2"/>
                        </a:solidFill>
                        <a:latin typeface="Calibri"/>
                        <a:ea typeface="Calibri"/>
                        <a:cs typeface="Times New Roman"/>
                      </a:endParaRPr>
                    </a:p>
                  </a:txBody>
                  <a:tcPr marL="68580" marR="68580" marT="0" marB="0">
                    <a:noFill/>
                  </a:tcPr>
                </a:tc>
                <a:extLst>
                  <a:ext uri="{0D108BD9-81ED-4DB2-BD59-A6C34878D82A}">
                    <a16:rowId xmlns:a16="http://schemas.microsoft.com/office/drawing/2014/main" val="10003"/>
                  </a:ext>
                </a:extLst>
              </a:tr>
              <a:tr h="1553874">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3000" b="1" dirty="0">
                          <a:solidFill>
                            <a:schemeClr val="bg2"/>
                          </a:solidFill>
                          <a:latin typeface="Calibri"/>
                          <a:ea typeface="Calibri"/>
                          <a:cs typeface="Times New Roman"/>
                        </a:rPr>
                        <a:t>Poor oral health</a:t>
                      </a:r>
                      <a:endParaRPr lang="en-US" sz="3000" b="1" dirty="0">
                        <a:solidFill>
                          <a:schemeClr val="bg2"/>
                        </a:solidFill>
                        <a:latin typeface="+mn-lt"/>
                        <a:ea typeface="Calibri"/>
                        <a:cs typeface="Times New Roman"/>
                      </a:endParaRPr>
                    </a:p>
                  </a:txBody>
                  <a:tcPr marL="68580" marR="68580" marT="0" marB="0">
                    <a:noFill/>
                  </a:tcPr>
                </a:tc>
                <a:tc>
                  <a:txBody>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lang="en-US" sz="3000" b="1" dirty="0">
                          <a:solidFill>
                            <a:schemeClr val="bg2"/>
                          </a:solidFill>
                          <a:latin typeface="Calibri"/>
                          <a:ea typeface="Calibri"/>
                          <a:cs typeface="Times New Roman"/>
                        </a:rPr>
                        <a:t>15.6%</a:t>
                      </a:r>
                      <a:r>
                        <a:rPr lang="en-US" sz="3000" b="1" dirty="0">
                          <a:solidFill>
                            <a:schemeClr val="bg2"/>
                          </a:solidFill>
                          <a:latin typeface="+mn-lt"/>
                          <a:ea typeface="Calibri"/>
                          <a:cs typeface="Times New Roman"/>
                        </a:rPr>
                        <a:t>[untreated dental caries (cavities)]</a:t>
                      </a:r>
                      <a:endParaRPr lang="en-US" sz="3000" b="1" dirty="0">
                        <a:solidFill>
                          <a:schemeClr val="bg2"/>
                        </a:solidFill>
                        <a:latin typeface="Calibri"/>
                        <a:ea typeface="Calibri"/>
                        <a:cs typeface="Times New Roman"/>
                      </a:endParaRPr>
                    </a:p>
                  </a:txBody>
                  <a:tcPr marL="68580" marR="68580" marT="0" marB="0">
                    <a:noFill/>
                  </a:tcPr>
                </a:tc>
                <a:extLst>
                  <a:ext uri="{0D108BD9-81ED-4DB2-BD59-A6C34878D82A}">
                    <a16:rowId xmlns:a16="http://schemas.microsoft.com/office/drawing/2014/main" val="10004"/>
                  </a:ext>
                </a:extLst>
              </a:tr>
              <a:tr h="893245">
                <a:tc>
                  <a:txBody>
                    <a:bodyPr/>
                    <a:lstStyle/>
                    <a:p>
                      <a:pPr marL="0" marR="0">
                        <a:lnSpc>
                          <a:spcPct val="107000"/>
                        </a:lnSpc>
                        <a:spcBef>
                          <a:spcPts val="0"/>
                        </a:spcBef>
                        <a:spcAft>
                          <a:spcPts val="0"/>
                        </a:spcAft>
                      </a:pPr>
                      <a:r>
                        <a:rPr lang="en-US" sz="3000" b="1" dirty="0">
                          <a:solidFill>
                            <a:schemeClr val="bg2"/>
                          </a:solidFill>
                          <a:latin typeface="Calibri"/>
                          <a:ea typeface="Calibri"/>
                          <a:cs typeface="Times New Roman"/>
                        </a:rPr>
                        <a:t>Food allergies</a:t>
                      </a:r>
                    </a:p>
                  </a:txBody>
                  <a:tcPr marL="68580" marR="68580" marT="0" marB="0">
                    <a:noFill/>
                  </a:tcPr>
                </a:tc>
                <a:tc>
                  <a:txBody>
                    <a:bodyPr/>
                    <a:lstStyle/>
                    <a:p>
                      <a:pPr marL="0" marR="0">
                        <a:lnSpc>
                          <a:spcPct val="107000"/>
                        </a:lnSpc>
                        <a:spcBef>
                          <a:spcPts val="0"/>
                        </a:spcBef>
                        <a:spcAft>
                          <a:spcPts val="0"/>
                        </a:spcAft>
                      </a:pPr>
                      <a:r>
                        <a:rPr lang="fr-FR" sz="3000" b="1" dirty="0">
                          <a:solidFill>
                            <a:schemeClr val="bg2"/>
                          </a:solidFill>
                          <a:latin typeface="Calibri"/>
                          <a:ea typeface="Calibri"/>
                          <a:cs typeface="Times New Roman"/>
                        </a:rPr>
                        <a:t>4.0% </a:t>
                      </a:r>
                      <a:endParaRPr lang="en-US" sz="3000" b="1" dirty="0">
                        <a:solidFill>
                          <a:schemeClr val="bg2"/>
                        </a:solidFill>
                        <a:latin typeface="Calibri"/>
                        <a:ea typeface="Calibri"/>
                        <a:cs typeface="Times New Roman"/>
                      </a:endParaRPr>
                    </a:p>
                  </a:txBody>
                  <a:tcPr marL="68580" marR="68580" marT="0" marB="0">
                    <a:noFill/>
                  </a:tcPr>
                </a:tc>
                <a:extLst>
                  <a:ext uri="{0D108BD9-81ED-4DB2-BD59-A6C34878D82A}">
                    <a16:rowId xmlns:a16="http://schemas.microsoft.com/office/drawing/2014/main" val="10005"/>
                  </a:ext>
                </a:extLst>
              </a:tr>
            </a:tbl>
          </a:graphicData>
        </a:graphic>
      </p:graphicFrame>
      <p:sp>
        <p:nvSpPr>
          <p:cNvPr id="3" name="Title 3">
            <a:extLst>
              <a:ext uri="{FF2B5EF4-FFF2-40B4-BE49-F238E27FC236}">
                <a16:creationId xmlns:a16="http://schemas.microsoft.com/office/drawing/2014/main" id="{02013517-4AA2-CD1B-DD57-98F76DB6AFDC}"/>
              </a:ext>
            </a:extLst>
          </p:cNvPr>
          <p:cNvSpPr txBox="1">
            <a:spLocks/>
          </p:cNvSpPr>
          <p:nvPr/>
        </p:nvSpPr>
        <p:spPr>
          <a:xfrm>
            <a:off x="2209800" y="1301234"/>
            <a:ext cx="13106400" cy="614529"/>
          </a:xfrm>
          <a:prstGeom prst="rect">
            <a:avLst/>
          </a:prstGeom>
        </p:spPr>
        <p:txBody>
          <a:bodyPr>
            <a:noAutofit/>
          </a:bodyPr>
          <a:lstStyle>
            <a:lvl1pPr eaLnBrk="1" hangingPunct="1">
              <a:defRPr b="0" i="0">
                <a:latin typeface="Calibri" panose="020F0502020204030204" pitchFamily="34" charset="0"/>
                <a:ea typeface="+mj-ea"/>
                <a:cs typeface="Calibri" panose="020F0502020204030204" pitchFamily="34" charset="0"/>
              </a:defRPr>
            </a:lvl1pPr>
          </a:lstStyle>
          <a:p>
            <a:pPr>
              <a:lnSpc>
                <a:spcPct val="90000"/>
              </a:lnSpc>
            </a:pPr>
            <a:r>
              <a:rPr lang="en-US" sz="2700" kern="0" dirty="0">
                <a:solidFill>
                  <a:schemeClr val="bg2">
                    <a:lumMod val="75000"/>
                  </a:schemeClr>
                </a:solidFill>
              </a:rPr>
              <a:t>Estimated Prevalence of Chronic Health Conditions Among U.S. children aged 0-18 years*</a:t>
            </a:r>
          </a:p>
        </p:txBody>
      </p:sp>
      <p:sp>
        <p:nvSpPr>
          <p:cNvPr id="5" name="TextBox 4">
            <a:extLst>
              <a:ext uri="{FF2B5EF4-FFF2-40B4-BE49-F238E27FC236}">
                <a16:creationId xmlns:a16="http://schemas.microsoft.com/office/drawing/2014/main" id="{68961E3F-0BCF-6EC2-8BA3-4ADE9A0C1330}"/>
              </a:ext>
            </a:extLst>
          </p:cNvPr>
          <p:cNvSpPr txBox="1"/>
          <p:nvPr/>
        </p:nvSpPr>
        <p:spPr>
          <a:xfrm>
            <a:off x="0" y="9875925"/>
            <a:ext cx="15021275" cy="400110"/>
          </a:xfrm>
          <a:prstGeom prst="rect">
            <a:avLst/>
          </a:prstGeom>
          <a:noFill/>
        </p:spPr>
        <p:txBody>
          <a:bodyPr wrap="square" rtlCol="0">
            <a:spAutoFit/>
          </a:bodyPr>
          <a:lstStyle/>
          <a:p>
            <a:pPr algn="ctr"/>
            <a:r>
              <a:rPr lang="en-US" sz="2000" dirty="0">
                <a:solidFill>
                  <a:schemeClr val="bg1"/>
                </a:solidFill>
                <a:latin typeface="Calibri" pitchFamily="34" charset="0"/>
                <a:ea typeface="Calibri" pitchFamily="34" charset="0"/>
                <a:cs typeface="Times New Roman" pitchFamily="18" charset="0"/>
              </a:rPr>
              <a:t>Centers for Disease Control and Prevention (2017). </a:t>
            </a:r>
            <a:r>
              <a:rPr lang="en-US" sz="2000" i="1" dirty="0">
                <a:solidFill>
                  <a:schemeClr val="bg1"/>
                </a:solidFill>
                <a:latin typeface="Calibri" pitchFamily="34" charset="0"/>
                <a:ea typeface="Calibri" pitchFamily="34" charset="0"/>
                <a:cs typeface="Times New Roman" pitchFamily="18" charset="0"/>
              </a:rPr>
              <a:t>Chronic Health Conditions and Academic Achievement.</a:t>
            </a:r>
            <a:endParaRPr lang="en-US" sz="2000" dirty="0">
              <a:solidFill>
                <a:schemeClr val="bg1"/>
              </a:solidFill>
            </a:endParaRPr>
          </a:p>
        </p:txBody>
      </p:sp>
      <p:sp>
        <p:nvSpPr>
          <p:cNvPr id="8" name="TextBox 7">
            <a:extLst>
              <a:ext uri="{FF2B5EF4-FFF2-40B4-BE49-F238E27FC236}">
                <a16:creationId xmlns:a16="http://schemas.microsoft.com/office/drawing/2014/main" id="{8EAFAD65-1B2A-7EB8-6FD1-579D4A37F384}"/>
              </a:ext>
            </a:extLst>
          </p:cNvPr>
          <p:cNvSpPr txBox="1"/>
          <p:nvPr/>
        </p:nvSpPr>
        <p:spPr>
          <a:xfrm>
            <a:off x="390175" y="9506593"/>
            <a:ext cx="9144000" cy="369332"/>
          </a:xfrm>
          <a:prstGeom prst="rect">
            <a:avLst/>
          </a:prstGeom>
          <a:noFill/>
        </p:spPr>
        <p:txBody>
          <a:bodyPr wrap="square">
            <a:spAutoFit/>
          </a:bodyPr>
          <a:lstStyle/>
          <a:p>
            <a:pPr lvl="0" fontAlgn="base">
              <a:spcBef>
                <a:spcPct val="0"/>
              </a:spcBef>
              <a:spcAft>
                <a:spcPts val="600"/>
              </a:spcAft>
            </a:pPr>
            <a:r>
              <a:rPr kumimoji="0" lang="en-US" sz="1800" b="0" i="0" u="none" strike="noStrike" cap="none" normalizeH="0" baseline="0" dirty="0">
                <a:ln>
                  <a:noFill/>
                </a:ln>
                <a:solidFill>
                  <a:schemeClr val="bg1"/>
                </a:solidFill>
                <a:effectLst/>
                <a:latin typeface="Calibri" pitchFamily="34" charset="0"/>
                <a:ea typeface="Calibri" pitchFamily="34" charset="0"/>
                <a:cs typeface="Times New Roman" pitchFamily="18" charset="0"/>
              </a:rPr>
              <a:t>*</a:t>
            </a:r>
            <a:r>
              <a:rPr lang="en-US" sz="1800" i="1" dirty="0">
                <a:solidFill>
                  <a:schemeClr val="bg1"/>
                </a:solidFill>
              </a:rPr>
              <a:t>Estimates reflect populations from various studies—specific age groups may vary</a:t>
            </a:r>
            <a:endParaRPr kumimoji="0" lang="en-US" sz="4400" b="0" i="0" u="none" strike="noStrike" cap="none" normalizeH="0" baseline="0" dirty="0">
              <a:ln>
                <a:noFill/>
              </a:ln>
              <a:solidFill>
                <a:schemeClr val="bg1"/>
              </a:solidFill>
              <a:effectLst/>
              <a:latin typeface="Arial" pitchFamily="34" charset="0"/>
              <a:cs typeface="Arial" pitchFamily="34" charset="0"/>
            </a:endParaRPr>
          </a:p>
        </p:txBody>
      </p:sp>
      <p:sp>
        <p:nvSpPr>
          <p:cNvPr id="9" name="TextBox 8">
            <a:extLst>
              <a:ext uri="{FF2B5EF4-FFF2-40B4-BE49-F238E27FC236}">
                <a16:creationId xmlns:a16="http://schemas.microsoft.com/office/drawing/2014/main" id="{3DEDC7CB-7D4E-5756-6925-65923D4CCC2E}"/>
              </a:ext>
            </a:extLst>
          </p:cNvPr>
          <p:cNvSpPr txBox="1"/>
          <p:nvPr/>
        </p:nvSpPr>
        <p:spPr>
          <a:xfrm>
            <a:off x="247650" y="254793"/>
            <a:ext cx="6969472" cy="861774"/>
          </a:xfrm>
          <a:prstGeom prst="rect">
            <a:avLst/>
          </a:prstGeom>
          <a:noFill/>
        </p:spPr>
        <p:txBody>
          <a:bodyPr wrap="none" rtlCol="0">
            <a:spAutoFit/>
          </a:bodyPr>
          <a:lstStyle/>
          <a:p>
            <a:r>
              <a:rPr lang="en-US" sz="5000" dirty="0">
                <a:solidFill>
                  <a:schemeClr val="accent5">
                    <a:lumMod val="20000"/>
                    <a:lumOff val="80000"/>
                  </a:schemeClr>
                </a:solidFill>
              </a:rPr>
              <a:t>Chronic Health Conditions</a:t>
            </a:r>
          </a:p>
        </p:txBody>
      </p:sp>
    </p:spTree>
    <p:extLst>
      <p:ext uri="{BB962C8B-B14F-4D97-AF65-F5344CB8AC3E}">
        <p14:creationId xmlns:p14="http://schemas.microsoft.com/office/powerpoint/2010/main" val="12429739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61A104B-E991-1F2C-9CA1-05E129369044}"/>
              </a:ext>
            </a:extLst>
          </p:cNvPr>
          <p:cNvSpPr txBox="1"/>
          <p:nvPr/>
        </p:nvSpPr>
        <p:spPr>
          <a:xfrm>
            <a:off x="274944" y="998606"/>
            <a:ext cx="7345056" cy="1323439"/>
          </a:xfrm>
          <a:prstGeom prst="rect">
            <a:avLst/>
          </a:prstGeom>
          <a:noFill/>
        </p:spPr>
        <p:txBody>
          <a:bodyPr wrap="square" rtlCol="0">
            <a:spAutoFit/>
          </a:bodyPr>
          <a:lstStyle/>
          <a:p>
            <a:r>
              <a:rPr lang="en-US" sz="4000" dirty="0"/>
              <a:t>Chronic Health Conditions and Academic Achievement</a:t>
            </a:r>
          </a:p>
        </p:txBody>
      </p:sp>
      <p:sp>
        <p:nvSpPr>
          <p:cNvPr id="3" name="TextBox 2">
            <a:extLst>
              <a:ext uri="{FF2B5EF4-FFF2-40B4-BE49-F238E27FC236}">
                <a16:creationId xmlns:a16="http://schemas.microsoft.com/office/drawing/2014/main" id="{06628A46-04A8-CA90-A0F0-0DCDFA96A04B}"/>
              </a:ext>
            </a:extLst>
          </p:cNvPr>
          <p:cNvSpPr txBox="1"/>
          <p:nvPr/>
        </p:nvSpPr>
        <p:spPr>
          <a:xfrm>
            <a:off x="8001000" y="5143500"/>
            <a:ext cx="9982200" cy="3785652"/>
          </a:xfrm>
          <a:prstGeom prst="rect">
            <a:avLst/>
          </a:prstGeom>
          <a:noFill/>
        </p:spPr>
        <p:txBody>
          <a:bodyPr wrap="square" rtlCol="0">
            <a:spAutoFit/>
          </a:bodyPr>
          <a:lstStyle/>
          <a:p>
            <a:pPr lvl="1"/>
            <a:endParaRPr lang="en-US" sz="4000" dirty="0">
              <a:solidFill>
                <a:schemeClr val="accent5">
                  <a:lumMod val="20000"/>
                  <a:lumOff val="80000"/>
                </a:schemeClr>
              </a:solidFill>
            </a:endParaRPr>
          </a:p>
          <a:p>
            <a:pPr lvl="1">
              <a:buFont typeface="Arial" pitchFamily="34" charset="0"/>
              <a:buChar char="•"/>
            </a:pPr>
            <a:r>
              <a:rPr lang="en-US" sz="4000" dirty="0">
                <a:solidFill>
                  <a:schemeClr val="accent5">
                    <a:lumMod val="20000"/>
                    <a:lumOff val="80000"/>
                  </a:schemeClr>
                </a:solidFill>
              </a:rPr>
              <a:t>Having asthma alone does not </a:t>
            </a:r>
            <a:r>
              <a:rPr lang="en-US" sz="4000" b="1" dirty="0">
                <a:solidFill>
                  <a:schemeClr val="accent5">
                    <a:lumMod val="20000"/>
                    <a:lumOff val="80000"/>
                  </a:schemeClr>
                </a:solidFill>
              </a:rPr>
              <a:t>cause</a:t>
            </a:r>
            <a:r>
              <a:rPr lang="en-US" sz="4000" dirty="0">
                <a:solidFill>
                  <a:schemeClr val="accent5">
                    <a:lumMod val="20000"/>
                    <a:lumOff val="80000"/>
                  </a:schemeClr>
                </a:solidFill>
              </a:rPr>
              <a:t> absenteeism or lower academic achievement.</a:t>
            </a:r>
          </a:p>
          <a:p>
            <a:pPr lvl="1">
              <a:buFont typeface="Arial" pitchFamily="34" charset="0"/>
              <a:buChar char="•"/>
            </a:pPr>
            <a:r>
              <a:rPr lang="en-US" sz="4000" dirty="0">
                <a:solidFill>
                  <a:schemeClr val="accent5">
                    <a:lumMod val="20000"/>
                    <a:lumOff val="80000"/>
                  </a:schemeClr>
                </a:solidFill>
              </a:rPr>
              <a:t>Risk Factor: Living with an adult smoker</a:t>
            </a:r>
          </a:p>
          <a:p>
            <a:pPr lvl="1">
              <a:buFont typeface="Arial" pitchFamily="34" charset="0"/>
              <a:buChar char="•"/>
            </a:pPr>
            <a:r>
              <a:rPr lang="en-US" sz="4000" dirty="0">
                <a:solidFill>
                  <a:schemeClr val="accent5">
                    <a:lumMod val="20000"/>
                    <a:lumOff val="80000"/>
                  </a:schemeClr>
                </a:solidFill>
              </a:rPr>
              <a:t>Protective Factor: High Self-Esteem</a:t>
            </a:r>
          </a:p>
        </p:txBody>
      </p:sp>
      <p:sp>
        <p:nvSpPr>
          <p:cNvPr id="4" name="TextBox 3">
            <a:extLst>
              <a:ext uri="{FF2B5EF4-FFF2-40B4-BE49-F238E27FC236}">
                <a16:creationId xmlns:a16="http://schemas.microsoft.com/office/drawing/2014/main" id="{8F87D19E-74EF-6438-FC3A-5332BC5FA0E5}"/>
              </a:ext>
            </a:extLst>
          </p:cNvPr>
          <p:cNvSpPr txBox="1"/>
          <p:nvPr/>
        </p:nvSpPr>
        <p:spPr>
          <a:xfrm>
            <a:off x="2362200" y="2857500"/>
            <a:ext cx="2633413" cy="1015663"/>
          </a:xfrm>
          <a:prstGeom prst="rect">
            <a:avLst/>
          </a:prstGeom>
          <a:noFill/>
        </p:spPr>
        <p:txBody>
          <a:bodyPr wrap="none" rtlCol="0">
            <a:spAutoFit/>
          </a:bodyPr>
          <a:lstStyle/>
          <a:p>
            <a:r>
              <a:rPr lang="en-US" sz="6000" b="1" dirty="0">
                <a:solidFill>
                  <a:srgbClr val="0C234B"/>
                </a:solidFill>
              </a:rPr>
              <a:t>Asthma</a:t>
            </a:r>
          </a:p>
        </p:txBody>
      </p:sp>
      <p:sp>
        <p:nvSpPr>
          <p:cNvPr id="5" name="TextBox 4">
            <a:extLst>
              <a:ext uri="{FF2B5EF4-FFF2-40B4-BE49-F238E27FC236}">
                <a16:creationId xmlns:a16="http://schemas.microsoft.com/office/drawing/2014/main" id="{AB2F972E-D54D-6B1F-3795-8133E6963ABB}"/>
              </a:ext>
            </a:extLst>
          </p:cNvPr>
          <p:cNvSpPr txBox="1"/>
          <p:nvPr/>
        </p:nvSpPr>
        <p:spPr>
          <a:xfrm>
            <a:off x="8030856" y="266700"/>
            <a:ext cx="9982200" cy="4939814"/>
          </a:xfrm>
          <a:prstGeom prst="rect">
            <a:avLst/>
          </a:prstGeom>
          <a:noFill/>
        </p:spPr>
        <p:txBody>
          <a:bodyPr wrap="square" rtlCol="0">
            <a:spAutoFit/>
          </a:bodyPr>
          <a:lstStyle/>
          <a:p>
            <a:pPr lvl="1">
              <a:buFont typeface="Arial" pitchFamily="34" charset="0"/>
              <a:buChar char="•"/>
            </a:pPr>
            <a:r>
              <a:rPr lang="en-US" sz="3500" dirty="0">
                <a:solidFill>
                  <a:schemeClr val="accent5">
                    <a:lumMod val="20000"/>
                    <a:lumOff val="80000"/>
                  </a:schemeClr>
                </a:solidFill>
              </a:rPr>
              <a:t>Asthma has been the focus of most studies that have student outcome data</a:t>
            </a:r>
          </a:p>
          <a:p>
            <a:pPr lvl="2">
              <a:buFont typeface="Arial" pitchFamily="34" charset="0"/>
              <a:buChar char="•"/>
            </a:pPr>
            <a:r>
              <a:rPr lang="en-US" sz="3500" dirty="0">
                <a:solidFill>
                  <a:schemeClr val="accent5">
                    <a:lumMod val="20000"/>
                    <a:lumOff val="80000"/>
                  </a:schemeClr>
                </a:solidFill>
              </a:rPr>
              <a:t>most frequently associated with school days missed</a:t>
            </a:r>
          </a:p>
          <a:p>
            <a:pPr lvl="2">
              <a:buFont typeface="Arial" pitchFamily="34" charset="0"/>
              <a:buChar char="•"/>
            </a:pPr>
            <a:endParaRPr lang="en-US" sz="3500" dirty="0">
              <a:solidFill>
                <a:schemeClr val="accent5">
                  <a:lumMod val="20000"/>
                  <a:lumOff val="80000"/>
                </a:schemeClr>
              </a:solidFill>
            </a:endParaRPr>
          </a:p>
          <a:p>
            <a:pPr lvl="1">
              <a:buFont typeface="Arial" pitchFamily="34" charset="0"/>
              <a:buChar char="•"/>
            </a:pPr>
            <a:r>
              <a:rPr lang="en-US" sz="3500" dirty="0">
                <a:solidFill>
                  <a:schemeClr val="accent5">
                    <a:lumMod val="20000"/>
                    <a:lumOff val="80000"/>
                  </a:schemeClr>
                </a:solidFill>
              </a:rPr>
              <a:t>Students in schools with a higher percentage of low-income students are more likely to miss school because of asthma.</a:t>
            </a:r>
          </a:p>
          <a:p>
            <a:endParaRPr lang="en-US" sz="3500" dirty="0"/>
          </a:p>
        </p:txBody>
      </p:sp>
    </p:spTree>
    <p:extLst>
      <p:ext uri="{BB962C8B-B14F-4D97-AF65-F5344CB8AC3E}">
        <p14:creationId xmlns:p14="http://schemas.microsoft.com/office/powerpoint/2010/main" val="38294415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E8B016-D746-6D24-00A9-1652E3009467}"/>
              </a:ext>
            </a:extLst>
          </p:cNvPr>
          <p:cNvSpPr txBox="1"/>
          <p:nvPr/>
        </p:nvSpPr>
        <p:spPr>
          <a:xfrm>
            <a:off x="1295400" y="838200"/>
            <a:ext cx="3934795" cy="861774"/>
          </a:xfrm>
          <a:prstGeom prst="rect">
            <a:avLst/>
          </a:prstGeom>
          <a:noFill/>
        </p:spPr>
        <p:txBody>
          <a:bodyPr wrap="none" rtlCol="0">
            <a:spAutoFit/>
          </a:bodyPr>
          <a:lstStyle/>
          <a:p>
            <a:r>
              <a:rPr lang="en-US" sz="5000" b="1" dirty="0"/>
              <a:t>Food Allergies</a:t>
            </a:r>
          </a:p>
        </p:txBody>
      </p:sp>
      <p:sp>
        <p:nvSpPr>
          <p:cNvPr id="3" name="TextBox 2">
            <a:extLst>
              <a:ext uri="{FF2B5EF4-FFF2-40B4-BE49-F238E27FC236}">
                <a16:creationId xmlns:a16="http://schemas.microsoft.com/office/drawing/2014/main" id="{5F0B7D4A-9160-E217-C5F6-E978A05BBB95}"/>
              </a:ext>
            </a:extLst>
          </p:cNvPr>
          <p:cNvSpPr txBox="1"/>
          <p:nvPr/>
        </p:nvSpPr>
        <p:spPr>
          <a:xfrm>
            <a:off x="10363200" y="6210300"/>
            <a:ext cx="2517677" cy="861774"/>
          </a:xfrm>
          <a:prstGeom prst="rect">
            <a:avLst/>
          </a:prstGeom>
          <a:noFill/>
        </p:spPr>
        <p:txBody>
          <a:bodyPr wrap="none" rtlCol="0">
            <a:spAutoFit/>
          </a:bodyPr>
          <a:lstStyle/>
          <a:p>
            <a:r>
              <a:rPr lang="en-US" sz="5000" b="1" dirty="0"/>
              <a:t>Diabetes</a:t>
            </a:r>
          </a:p>
        </p:txBody>
      </p:sp>
      <p:sp>
        <p:nvSpPr>
          <p:cNvPr id="4" name="TextBox 3">
            <a:extLst>
              <a:ext uri="{FF2B5EF4-FFF2-40B4-BE49-F238E27FC236}">
                <a16:creationId xmlns:a16="http://schemas.microsoft.com/office/drawing/2014/main" id="{0D931949-3E64-E730-87B3-16ED8C5777D5}"/>
              </a:ext>
            </a:extLst>
          </p:cNvPr>
          <p:cNvSpPr txBox="1"/>
          <p:nvPr/>
        </p:nvSpPr>
        <p:spPr>
          <a:xfrm>
            <a:off x="302156" y="2269360"/>
            <a:ext cx="8841844" cy="553998"/>
          </a:xfrm>
          <a:prstGeom prst="rect">
            <a:avLst/>
          </a:prstGeom>
          <a:noFill/>
        </p:spPr>
        <p:txBody>
          <a:bodyPr wrap="none" rtlCol="0">
            <a:spAutoFit/>
          </a:bodyPr>
          <a:lstStyle/>
          <a:p>
            <a:r>
              <a:rPr lang="en-US" sz="3000" dirty="0"/>
              <a:t>Bullying</a:t>
            </a:r>
            <a:r>
              <a:rPr lang="en-US" sz="3000" dirty="0">
                <a:sym typeface="Wingdings" pitchFamily="2" charset="2"/>
              </a:rPr>
              <a:t> students feel less connected  lower grades</a:t>
            </a:r>
            <a:endParaRPr lang="en-US" sz="3000" dirty="0"/>
          </a:p>
        </p:txBody>
      </p:sp>
      <p:sp>
        <p:nvSpPr>
          <p:cNvPr id="5" name="TextBox 4">
            <a:extLst>
              <a:ext uri="{FF2B5EF4-FFF2-40B4-BE49-F238E27FC236}">
                <a16:creationId xmlns:a16="http://schemas.microsoft.com/office/drawing/2014/main" id="{EA130B8D-51A1-BBD5-D5AE-764E687CB067}"/>
              </a:ext>
            </a:extLst>
          </p:cNvPr>
          <p:cNvSpPr txBox="1"/>
          <p:nvPr/>
        </p:nvSpPr>
        <p:spPr>
          <a:xfrm>
            <a:off x="9144000" y="7278976"/>
            <a:ext cx="9144000" cy="1015663"/>
          </a:xfrm>
          <a:prstGeom prst="rect">
            <a:avLst/>
          </a:prstGeom>
          <a:noFill/>
        </p:spPr>
        <p:txBody>
          <a:bodyPr wrap="square" rtlCol="0">
            <a:spAutoFit/>
          </a:bodyPr>
          <a:lstStyle/>
          <a:p>
            <a:r>
              <a:rPr lang="en-US" sz="3000" dirty="0"/>
              <a:t>Socioeconomic status and behavioral factors </a:t>
            </a:r>
          </a:p>
          <a:p>
            <a:r>
              <a:rPr lang="en-US" sz="3000" dirty="0"/>
              <a:t>Poor control of diabetes </a:t>
            </a:r>
            <a:r>
              <a:rPr lang="en-US" sz="3000" dirty="0">
                <a:sym typeface="Wingdings" pitchFamily="2" charset="2"/>
              </a:rPr>
              <a:t> lower reading scores and GPA</a:t>
            </a:r>
            <a:endParaRPr lang="en-US" sz="3000" dirty="0"/>
          </a:p>
        </p:txBody>
      </p:sp>
      <p:sp>
        <p:nvSpPr>
          <p:cNvPr id="6" name="TextBox 5">
            <a:extLst>
              <a:ext uri="{FF2B5EF4-FFF2-40B4-BE49-F238E27FC236}">
                <a16:creationId xmlns:a16="http://schemas.microsoft.com/office/drawing/2014/main" id="{AB06B62E-A4A6-CA45-FE42-974549B9A218}"/>
              </a:ext>
            </a:extLst>
          </p:cNvPr>
          <p:cNvSpPr txBox="1"/>
          <p:nvPr/>
        </p:nvSpPr>
        <p:spPr>
          <a:xfrm>
            <a:off x="9409817" y="884366"/>
            <a:ext cx="8497183" cy="1938992"/>
          </a:xfrm>
          <a:prstGeom prst="rect">
            <a:avLst/>
          </a:prstGeom>
          <a:noFill/>
        </p:spPr>
        <p:txBody>
          <a:bodyPr wrap="square" rtlCol="0">
            <a:spAutoFit/>
          </a:bodyPr>
          <a:lstStyle/>
          <a:p>
            <a:r>
              <a:rPr lang="en-US" sz="3000" b="1" dirty="0">
                <a:solidFill>
                  <a:schemeClr val="accent3">
                    <a:lumMod val="60000"/>
                    <a:lumOff val="40000"/>
                  </a:schemeClr>
                </a:solidFill>
              </a:rPr>
              <a:t>Despite chronic health conditions, many students can still be academically successful when they have appropriate support at home, at school, and in their communities.</a:t>
            </a:r>
          </a:p>
        </p:txBody>
      </p:sp>
      <p:sp>
        <p:nvSpPr>
          <p:cNvPr id="7" name="TextBox 6">
            <a:extLst>
              <a:ext uri="{FF2B5EF4-FFF2-40B4-BE49-F238E27FC236}">
                <a16:creationId xmlns:a16="http://schemas.microsoft.com/office/drawing/2014/main" id="{2CD3EBB9-A161-94CF-7DAA-28A858BCB477}"/>
              </a:ext>
            </a:extLst>
          </p:cNvPr>
          <p:cNvSpPr txBox="1"/>
          <p:nvPr/>
        </p:nvSpPr>
        <p:spPr>
          <a:xfrm>
            <a:off x="685800" y="6586478"/>
            <a:ext cx="7410042" cy="2400657"/>
          </a:xfrm>
          <a:prstGeom prst="rect">
            <a:avLst/>
          </a:prstGeom>
          <a:noFill/>
        </p:spPr>
        <p:txBody>
          <a:bodyPr wrap="square" rtlCol="0">
            <a:spAutoFit/>
          </a:bodyPr>
          <a:lstStyle/>
          <a:p>
            <a:r>
              <a:rPr lang="en-US" sz="3000" b="1" dirty="0">
                <a:solidFill>
                  <a:schemeClr val="accent3">
                    <a:lumMod val="60000"/>
                    <a:lumOff val="40000"/>
                  </a:schemeClr>
                </a:solidFill>
              </a:rPr>
              <a:t>“Labels related to health conditions can lead teachers to underestimate a student’s potential, which could affect students’ self-concept and perceptions of their own academic ability”</a:t>
            </a:r>
          </a:p>
        </p:txBody>
      </p:sp>
    </p:spTree>
    <p:extLst>
      <p:ext uri="{BB962C8B-B14F-4D97-AF65-F5344CB8AC3E}">
        <p14:creationId xmlns:p14="http://schemas.microsoft.com/office/powerpoint/2010/main" val="5637906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a:spLocks noGrp="1"/>
          </p:cNvSpPr>
          <p:nvPr>
            <p:ph type="title" idx="4294967295"/>
          </p:nvPr>
        </p:nvSpPr>
        <p:spPr>
          <a:xfrm>
            <a:off x="13258800" y="1104129"/>
            <a:ext cx="4035425" cy="719138"/>
          </a:xfrm>
          <a:prstGeom prst="rect">
            <a:avLst/>
          </a:prstGeom>
        </p:spPr>
        <p:txBody>
          <a:bodyPr vert="horz" wrap="square" lIns="0" tIns="0" rIns="0" bIns="0" rtlCol="0">
            <a:noAutofit/>
          </a:bodyPr>
          <a:lstStyle/>
          <a:p>
            <a:pPr marL="12700" marR="5080">
              <a:lnSpc>
                <a:spcPct val="121900"/>
              </a:lnSpc>
              <a:spcBef>
                <a:spcPts val="95"/>
              </a:spcBef>
            </a:pPr>
            <a:r>
              <a:rPr lang="en-US" sz="6000" dirty="0">
                <a:solidFill>
                  <a:schemeClr val="bg1"/>
                </a:solidFill>
              </a:rPr>
              <a:t>Paperwork</a:t>
            </a:r>
            <a:endParaRPr sz="6000" dirty="0">
              <a:solidFill>
                <a:schemeClr val="bg1"/>
              </a:solidFill>
            </a:endParaRPr>
          </a:p>
        </p:txBody>
      </p:sp>
      <p:sp>
        <p:nvSpPr>
          <p:cNvPr id="8" name="object 8"/>
          <p:cNvSpPr txBox="1"/>
          <p:nvPr/>
        </p:nvSpPr>
        <p:spPr>
          <a:xfrm>
            <a:off x="10168045" y="2359926"/>
            <a:ext cx="6672155" cy="2046586"/>
          </a:xfrm>
          <a:prstGeom prst="rect">
            <a:avLst/>
          </a:prstGeom>
        </p:spPr>
        <p:txBody>
          <a:bodyPr vert="horz" wrap="square" lIns="0" tIns="0" rIns="0" bIns="0" rtlCol="0">
            <a:noAutofit/>
          </a:bodyPr>
          <a:lstStyle/>
          <a:p>
            <a:pPr marL="12700" marR="5080">
              <a:lnSpc>
                <a:spcPct val="120000"/>
              </a:lnSpc>
              <a:spcBef>
                <a:spcPts val="100"/>
              </a:spcBef>
            </a:pPr>
            <a:endParaRPr sz="2500" dirty="0">
              <a:solidFill>
                <a:srgbClr val="81D3EB"/>
              </a:solidFill>
              <a:latin typeface="Calibri" panose="020F0502020204030204" pitchFamily="34" charset="0"/>
              <a:cs typeface="Calibri" panose="020F0502020204030204" pitchFamily="34" charset="0"/>
            </a:endParaRPr>
          </a:p>
        </p:txBody>
      </p:sp>
      <p:sp>
        <p:nvSpPr>
          <p:cNvPr id="10" name="object 10"/>
          <p:cNvSpPr txBox="1"/>
          <p:nvPr/>
        </p:nvSpPr>
        <p:spPr>
          <a:xfrm>
            <a:off x="1016000" y="7379370"/>
            <a:ext cx="6809105" cy="1756058"/>
          </a:xfrm>
          <a:prstGeom prst="rect">
            <a:avLst/>
          </a:prstGeom>
        </p:spPr>
        <p:txBody>
          <a:bodyPr vert="horz" wrap="square" lIns="0" tIns="0" rIns="0" bIns="0" rtlCol="0">
            <a:noAutofit/>
          </a:bodyPr>
          <a:lstStyle/>
          <a:p>
            <a:pPr marL="12700" marR="5080">
              <a:lnSpc>
                <a:spcPct val="120000"/>
              </a:lnSpc>
              <a:spcBef>
                <a:spcPts val="100"/>
              </a:spcBef>
            </a:pPr>
            <a:r>
              <a:rPr lang="en-US" sz="4000" dirty="0">
                <a:solidFill>
                  <a:srgbClr val="81D3EB"/>
                </a:solidFill>
              </a:rPr>
              <a:t>Absence Adjustment</a:t>
            </a:r>
          </a:p>
          <a:p>
            <a:pPr marL="12700" marR="5080">
              <a:lnSpc>
                <a:spcPct val="120000"/>
              </a:lnSpc>
              <a:spcBef>
                <a:spcPts val="100"/>
              </a:spcBef>
            </a:pPr>
            <a:r>
              <a:rPr lang="en-US" sz="4000" dirty="0">
                <a:solidFill>
                  <a:srgbClr val="81D3EB"/>
                </a:solidFill>
                <a:cs typeface="Calibri" panose="020F0502020204030204" pitchFamily="34" charset="0"/>
              </a:rPr>
              <a:t>IEP</a:t>
            </a:r>
          </a:p>
          <a:p>
            <a:pPr marL="12700" marR="5080">
              <a:lnSpc>
                <a:spcPct val="120000"/>
              </a:lnSpc>
              <a:spcBef>
                <a:spcPts val="100"/>
              </a:spcBef>
            </a:pPr>
            <a:r>
              <a:rPr lang="en-US" sz="4000" dirty="0">
                <a:solidFill>
                  <a:srgbClr val="81D3EB"/>
                </a:solidFill>
                <a:cs typeface="Calibri" panose="020F0502020204030204" pitchFamily="34" charset="0"/>
              </a:rPr>
              <a:t>504</a:t>
            </a:r>
          </a:p>
        </p:txBody>
      </p:sp>
      <p:pic>
        <p:nvPicPr>
          <p:cNvPr id="12" name="Picture 11" descr="Text&#10;&#10;Description automatically generated">
            <a:extLst>
              <a:ext uri="{FF2B5EF4-FFF2-40B4-BE49-F238E27FC236}">
                <a16:creationId xmlns:a16="http://schemas.microsoft.com/office/drawing/2014/main" id="{972BD619-D378-B945-9DD5-2A95B48C0F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41580" y="9252585"/>
            <a:ext cx="1962760" cy="462915"/>
          </a:xfrm>
          <a:prstGeom prst="rect">
            <a:avLst/>
          </a:prstGeom>
        </p:spPr>
      </p:pic>
      <p:pic>
        <p:nvPicPr>
          <p:cNvPr id="13" name="object 4">
            <a:extLst>
              <a:ext uri="{FF2B5EF4-FFF2-40B4-BE49-F238E27FC236}">
                <a16:creationId xmlns:a16="http://schemas.microsoft.com/office/drawing/2014/main" id="{A84C609D-9139-AB4B-A6DE-2FF50FD878D4}"/>
              </a:ext>
            </a:extLst>
          </p:cNvPr>
          <p:cNvPicPr/>
          <p:nvPr/>
        </p:nvPicPr>
        <p:blipFill rotWithShape="1">
          <a:blip r:embed="rId3">
            <a:extLst>
              <a:ext uri="{28A0092B-C50C-407E-A947-70E740481C1C}">
                <a14:useLocalDpi xmlns:a14="http://schemas.microsoft.com/office/drawing/2010/main" val="0"/>
              </a:ext>
            </a:extLst>
          </a:blip>
          <a:srcRect l="155" t="3169" r="49876" b="54355"/>
          <a:stretch/>
        </p:blipFill>
        <p:spPr>
          <a:xfrm>
            <a:off x="0" y="0"/>
            <a:ext cx="9138494" cy="5184421"/>
          </a:xfrm>
          <a:prstGeom prst="rect">
            <a:avLst/>
          </a:prstGeom>
        </p:spPr>
      </p:pic>
      <p:pic>
        <p:nvPicPr>
          <p:cNvPr id="14" name="object 4">
            <a:extLst>
              <a:ext uri="{FF2B5EF4-FFF2-40B4-BE49-F238E27FC236}">
                <a16:creationId xmlns:a16="http://schemas.microsoft.com/office/drawing/2014/main" id="{2EA05ADE-5767-8748-93ED-CA24E18591CD}"/>
              </a:ext>
            </a:extLst>
          </p:cNvPr>
          <p:cNvPicPr/>
          <p:nvPr/>
        </p:nvPicPr>
        <p:blipFill rotWithShape="1">
          <a:blip r:embed="rId3">
            <a:extLst>
              <a:ext uri="{28A0092B-C50C-407E-A947-70E740481C1C}">
                <a14:useLocalDpi xmlns:a14="http://schemas.microsoft.com/office/drawing/2010/main" val="0"/>
              </a:ext>
            </a:extLst>
          </a:blip>
          <a:srcRect l="15766" t="36586" r="34477" b="22037"/>
          <a:stretch/>
        </p:blipFill>
        <p:spPr>
          <a:xfrm>
            <a:off x="9138494" y="5199811"/>
            <a:ext cx="9138494" cy="5071798"/>
          </a:xfrm>
          <a:prstGeom prst="rect">
            <a:avLst/>
          </a:prstGeom>
        </p:spPr>
      </p:pic>
      <p:cxnSp>
        <p:nvCxnSpPr>
          <p:cNvPr id="11" name="Straight Connector 10">
            <a:extLst>
              <a:ext uri="{FF2B5EF4-FFF2-40B4-BE49-F238E27FC236}">
                <a16:creationId xmlns:a16="http://schemas.microsoft.com/office/drawing/2014/main" id="{CA3B2A39-D283-604F-870D-31A97E232506}"/>
              </a:ext>
            </a:extLst>
          </p:cNvPr>
          <p:cNvCxnSpPr/>
          <p:nvPr/>
        </p:nvCxnSpPr>
        <p:spPr>
          <a:xfrm>
            <a:off x="10160000" y="2091596"/>
            <a:ext cx="7366000" cy="0"/>
          </a:xfrm>
          <a:prstGeom prst="line">
            <a:avLst/>
          </a:prstGeom>
          <a:ln w="15875">
            <a:solidFill>
              <a:srgbClr val="AB052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D4FBD2A-3CA2-A443-986F-6699D6133081}"/>
              </a:ext>
            </a:extLst>
          </p:cNvPr>
          <p:cNvCxnSpPr/>
          <p:nvPr/>
        </p:nvCxnSpPr>
        <p:spPr>
          <a:xfrm>
            <a:off x="1016000" y="7088128"/>
            <a:ext cx="7366000" cy="0"/>
          </a:xfrm>
          <a:prstGeom prst="line">
            <a:avLst/>
          </a:prstGeom>
          <a:ln w="15875">
            <a:solidFill>
              <a:srgbClr val="AB05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86331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039282CB-56F1-316D-B644-000F320ACEA1}"/>
              </a:ext>
            </a:extLst>
          </p:cNvPr>
          <p:cNvGraphicFramePr>
            <a:graphicFrameLocks noChangeAspect="1"/>
          </p:cNvGraphicFramePr>
          <p:nvPr>
            <p:extLst>
              <p:ext uri="{D42A27DB-BD31-4B8C-83A1-F6EECF244321}">
                <p14:modId xmlns:p14="http://schemas.microsoft.com/office/powerpoint/2010/main" val="840212764"/>
              </p:ext>
            </p:extLst>
          </p:nvPr>
        </p:nvGraphicFramePr>
        <p:xfrm>
          <a:off x="10591800" y="17078"/>
          <a:ext cx="7696200" cy="10393159"/>
        </p:xfrm>
        <a:graphic>
          <a:graphicData uri="http://schemas.openxmlformats.org/presentationml/2006/ole">
            <mc:AlternateContent xmlns:mc="http://schemas.openxmlformats.org/markup-compatibility/2006">
              <mc:Choice xmlns:v="urn:schemas-microsoft-com:vml" Requires="v">
                <p:oleObj name="Document" r:id="rId3" imgW="5943600" imgH="8026400" progId="Word.Document.8">
                  <p:embed/>
                </p:oleObj>
              </mc:Choice>
              <mc:Fallback>
                <p:oleObj name="Document" r:id="rId3" imgW="5943600" imgH="8026400" progId="Word.Document.8">
                  <p:embed/>
                  <p:pic>
                    <p:nvPicPr>
                      <p:cNvPr id="0" name=""/>
                      <p:cNvPicPr/>
                      <p:nvPr/>
                    </p:nvPicPr>
                    <p:blipFill>
                      <a:blip r:embed="rId4"/>
                      <a:stretch>
                        <a:fillRect/>
                      </a:stretch>
                    </p:blipFill>
                    <p:spPr>
                      <a:xfrm>
                        <a:off x="10591800" y="17078"/>
                        <a:ext cx="7696200" cy="10393159"/>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642B7257-626E-2B4A-87CC-77E7A30FCFF3}"/>
              </a:ext>
            </a:extLst>
          </p:cNvPr>
          <p:cNvSpPr txBox="1"/>
          <p:nvPr/>
        </p:nvSpPr>
        <p:spPr>
          <a:xfrm>
            <a:off x="1676400" y="1409700"/>
            <a:ext cx="6934200" cy="707886"/>
          </a:xfrm>
          <a:prstGeom prst="rect">
            <a:avLst/>
          </a:prstGeom>
          <a:noFill/>
        </p:spPr>
        <p:txBody>
          <a:bodyPr wrap="square" rtlCol="0">
            <a:spAutoFit/>
          </a:bodyPr>
          <a:lstStyle/>
          <a:p>
            <a:r>
              <a:rPr lang="en-US" sz="4000" dirty="0">
                <a:solidFill>
                  <a:schemeClr val="bg1"/>
                </a:solidFill>
              </a:rPr>
              <a:t>Absence Adjustment Request</a:t>
            </a:r>
          </a:p>
        </p:txBody>
      </p:sp>
      <p:sp>
        <p:nvSpPr>
          <p:cNvPr id="4" name="TextBox 3">
            <a:extLst>
              <a:ext uri="{FF2B5EF4-FFF2-40B4-BE49-F238E27FC236}">
                <a16:creationId xmlns:a16="http://schemas.microsoft.com/office/drawing/2014/main" id="{A1E8A3E8-6232-A6DB-8959-0C011D3BC102}"/>
              </a:ext>
            </a:extLst>
          </p:cNvPr>
          <p:cNvSpPr txBox="1"/>
          <p:nvPr/>
        </p:nvSpPr>
        <p:spPr>
          <a:xfrm>
            <a:off x="114300" y="5753100"/>
            <a:ext cx="10058400" cy="1938992"/>
          </a:xfrm>
          <a:prstGeom prst="rect">
            <a:avLst/>
          </a:prstGeom>
          <a:noFill/>
        </p:spPr>
        <p:txBody>
          <a:bodyPr wrap="square" rtlCol="0">
            <a:spAutoFit/>
          </a:bodyPr>
          <a:lstStyle/>
          <a:p>
            <a:r>
              <a:rPr lang="en-US" sz="3000" dirty="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(6) Chronic health problems as defined in Arizona Revised Statutes section § 15-346 if the school district is providing services to the pupils during their absence from school.  </a:t>
            </a:r>
            <a:endParaRPr lang="en-US" sz="3000" dirty="0">
              <a:solidFill>
                <a:srgbClr val="000000"/>
              </a:solidFill>
              <a:effectLst/>
              <a:highlight>
                <a:srgbClr val="FFFF00"/>
              </a:highlight>
              <a:latin typeface="Verdana" panose="020B0604030504040204" pitchFamily="34" charset="0"/>
              <a:ea typeface="Times New Roman" panose="02020603050405020304" pitchFamily="18" charset="0"/>
              <a:cs typeface="Times New Roman" panose="02020603050405020304" pitchFamily="18" charset="0"/>
            </a:endParaRPr>
          </a:p>
          <a:p>
            <a:endParaRPr lang="en-US" sz="3000" dirty="0"/>
          </a:p>
        </p:txBody>
      </p:sp>
    </p:spTree>
    <p:extLst>
      <p:ext uri="{BB962C8B-B14F-4D97-AF65-F5344CB8AC3E}">
        <p14:creationId xmlns:p14="http://schemas.microsoft.com/office/powerpoint/2010/main" val="1744649966"/>
      </p:ext>
    </p:extLst>
  </p:cSld>
  <p:clrMapOvr>
    <a:masterClrMapping/>
  </p:clrMapOvr>
</p:sld>
</file>

<file path=ppt/theme/theme1.xml><?xml version="1.0" encoding="utf-8"?>
<a:theme xmlns:a="http://schemas.openxmlformats.org/drawingml/2006/main" name="UArizona">
  <a:themeElements>
    <a:clrScheme name="UArizona">
      <a:dk1>
        <a:srgbClr val="0C234B"/>
      </a:dk1>
      <a:lt1>
        <a:srgbClr val="FFFFFF"/>
      </a:lt1>
      <a:dk2>
        <a:srgbClr val="1F497D"/>
      </a:dk2>
      <a:lt2>
        <a:srgbClr val="FFFFFF"/>
      </a:lt2>
      <a:accent1>
        <a:srgbClr val="25669A"/>
      </a:accent1>
      <a:accent2>
        <a:srgbClr val="BB1B29"/>
      </a:accent2>
      <a:accent3>
        <a:srgbClr val="EF4056"/>
      </a:accent3>
      <a:accent4>
        <a:srgbClr val="90DAEF"/>
      </a:accent4>
      <a:accent5>
        <a:srgbClr val="25669A"/>
      </a:accent5>
      <a:accent6>
        <a:srgbClr val="1E5188"/>
      </a:accent6>
      <a:hlink>
        <a:srgbClr val="FFFFFF"/>
      </a:hlink>
      <a:folHlink>
        <a:srgbClr val="BB1B2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UArizona" id="{F050E6FF-45A1-C64D-8D05-41DFF266D74B}" vid="{8061C59E-3A69-7A49-9391-6E80FFB8427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UArizona</Template>
  <TotalTime>57624</TotalTime>
  <Words>3013</Words>
  <Application>Microsoft Macintosh PowerPoint</Application>
  <PresentationFormat>Custom</PresentationFormat>
  <Paragraphs>293</Paragraphs>
  <Slides>25</Slides>
  <Notes>11</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40" baseType="lpstr">
      <vt:lpstr>-webkit-standard</vt:lpstr>
      <vt:lpstr>ABeeZee</vt:lpstr>
      <vt:lpstr>Aeonik</vt:lpstr>
      <vt:lpstr>Arial</vt:lpstr>
      <vt:lpstr>Calibri</vt:lpstr>
      <vt:lpstr>minion-pro</vt:lpstr>
      <vt:lpstr>MinionPro</vt:lpstr>
      <vt:lpstr>Proxima Nova</vt:lpstr>
      <vt:lpstr>Public Sans Web</vt:lpstr>
      <vt:lpstr>SymbolMT</vt:lpstr>
      <vt:lpstr>Times New Roman</vt:lpstr>
      <vt:lpstr>TimesNewRomanPSMT</vt:lpstr>
      <vt:lpstr>Verdana</vt:lpstr>
      <vt:lpstr>UArizona</vt:lpstr>
      <vt:lpstr>Document</vt:lpstr>
      <vt:lpstr>Randee Luben, LMSW</vt:lpstr>
      <vt:lpstr>PowerPoint Presentation</vt:lpstr>
      <vt:lpstr>PowerPoint Presentation</vt:lpstr>
      <vt:lpstr>Chronic Health</vt:lpstr>
      <vt:lpstr>PowerPoint Presentation</vt:lpstr>
      <vt:lpstr>PowerPoint Presentation</vt:lpstr>
      <vt:lpstr>PowerPoint Presentation</vt:lpstr>
      <vt:lpstr>Paperwork</vt:lpstr>
      <vt:lpstr>PowerPoint Presentation</vt:lpstr>
      <vt:lpstr>IEP versus 504 Plans</vt:lpstr>
      <vt:lpstr>IEP versus 504 Plans</vt:lpstr>
      <vt:lpstr>PowerPoint Presentation</vt:lpstr>
      <vt:lpstr>PowerPoint Presentation</vt:lpstr>
      <vt:lpstr>Stress</vt:lpstr>
      <vt:lpstr>Anxiety</vt:lpstr>
      <vt:lpstr>Depression</vt:lpstr>
      <vt:lpstr>INSPIRATIONAL WORDS</vt:lpstr>
      <vt:lpstr>Bullying</vt:lpstr>
      <vt:lpstr>Accommodations</vt:lpstr>
      <vt:lpstr>Accommodations</vt:lpstr>
      <vt:lpstr>Family Support</vt:lpstr>
      <vt:lpstr>Asthma  and Allergy Resources</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UNIVERSITY OF ARIZONA – DEPARTMENT NAME</dc:title>
  <cp:lastModifiedBy>Luben, Randee L - (randee)</cp:lastModifiedBy>
  <cp:revision>50</cp:revision>
  <dcterms:created xsi:type="dcterms:W3CDTF">2021-02-22T16:48:29Z</dcterms:created>
  <dcterms:modified xsi:type="dcterms:W3CDTF">2023-02-11T19:23:37Z</dcterms:modified>
</cp:coreProperties>
</file>