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Economica"/>
      <p:regular r:id="rId25"/>
      <p:bold r:id="rId26"/>
      <p:italic r:id="rId27"/>
      <p:boldItalic r:id="rId28"/>
    </p:embeddedFont>
    <p:embeddedFont>
      <p:font typeface="Oswald"/>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e7x67Lt54CuA4wUGKKkvPIE4r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CE2E70-B63F-4064-B4A0-5AA2AAAC1C49}">
  <a:tblStyle styleId="{73CE2E70-B63F-4064-B4A0-5AA2AAAC1C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swald-bold.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880d10a9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c880d10a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5721c8ca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d5721c8ca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here are some data points that just give us an idea of how much experience the participants had with mindfulness and expressive writing already, before the workshop. As you can see, there is some experience with both practices, but also a fair amount of unsuredness on what these practices even are, which tells us that this group would be a good group to introduce these exercises to, especially because they all agreed or strongly agreed that they want to gain more skills to improve their overall well-being, so they are enthusiastic and willing!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5721c8ca3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d5721c8ca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Similar results here for the caregivers, with some participants having a lot of experience with these practices, and others not at all. All in all, they are also enthusiastic and willing to jump into gaining more coping skills, and it is interesting to see that both people who have experience with mindfulness and expressive writing </a:t>
            </a:r>
            <a:r>
              <a:rPr i="1" lang="en-US">
                <a:solidFill>
                  <a:schemeClr val="dk1"/>
                </a:solidFill>
              </a:rPr>
              <a:t>and </a:t>
            </a:r>
            <a:r>
              <a:rPr lang="en-US">
                <a:solidFill>
                  <a:schemeClr val="dk1"/>
                </a:solidFill>
              </a:rPr>
              <a:t>those that don’t are equally as interested in taking part in the workshop opportunity.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5721c8ca3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d5721c8ca3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here are some results from after the workshop! After having attended the one-hour workshop with peers, both caregivers and patients all said they would likely or very likely attend another Creative Wellness workshop! Also important to note is that they also said they would revisit some of the exercises shared in the workshop - which is good because they all received an Ongoing Practice packet in order to help them do just that! So this data shows that our efforts in putting together that packet were in fact beneficial to participants, and we have hopefully given them tools that they can continue to use throughout their daily lives.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5a39b3309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d5a39b3309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Here are some questions we asked both before and after the workshop. The light bars are from before the workshop, with the darker ones being answers from after the workshop. There is overall some growth in both patients and caregivers reporting that they have the tools to manage difficult emotions--one patient disagreed that they did, but then after the workshop, stated that they might. The second question is about self-expression. some really great growth from disagrees and strongly disagrees over to agree and neutral, with one patient still disagreeing, but moving up from strongly disagree. It should be noted that participants took this survey about 1 week before the workshop, and then completed the post survey 1-2 days after the workshop.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5a39b3309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d5a39b330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finally, we asked the participants if they believe gaining experience or engaging in mindfulness and expressive writing will help their overall health and well-being, and it seems we have converted some believers here! Patients jumping over mostly to agree and strongly agree for both, with caregivers all strongly agreeing that mindfulness can help them! And I actually like this result here on the expressive writing side, from one caregiver who engaged in the expressive writing workshop, and through that, found out that it is not something they want to engage in, which I’m glad we could help them figure that out for themselves!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One patient said “I thought that it was a very good experience, and I liked having things that I could work with.” and caregivers reported “I loved this workshop”  and “I think that this would be cool as a multiple week workshop”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 will pass it off to Amanda for some discussion points with this knowledge under our belts.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4705c3ab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4705c3ab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Amanda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4705c3ab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4705c3ab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Based on this very preliminary study, then, we have a few recommendations for the future.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It is clear that the participants enjoyed the workshops, and are interested in future opportunities to engage in unique exercises and techniques that can help build up their coping skills. A common theme in their feedback was that they wanted more time in the workshop, or more workshops! This positive feedback could point to the possibility that more PPC patients and caregivers, who did not get to participate in this study, would be interested in future opportunities as well. Perhaps this consideration can be incorporated into future support group themes, or effort can be made to create virtual spaces for patients and caregivers to connect and collaborate, as, at least, anecdotally, that feature of the workshop seemed to be very meaningful for participants.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Another recommendation would be to locate local opportunities for different kinds of art therapy or mindfulness classes to refer patients and families to.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Finally, the Ongoing Practice packet and the Creative Wellness workshop curriculum are both complete and available for future use, if any PPC faculty or future trainees wish to utilize them in their practice. We recommend keeping these resources available for patients and caregivers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4705c3ab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4705c3ab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5d7496326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5d749632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89a01006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c89a0100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880d10a9a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c880d10a9a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short, Creative Wellness is a curriculum that combines expressive writing and mindfulness techniques geared toward young patients with chronic pulmonary conditions between the ages of 12 and 17 and their caregivers.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think of this model as working with both the internal world, with the mindfulness tools, and the external expression of that, through expressive writing and reading of expressive literature. Both of these practices have a rich and deep history in research and medicine. Several researchers have found a link between expressive writing exercises and positive health outcomes, particularly in the realm of self-expression, self-esteem, and communication. Children with illnesses such as Cystic Fibrosis and Asthma have been included in several of these studies, and they have focused on things such as immune function, medication adherence, symptoms of depression and anxiety, communication with caregivers and medical providers, and transitioning from pediatric to adult care. In several studies, focused expressive writing techniques have had positive impact in these areas.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Mindfulness has also been heavily researched, and specific therapeutic modalities have been derived from this practice, such as Mindfulness Based Stress Reduction. Various research studies have shown positive results when individuals practice mindfulness regularly, including reduction in depression and anxiety by equipping both patients of chronic illness as well as their caregivers with mindfulness tools.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so, Creative Wellness seeks to combine the power between these two unique practices, utilizing the background knowledge of both Amanda and I to marry the two together. The curriculum employs brief structured writing and mindfulness exercises that are meant to encourage reflection, expression, and the reclaiming of an individual’s personal narrative through their own perspective. This is not formal therapy, but is meant as an augmentative and integrative treatment for those living with chronic conditions.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5d7496326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5d749632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J. R. Graham-Pole, a pediatric oncologist who founded and manages an arts in medicine program out of Shands Hospital at the University of Florida, states: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880d10a9a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c880d10a9a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Amanda. add literature references.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4705c3ab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4705c3a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So our research question is simple: Are short workshops that teach mindfulness and expressive writing techniques useful in promoting patient and caregiver well-being?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This study is very much an introduction to the idea of providing patients and caregivers with this type of augmentative treatment. We implemented the curriculum with the hopes of discovering a few things, like: will the PPC patients and caregivers be interested in this? Will they find it meaningful? Does providing this type of introductory information about these exercises add to their well-being? Is this information new to them, or do they do these types of things already? And Will they engage in the types of practices we teach them later, on their own, or with their family or friends?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if so, based on the research, we have some anticipated benefits such as: participants feeling more equipped to handle stress, anxiety, and depression and to express themselves to those around them; improved self-esteem, and overall, that they would be able to add these writing and mindfulness techniques to their toolbox of coping skills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880d10a9a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c880d10a9a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US" sz="1200">
                <a:solidFill>
                  <a:srgbClr val="475A60"/>
                </a:solidFill>
                <a:latin typeface="Avenir"/>
                <a:ea typeface="Avenir"/>
                <a:cs typeface="Avenir"/>
                <a:sym typeface="Avenir"/>
              </a:rPr>
              <a:t>Amanda</a:t>
            </a:r>
            <a:endParaRPr sz="1200">
              <a:solidFill>
                <a:srgbClr val="475A60"/>
              </a:solidFill>
              <a:latin typeface="Avenir"/>
              <a:ea typeface="Avenir"/>
              <a:cs typeface="Avenir"/>
              <a:sym typeface="Avenir"/>
            </a:endParaRPr>
          </a:p>
          <a:p>
            <a:pPr indent="-285750" lvl="0" marL="285750" rtl="0" algn="l">
              <a:lnSpc>
                <a:spcPct val="100000"/>
              </a:lnSpc>
              <a:spcBef>
                <a:spcPts val="0"/>
              </a:spcBef>
              <a:spcAft>
                <a:spcPts val="0"/>
              </a:spcAft>
              <a:buClr>
                <a:srgbClr val="475A60"/>
              </a:buClr>
              <a:buSzPts val="1200"/>
              <a:buChar char="•"/>
            </a:pPr>
            <a:r>
              <a:rPr lang="en-US" sz="1200">
                <a:solidFill>
                  <a:srgbClr val="475A60"/>
                </a:solidFill>
                <a:latin typeface="Avenir"/>
                <a:ea typeface="Avenir"/>
                <a:cs typeface="Avenir"/>
                <a:sym typeface="Avenir"/>
              </a:rPr>
              <a:t>1-2 hour workshops for children with CF and severe asthma, their caregivers, and whole families</a:t>
            </a:r>
            <a:endParaRPr sz="1400">
              <a:solidFill>
                <a:schemeClr val="dk1"/>
              </a:solidFill>
            </a:endParaRPr>
          </a:p>
          <a:p>
            <a:pPr indent="-285750" lvl="0" marL="285750" rtl="0" algn="l">
              <a:lnSpc>
                <a:spcPct val="100000"/>
              </a:lnSpc>
              <a:spcBef>
                <a:spcPts val="0"/>
              </a:spcBef>
              <a:spcAft>
                <a:spcPts val="0"/>
              </a:spcAft>
              <a:buClr>
                <a:srgbClr val="475A60"/>
              </a:buClr>
              <a:buSzPts val="1200"/>
              <a:buChar char="•"/>
            </a:pPr>
            <a:r>
              <a:rPr lang="en-US" sz="1200">
                <a:solidFill>
                  <a:srgbClr val="475A60"/>
                </a:solidFill>
                <a:latin typeface="Avenir"/>
                <a:ea typeface="Avenir"/>
                <a:cs typeface="Avenir"/>
                <a:sym typeface="Avenir"/>
              </a:rPr>
              <a:t>Tangible resources to guide practice at home</a:t>
            </a:r>
            <a:endParaRPr sz="1400">
              <a:solidFill>
                <a:schemeClr val="dk1"/>
              </a:solidFill>
            </a:endParaRPr>
          </a:p>
          <a:p>
            <a:pPr indent="-285750" lvl="0" marL="285750" rtl="0" algn="l">
              <a:lnSpc>
                <a:spcPct val="100000"/>
              </a:lnSpc>
              <a:spcBef>
                <a:spcPts val="0"/>
              </a:spcBef>
              <a:spcAft>
                <a:spcPts val="0"/>
              </a:spcAft>
              <a:buClr>
                <a:srgbClr val="475A60"/>
              </a:buClr>
              <a:buSzPts val="1200"/>
              <a:buChar char="•"/>
            </a:pPr>
            <a:r>
              <a:rPr lang="en-US" sz="1200">
                <a:solidFill>
                  <a:srgbClr val="475A60"/>
                </a:solidFill>
                <a:latin typeface="Avenir"/>
                <a:ea typeface="Avenir"/>
                <a:cs typeface="Avenir"/>
                <a:sym typeface="Avenir"/>
              </a:rPr>
              <a:t>Psychoeducation on the uses of this practice and how it impacts your wellbeing, as well we how to create the practice on your own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5721c8ca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5721c8ca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So here are our results from the evaluation we conducted to measure the effectiveness of the workshop and get some answers to our questions. Overall, we had 6 patients register to participate, with 5 showing up to the workshop. Likewise, we had 10 caregivers register, with 7 showing 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8efca2ebf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c8efca2ebf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Here are some simple demographics of the patients who came to the virtual workshop. Obviously, the sample sizes for these graphs and charts will be small, but I still find it is easiest to understand results through this type of visualization. Most patients were 12 years old, with a couple older. Almost an even split of SA and CF diagnosis, as well as even split in ethnicity. Most patients identified as White, and most participants were female.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5a39b3309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d5a39b3309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caregivers, the data for age and diagnosis is for the children they care for, so most of the caregivers were parents of CF patients, and mostly between the ages of 12 and 18. Caregivers were also mostly female, identified as white, and almost even split on ethnicity again.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c880d10a9a_0_64"/>
          <p:cNvSpPr/>
          <p:nvPr/>
        </p:nvSpPr>
        <p:spPr>
          <a:xfrm>
            <a:off x="3658683" y="10089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gc880d10a9a_0_64"/>
          <p:cNvSpPr/>
          <p:nvPr/>
        </p:nvSpPr>
        <p:spPr>
          <a:xfrm rot="10800000">
            <a:off x="7091169" y="43556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gc880d10a9a_0_64"/>
          <p:cNvSpPr txBox="1"/>
          <p:nvPr>
            <p:ph type="ctrTitle"/>
          </p:nvPr>
        </p:nvSpPr>
        <p:spPr>
          <a:xfrm>
            <a:off x="4059600" y="1925674"/>
            <a:ext cx="4072800" cy="20496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a:lvl1pPr>
            <a:lvl2pPr lvl="1" algn="ctr">
              <a:lnSpc>
                <a:spcPct val="100000"/>
              </a:lnSpc>
              <a:spcBef>
                <a:spcPts val="0"/>
              </a:spcBef>
              <a:spcAft>
                <a:spcPts val="0"/>
              </a:spcAft>
              <a:buSzPts val="5600"/>
              <a:buNone/>
              <a:defRPr/>
            </a:lvl2pPr>
            <a:lvl3pPr lvl="2" algn="ctr">
              <a:lnSpc>
                <a:spcPct val="100000"/>
              </a:lnSpc>
              <a:spcBef>
                <a:spcPts val="0"/>
              </a:spcBef>
              <a:spcAft>
                <a:spcPts val="0"/>
              </a:spcAft>
              <a:buSzPts val="5600"/>
              <a:buNone/>
              <a:defRPr/>
            </a:lvl3pPr>
            <a:lvl4pPr lvl="3" algn="ctr">
              <a:lnSpc>
                <a:spcPct val="100000"/>
              </a:lnSpc>
              <a:spcBef>
                <a:spcPts val="0"/>
              </a:spcBef>
              <a:spcAft>
                <a:spcPts val="0"/>
              </a:spcAft>
              <a:buSzPts val="5600"/>
              <a:buNone/>
              <a:defRPr/>
            </a:lvl4pPr>
            <a:lvl5pPr lvl="4" algn="ctr">
              <a:lnSpc>
                <a:spcPct val="100000"/>
              </a:lnSpc>
              <a:spcBef>
                <a:spcPts val="0"/>
              </a:spcBef>
              <a:spcAft>
                <a:spcPts val="0"/>
              </a:spcAft>
              <a:buSzPts val="5600"/>
              <a:buNone/>
              <a:defRPr/>
            </a:lvl5pPr>
            <a:lvl6pPr lvl="5" algn="ctr">
              <a:lnSpc>
                <a:spcPct val="100000"/>
              </a:lnSpc>
              <a:spcBef>
                <a:spcPts val="0"/>
              </a:spcBef>
              <a:spcAft>
                <a:spcPts val="0"/>
              </a:spcAft>
              <a:buSzPts val="5600"/>
              <a:buNone/>
              <a:defRPr/>
            </a:lvl6pPr>
            <a:lvl7pPr lvl="6" algn="ctr">
              <a:lnSpc>
                <a:spcPct val="100000"/>
              </a:lnSpc>
              <a:spcBef>
                <a:spcPts val="0"/>
              </a:spcBef>
              <a:spcAft>
                <a:spcPts val="0"/>
              </a:spcAft>
              <a:buSzPts val="5600"/>
              <a:buNone/>
              <a:defRPr/>
            </a:lvl7pPr>
            <a:lvl8pPr lvl="7" algn="ctr">
              <a:lnSpc>
                <a:spcPct val="100000"/>
              </a:lnSpc>
              <a:spcBef>
                <a:spcPts val="0"/>
              </a:spcBef>
              <a:spcAft>
                <a:spcPts val="0"/>
              </a:spcAft>
              <a:buSzPts val="5600"/>
              <a:buNone/>
              <a:defRPr/>
            </a:lvl8pPr>
            <a:lvl9pPr lvl="8" algn="ctr">
              <a:lnSpc>
                <a:spcPct val="100000"/>
              </a:lnSpc>
              <a:spcBef>
                <a:spcPts val="0"/>
              </a:spcBef>
              <a:spcAft>
                <a:spcPts val="0"/>
              </a:spcAft>
              <a:buSzPts val="5600"/>
              <a:buNone/>
              <a:defRPr/>
            </a:lvl9pPr>
          </a:lstStyle>
          <a:p/>
        </p:txBody>
      </p:sp>
      <p:sp>
        <p:nvSpPr>
          <p:cNvPr id="13" name="Google Shape;13;gc880d10a9a_0_64"/>
          <p:cNvSpPr txBox="1"/>
          <p:nvPr>
            <p:ph idx="1" type="subTitle"/>
          </p:nvPr>
        </p:nvSpPr>
        <p:spPr>
          <a:xfrm>
            <a:off x="4059600" y="4155440"/>
            <a:ext cx="4072800" cy="9351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Font typeface="Economica"/>
              <a:buNone/>
              <a:defRPr sz="2800">
                <a:latin typeface="Economica"/>
                <a:ea typeface="Economica"/>
                <a:cs typeface="Economica"/>
                <a:sym typeface="Economica"/>
              </a:defRPr>
            </a:lvl1pPr>
            <a:lvl2pPr lvl="1" algn="ctr">
              <a:lnSpc>
                <a:spcPct val="100000"/>
              </a:lnSpc>
              <a:spcBef>
                <a:spcPts val="0"/>
              </a:spcBef>
              <a:spcAft>
                <a:spcPts val="0"/>
              </a:spcAft>
              <a:buSzPts val="2800"/>
              <a:buFont typeface="Economica"/>
              <a:buNone/>
              <a:defRPr sz="2800">
                <a:latin typeface="Economica"/>
                <a:ea typeface="Economica"/>
                <a:cs typeface="Economica"/>
                <a:sym typeface="Economica"/>
              </a:defRPr>
            </a:lvl2pPr>
            <a:lvl3pPr lvl="2" algn="ctr">
              <a:lnSpc>
                <a:spcPct val="100000"/>
              </a:lnSpc>
              <a:spcBef>
                <a:spcPts val="0"/>
              </a:spcBef>
              <a:spcAft>
                <a:spcPts val="0"/>
              </a:spcAft>
              <a:buSzPts val="2800"/>
              <a:buFont typeface="Economica"/>
              <a:buNone/>
              <a:defRPr sz="2800">
                <a:latin typeface="Economica"/>
                <a:ea typeface="Economica"/>
                <a:cs typeface="Economica"/>
                <a:sym typeface="Economica"/>
              </a:defRPr>
            </a:lvl3pPr>
            <a:lvl4pPr lvl="3" algn="ctr">
              <a:lnSpc>
                <a:spcPct val="100000"/>
              </a:lnSpc>
              <a:spcBef>
                <a:spcPts val="0"/>
              </a:spcBef>
              <a:spcAft>
                <a:spcPts val="0"/>
              </a:spcAft>
              <a:buSzPts val="2800"/>
              <a:buFont typeface="Economica"/>
              <a:buNone/>
              <a:defRPr sz="2800">
                <a:latin typeface="Economica"/>
                <a:ea typeface="Economica"/>
                <a:cs typeface="Economica"/>
                <a:sym typeface="Economica"/>
              </a:defRPr>
            </a:lvl4pPr>
            <a:lvl5pPr lvl="4" algn="ctr">
              <a:lnSpc>
                <a:spcPct val="100000"/>
              </a:lnSpc>
              <a:spcBef>
                <a:spcPts val="0"/>
              </a:spcBef>
              <a:spcAft>
                <a:spcPts val="0"/>
              </a:spcAft>
              <a:buSzPts val="2800"/>
              <a:buFont typeface="Economica"/>
              <a:buNone/>
              <a:defRPr sz="2800">
                <a:latin typeface="Economica"/>
                <a:ea typeface="Economica"/>
                <a:cs typeface="Economica"/>
                <a:sym typeface="Economica"/>
              </a:defRPr>
            </a:lvl5pPr>
            <a:lvl6pPr lvl="5" algn="ctr">
              <a:lnSpc>
                <a:spcPct val="100000"/>
              </a:lnSpc>
              <a:spcBef>
                <a:spcPts val="0"/>
              </a:spcBef>
              <a:spcAft>
                <a:spcPts val="0"/>
              </a:spcAft>
              <a:buSzPts val="2800"/>
              <a:buFont typeface="Economica"/>
              <a:buNone/>
              <a:defRPr sz="2800">
                <a:latin typeface="Economica"/>
                <a:ea typeface="Economica"/>
                <a:cs typeface="Economica"/>
                <a:sym typeface="Economica"/>
              </a:defRPr>
            </a:lvl6pPr>
            <a:lvl7pPr lvl="6" algn="ctr">
              <a:lnSpc>
                <a:spcPct val="100000"/>
              </a:lnSpc>
              <a:spcBef>
                <a:spcPts val="0"/>
              </a:spcBef>
              <a:spcAft>
                <a:spcPts val="0"/>
              </a:spcAft>
              <a:buSzPts val="2800"/>
              <a:buFont typeface="Economica"/>
              <a:buNone/>
              <a:defRPr sz="2800">
                <a:latin typeface="Economica"/>
                <a:ea typeface="Economica"/>
                <a:cs typeface="Economica"/>
                <a:sym typeface="Economica"/>
              </a:defRPr>
            </a:lvl7pPr>
            <a:lvl8pPr lvl="7" algn="ctr">
              <a:lnSpc>
                <a:spcPct val="100000"/>
              </a:lnSpc>
              <a:spcBef>
                <a:spcPts val="0"/>
              </a:spcBef>
              <a:spcAft>
                <a:spcPts val="0"/>
              </a:spcAft>
              <a:buSzPts val="2800"/>
              <a:buFont typeface="Economica"/>
              <a:buNone/>
              <a:defRPr sz="2800">
                <a:latin typeface="Economica"/>
                <a:ea typeface="Economica"/>
                <a:cs typeface="Economica"/>
                <a:sym typeface="Economica"/>
              </a:defRPr>
            </a:lvl8pPr>
            <a:lvl9pPr lvl="8" algn="ctr">
              <a:lnSpc>
                <a:spcPct val="100000"/>
              </a:lnSpc>
              <a:spcBef>
                <a:spcPts val="0"/>
              </a:spcBef>
              <a:spcAft>
                <a:spcPts val="0"/>
              </a:spcAft>
              <a:buSzPts val="2800"/>
              <a:buFont typeface="Economica"/>
              <a:buNone/>
              <a:defRPr sz="2800">
                <a:latin typeface="Economica"/>
                <a:ea typeface="Economica"/>
                <a:cs typeface="Economica"/>
                <a:sym typeface="Economica"/>
              </a:defRPr>
            </a:lvl9pPr>
          </a:lstStyle>
          <a:p/>
        </p:txBody>
      </p:sp>
      <p:sp>
        <p:nvSpPr>
          <p:cNvPr id="14" name="Google Shape;14;gc880d10a9a_0_6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gc880d10a9a_0_106"/>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c880d10a9a_0_106"/>
          <p:cNvSpPr txBox="1"/>
          <p:nvPr>
            <p:ph hasCustomPrompt="1" type="title"/>
          </p:nvPr>
        </p:nvSpPr>
        <p:spPr>
          <a:xfrm>
            <a:off x="415600" y="1276167"/>
            <a:ext cx="11360700" cy="2838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lt2"/>
              </a:buClr>
              <a:buSzPts val="21300"/>
              <a:buNone/>
              <a:defRPr sz="21300">
                <a:solidFill>
                  <a:schemeClr val="lt2"/>
                </a:solidFill>
              </a:defRPr>
            </a:lvl1pPr>
            <a:lvl2pPr lvl="1" algn="ctr">
              <a:lnSpc>
                <a:spcPct val="100000"/>
              </a:lnSpc>
              <a:spcBef>
                <a:spcPts val="0"/>
              </a:spcBef>
              <a:spcAft>
                <a:spcPts val="0"/>
              </a:spcAft>
              <a:buClr>
                <a:schemeClr val="lt2"/>
              </a:buClr>
              <a:buSzPts val="21300"/>
              <a:buNone/>
              <a:defRPr sz="21300">
                <a:solidFill>
                  <a:schemeClr val="lt2"/>
                </a:solidFill>
              </a:defRPr>
            </a:lvl2pPr>
            <a:lvl3pPr lvl="2" algn="ctr">
              <a:lnSpc>
                <a:spcPct val="100000"/>
              </a:lnSpc>
              <a:spcBef>
                <a:spcPts val="0"/>
              </a:spcBef>
              <a:spcAft>
                <a:spcPts val="0"/>
              </a:spcAft>
              <a:buClr>
                <a:schemeClr val="lt2"/>
              </a:buClr>
              <a:buSzPts val="21300"/>
              <a:buNone/>
              <a:defRPr sz="21300">
                <a:solidFill>
                  <a:schemeClr val="lt2"/>
                </a:solidFill>
              </a:defRPr>
            </a:lvl3pPr>
            <a:lvl4pPr lvl="3" algn="ctr">
              <a:lnSpc>
                <a:spcPct val="100000"/>
              </a:lnSpc>
              <a:spcBef>
                <a:spcPts val="0"/>
              </a:spcBef>
              <a:spcAft>
                <a:spcPts val="0"/>
              </a:spcAft>
              <a:buClr>
                <a:schemeClr val="lt2"/>
              </a:buClr>
              <a:buSzPts val="21300"/>
              <a:buNone/>
              <a:defRPr sz="21300">
                <a:solidFill>
                  <a:schemeClr val="lt2"/>
                </a:solidFill>
              </a:defRPr>
            </a:lvl4pPr>
            <a:lvl5pPr lvl="4" algn="ctr">
              <a:lnSpc>
                <a:spcPct val="100000"/>
              </a:lnSpc>
              <a:spcBef>
                <a:spcPts val="0"/>
              </a:spcBef>
              <a:spcAft>
                <a:spcPts val="0"/>
              </a:spcAft>
              <a:buClr>
                <a:schemeClr val="lt2"/>
              </a:buClr>
              <a:buSzPts val="21300"/>
              <a:buNone/>
              <a:defRPr sz="21300">
                <a:solidFill>
                  <a:schemeClr val="lt2"/>
                </a:solidFill>
              </a:defRPr>
            </a:lvl5pPr>
            <a:lvl6pPr lvl="5" algn="ctr">
              <a:lnSpc>
                <a:spcPct val="100000"/>
              </a:lnSpc>
              <a:spcBef>
                <a:spcPts val="0"/>
              </a:spcBef>
              <a:spcAft>
                <a:spcPts val="0"/>
              </a:spcAft>
              <a:buClr>
                <a:schemeClr val="lt2"/>
              </a:buClr>
              <a:buSzPts val="21300"/>
              <a:buNone/>
              <a:defRPr sz="21300">
                <a:solidFill>
                  <a:schemeClr val="lt2"/>
                </a:solidFill>
              </a:defRPr>
            </a:lvl6pPr>
            <a:lvl7pPr lvl="6" algn="ctr">
              <a:lnSpc>
                <a:spcPct val="100000"/>
              </a:lnSpc>
              <a:spcBef>
                <a:spcPts val="0"/>
              </a:spcBef>
              <a:spcAft>
                <a:spcPts val="0"/>
              </a:spcAft>
              <a:buClr>
                <a:schemeClr val="lt2"/>
              </a:buClr>
              <a:buSzPts val="21300"/>
              <a:buNone/>
              <a:defRPr sz="21300">
                <a:solidFill>
                  <a:schemeClr val="lt2"/>
                </a:solidFill>
              </a:defRPr>
            </a:lvl7pPr>
            <a:lvl8pPr lvl="7" algn="ctr">
              <a:lnSpc>
                <a:spcPct val="100000"/>
              </a:lnSpc>
              <a:spcBef>
                <a:spcPts val="0"/>
              </a:spcBef>
              <a:spcAft>
                <a:spcPts val="0"/>
              </a:spcAft>
              <a:buClr>
                <a:schemeClr val="lt2"/>
              </a:buClr>
              <a:buSzPts val="21300"/>
              <a:buNone/>
              <a:defRPr sz="21300">
                <a:solidFill>
                  <a:schemeClr val="lt2"/>
                </a:solidFill>
              </a:defRPr>
            </a:lvl8pPr>
            <a:lvl9pPr lvl="8" algn="ctr">
              <a:lnSpc>
                <a:spcPct val="100000"/>
              </a:lnSpc>
              <a:spcBef>
                <a:spcPts val="0"/>
              </a:spcBef>
              <a:spcAft>
                <a:spcPts val="0"/>
              </a:spcAft>
              <a:buClr>
                <a:schemeClr val="lt2"/>
              </a:buClr>
              <a:buSzPts val="21300"/>
              <a:buNone/>
              <a:defRPr sz="21300">
                <a:solidFill>
                  <a:schemeClr val="lt2"/>
                </a:solidFill>
              </a:defRPr>
            </a:lvl9pPr>
          </a:lstStyle>
          <a:p>
            <a:r>
              <a:t>xx%</a:t>
            </a:r>
          </a:p>
        </p:txBody>
      </p:sp>
      <p:sp>
        <p:nvSpPr>
          <p:cNvPr id="54" name="Google Shape;54;gc880d10a9a_0_106"/>
          <p:cNvSpPr txBox="1"/>
          <p:nvPr>
            <p:ph idx="1" type="body"/>
          </p:nvPr>
        </p:nvSpPr>
        <p:spPr>
          <a:xfrm>
            <a:off x="415600" y="4216000"/>
            <a:ext cx="11360700" cy="14289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5" name="Google Shape;55;gc880d10a9a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c880d10a9a_0_1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gc880d10a9a_0_75"/>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c880d10a9a_0_75"/>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gc880d10a9a_0_75"/>
          <p:cNvSpPr txBox="1"/>
          <p:nvPr>
            <p:ph idx="1" type="body"/>
          </p:nvPr>
        </p:nvSpPr>
        <p:spPr>
          <a:xfrm>
            <a:off x="415600" y="1633633"/>
            <a:ext cx="11360700" cy="44721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gc880d10a9a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 name="Shape 20"/>
        <p:cNvGrpSpPr/>
        <p:nvPr/>
      </p:nvGrpSpPr>
      <p:grpSpPr>
        <a:xfrm>
          <a:off x="0" y="0"/>
          <a:ext cx="0" cy="0"/>
          <a:chOff x="0" y="0"/>
          <a:chExt cx="0" cy="0"/>
        </a:xfrm>
      </p:grpSpPr>
      <p:sp>
        <p:nvSpPr>
          <p:cNvPr id="21" name="Google Shape;21;gc880d10a9a_0_103"/>
          <p:cNvSpPr txBox="1"/>
          <p:nvPr>
            <p:ph idx="1" type="body"/>
          </p:nvPr>
        </p:nvSpPr>
        <p:spPr>
          <a:xfrm>
            <a:off x="426000" y="5625233"/>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3200"/>
              <a:buFont typeface="Economica"/>
              <a:buNone/>
              <a:defRPr sz="3200">
                <a:latin typeface="Economica"/>
                <a:ea typeface="Economica"/>
                <a:cs typeface="Economica"/>
                <a:sym typeface="Economica"/>
              </a:defRPr>
            </a:lvl1pPr>
          </a:lstStyle>
          <a:p/>
        </p:txBody>
      </p:sp>
      <p:sp>
        <p:nvSpPr>
          <p:cNvPr id="22" name="Google Shape;22;gc880d10a9a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gc880d10a9a_0_70"/>
          <p:cNvSpPr/>
          <p:nvPr/>
        </p:nvSpPr>
        <p:spPr>
          <a:xfrm flipH="1">
            <a:off x="10127953" y="6136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5" name="Google Shape;25;gc880d10a9a_0_70"/>
          <p:cNvSpPr/>
          <p:nvPr/>
        </p:nvSpPr>
        <p:spPr>
          <a:xfrm flipH="1" rot="10800000">
            <a:off x="621900" y="47444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6" name="Google Shape;26;gc880d10a9a_0_70"/>
          <p:cNvSpPr txBox="1"/>
          <p:nvPr>
            <p:ph type="title"/>
          </p:nvPr>
        </p:nvSpPr>
        <p:spPr>
          <a:xfrm>
            <a:off x="1031600" y="2408600"/>
            <a:ext cx="10128900" cy="20409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5600"/>
              <a:buNone/>
              <a:defRPr/>
            </a:lvl1pPr>
            <a:lvl2pPr lvl="1" algn="ctr">
              <a:lnSpc>
                <a:spcPct val="100000"/>
              </a:lnSpc>
              <a:spcBef>
                <a:spcPts val="0"/>
              </a:spcBef>
              <a:spcAft>
                <a:spcPts val="0"/>
              </a:spcAft>
              <a:buSzPts val="5600"/>
              <a:buNone/>
              <a:defRPr/>
            </a:lvl2pPr>
            <a:lvl3pPr lvl="2" algn="ctr">
              <a:lnSpc>
                <a:spcPct val="100000"/>
              </a:lnSpc>
              <a:spcBef>
                <a:spcPts val="0"/>
              </a:spcBef>
              <a:spcAft>
                <a:spcPts val="0"/>
              </a:spcAft>
              <a:buSzPts val="5600"/>
              <a:buNone/>
              <a:defRPr/>
            </a:lvl3pPr>
            <a:lvl4pPr lvl="3" algn="ctr">
              <a:lnSpc>
                <a:spcPct val="100000"/>
              </a:lnSpc>
              <a:spcBef>
                <a:spcPts val="0"/>
              </a:spcBef>
              <a:spcAft>
                <a:spcPts val="0"/>
              </a:spcAft>
              <a:buSzPts val="5600"/>
              <a:buNone/>
              <a:defRPr/>
            </a:lvl4pPr>
            <a:lvl5pPr lvl="4" algn="ctr">
              <a:lnSpc>
                <a:spcPct val="100000"/>
              </a:lnSpc>
              <a:spcBef>
                <a:spcPts val="0"/>
              </a:spcBef>
              <a:spcAft>
                <a:spcPts val="0"/>
              </a:spcAft>
              <a:buSzPts val="5600"/>
              <a:buNone/>
              <a:defRPr/>
            </a:lvl5pPr>
            <a:lvl6pPr lvl="5" algn="ctr">
              <a:lnSpc>
                <a:spcPct val="100000"/>
              </a:lnSpc>
              <a:spcBef>
                <a:spcPts val="0"/>
              </a:spcBef>
              <a:spcAft>
                <a:spcPts val="0"/>
              </a:spcAft>
              <a:buSzPts val="5600"/>
              <a:buNone/>
              <a:defRPr/>
            </a:lvl6pPr>
            <a:lvl7pPr lvl="6" algn="ctr">
              <a:lnSpc>
                <a:spcPct val="100000"/>
              </a:lnSpc>
              <a:spcBef>
                <a:spcPts val="0"/>
              </a:spcBef>
              <a:spcAft>
                <a:spcPts val="0"/>
              </a:spcAft>
              <a:buSzPts val="5600"/>
              <a:buNone/>
              <a:defRPr/>
            </a:lvl7pPr>
            <a:lvl8pPr lvl="7" algn="ctr">
              <a:lnSpc>
                <a:spcPct val="100000"/>
              </a:lnSpc>
              <a:spcBef>
                <a:spcPts val="0"/>
              </a:spcBef>
              <a:spcAft>
                <a:spcPts val="0"/>
              </a:spcAft>
              <a:buSzPts val="5600"/>
              <a:buNone/>
              <a:defRPr/>
            </a:lvl8pPr>
            <a:lvl9pPr lvl="8" algn="ctr">
              <a:lnSpc>
                <a:spcPct val="100000"/>
              </a:lnSpc>
              <a:spcBef>
                <a:spcPts val="0"/>
              </a:spcBef>
              <a:spcAft>
                <a:spcPts val="0"/>
              </a:spcAft>
              <a:buSzPts val="5600"/>
              <a:buNone/>
              <a:defRPr/>
            </a:lvl9pPr>
          </a:lstStyle>
          <a:p/>
        </p:txBody>
      </p:sp>
      <p:sp>
        <p:nvSpPr>
          <p:cNvPr id="27" name="Google Shape;27;gc880d10a9a_0_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gc880d10a9a_0_80"/>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0" name="Google Shape;30;gc880d10a9a_0_80"/>
          <p:cNvSpPr txBox="1"/>
          <p:nvPr>
            <p:ph idx="1" type="body"/>
          </p:nvPr>
        </p:nvSpPr>
        <p:spPr>
          <a:xfrm>
            <a:off x="415600" y="1633633"/>
            <a:ext cx="5333100" cy="44721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gc880d10a9a_0_80"/>
          <p:cNvSpPr txBox="1"/>
          <p:nvPr>
            <p:ph idx="2" type="body"/>
          </p:nvPr>
        </p:nvSpPr>
        <p:spPr>
          <a:xfrm>
            <a:off x="6443200" y="1633633"/>
            <a:ext cx="5333100" cy="44721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2" name="Google Shape;32;gc880d10a9a_0_8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gc880d10a9a_0_85"/>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gc880d10a9a_0_8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c880d10a9a_0_88"/>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38" name="Google Shape;38;gc880d10a9a_0_88"/>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9" name="Google Shape;39;gc880d10a9a_0_8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gc880d10a9a_0_92"/>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c880d10a9a_0_92"/>
          <p:cNvSpPr txBox="1"/>
          <p:nvPr>
            <p:ph type="title"/>
          </p:nvPr>
        </p:nvSpPr>
        <p:spPr>
          <a:xfrm>
            <a:off x="653667" y="600200"/>
            <a:ext cx="78384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3" name="Google Shape;43;gc880d10a9a_0_9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gc880d10a9a_0_96"/>
          <p:cNvSpPr/>
          <p:nvPr/>
        </p:nvSpPr>
        <p:spPr>
          <a:xfrm>
            <a:off x="6096000" y="-33"/>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 name="Google Shape;46;gc880d10a9a_0_96"/>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gc880d10a9a_0_96"/>
          <p:cNvSpPr txBox="1"/>
          <p:nvPr>
            <p:ph type="title"/>
          </p:nvPr>
        </p:nvSpPr>
        <p:spPr>
          <a:xfrm>
            <a:off x="354000" y="1239033"/>
            <a:ext cx="5393700" cy="23817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Clr>
                <a:schemeClr val="lt2"/>
              </a:buClr>
              <a:buSzPts val="5600"/>
              <a:buNone/>
              <a:defRPr>
                <a:solidFill>
                  <a:schemeClr val="lt2"/>
                </a:solidFill>
              </a:defRPr>
            </a:lvl1pPr>
            <a:lvl2pPr lvl="1" algn="ctr">
              <a:lnSpc>
                <a:spcPct val="100000"/>
              </a:lnSpc>
              <a:spcBef>
                <a:spcPts val="0"/>
              </a:spcBef>
              <a:spcAft>
                <a:spcPts val="0"/>
              </a:spcAft>
              <a:buClr>
                <a:schemeClr val="lt2"/>
              </a:buClr>
              <a:buSzPts val="5600"/>
              <a:buNone/>
              <a:defRPr>
                <a:solidFill>
                  <a:schemeClr val="lt2"/>
                </a:solidFill>
              </a:defRPr>
            </a:lvl2pPr>
            <a:lvl3pPr lvl="2" algn="ctr">
              <a:lnSpc>
                <a:spcPct val="100000"/>
              </a:lnSpc>
              <a:spcBef>
                <a:spcPts val="0"/>
              </a:spcBef>
              <a:spcAft>
                <a:spcPts val="0"/>
              </a:spcAft>
              <a:buClr>
                <a:schemeClr val="lt2"/>
              </a:buClr>
              <a:buSzPts val="5600"/>
              <a:buNone/>
              <a:defRPr>
                <a:solidFill>
                  <a:schemeClr val="lt2"/>
                </a:solidFill>
              </a:defRPr>
            </a:lvl3pPr>
            <a:lvl4pPr lvl="3" algn="ctr">
              <a:lnSpc>
                <a:spcPct val="100000"/>
              </a:lnSpc>
              <a:spcBef>
                <a:spcPts val="0"/>
              </a:spcBef>
              <a:spcAft>
                <a:spcPts val="0"/>
              </a:spcAft>
              <a:buClr>
                <a:schemeClr val="lt2"/>
              </a:buClr>
              <a:buSzPts val="5600"/>
              <a:buNone/>
              <a:defRPr>
                <a:solidFill>
                  <a:schemeClr val="lt2"/>
                </a:solidFill>
              </a:defRPr>
            </a:lvl4pPr>
            <a:lvl5pPr lvl="4" algn="ctr">
              <a:lnSpc>
                <a:spcPct val="100000"/>
              </a:lnSpc>
              <a:spcBef>
                <a:spcPts val="0"/>
              </a:spcBef>
              <a:spcAft>
                <a:spcPts val="0"/>
              </a:spcAft>
              <a:buClr>
                <a:schemeClr val="lt2"/>
              </a:buClr>
              <a:buSzPts val="5600"/>
              <a:buNone/>
              <a:defRPr>
                <a:solidFill>
                  <a:schemeClr val="lt2"/>
                </a:solidFill>
              </a:defRPr>
            </a:lvl5pPr>
            <a:lvl6pPr lvl="5" algn="ctr">
              <a:lnSpc>
                <a:spcPct val="100000"/>
              </a:lnSpc>
              <a:spcBef>
                <a:spcPts val="0"/>
              </a:spcBef>
              <a:spcAft>
                <a:spcPts val="0"/>
              </a:spcAft>
              <a:buClr>
                <a:schemeClr val="lt2"/>
              </a:buClr>
              <a:buSzPts val="5600"/>
              <a:buNone/>
              <a:defRPr>
                <a:solidFill>
                  <a:schemeClr val="lt2"/>
                </a:solidFill>
              </a:defRPr>
            </a:lvl6pPr>
            <a:lvl7pPr lvl="6" algn="ctr">
              <a:lnSpc>
                <a:spcPct val="100000"/>
              </a:lnSpc>
              <a:spcBef>
                <a:spcPts val="0"/>
              </a:spcBef>
              <a:spcAft>
                <a:spcPts val="0"/>
              </a:spcAft>
              <a:buClr>
                <a:schemeClr val="lt2"/>
              </a:buClr>
              <a:buSzPts val="5600"/>
              <a:buNone/>
              <a:defRPr>
                <a:solidFill>
                  <a:schemeClr val="lt2"/>
                </a:solidFill>
              </a:defRPr>
            </a:lvl7pPr>
            <a:lvl8pPr lvl="7" algn="ctr">
              <a:lnSpc>
                <a:spcPct val="100000"/>
              </a:lnSpc>
              <a:spcBef>
                <a:spcPts val="0"/>
              </a:spcBef>
              <a:spcAft>
                <a:spcPts val="0"/>
              </a:spcAft>
              <a:buClr>
                <a:schemeClr val="lt2"/>
              </a:buClr>
              <a:buSzPts val="5600"/>
              <a:buNone/>
              <a:defRPr>
                <a:solidFill>
                  <a:schemeClr val="lt2"/>
                </a:solidFill>
              </a:defRPr>
            </a:lvl8pPr>
            <a:lvl9pPr lvl="8" algn="ctr">
              <a:lnSpc>
                <a:spcPct val="100000"/>
              </a:lnSpc>
              <a:spcBef>
                <a:spcPts val="0"/>
              </a:spcBef>
              <a:spcAft>
                <a:spcPts val="0"/>
              </a:spcAft>
              <a:buClr>
                <a:schemeClr val="lt2"/>
              </a:buClr>
              <a:buSzPts val="5600"/>
              <a:buNone/>
              <a:defRPr>
                <a:solidFill>
                  <a:schemeClr val="lt2"/>
                </a:solidFill>
              </a:defRPr>
            </a:lvl9pPr>
          </a:lstStyle>
          <a:p/>
        </p:txBody>
      </p:sp>
      <p:sp>
        <p:nvSpPr>
          <p:cNvPr id="48" name="Google Shape;48;gc880d10a9a_0_96"/>
          <p:cNvSpPr txBox="1"/>
          <p:nvPr>
            <p:ph idx="1" type="subTitle"/>
          </p:nvPr>
        </p:nvSpPr>
        <p:spPr>
          <a:xfrm>
            <a:off x="354000" y="3692001"/>
            <a:ext cx="5393700" cy="20988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200"/>
              <a:buFont typeface="Economica"/>
              <a:buNone/>
              <a:defRPr sz="3200">
                <a:latin typeface="Economica"/>
                <a:ea typeface="Economica"/>
                <a:cs typeface="Economica"/>
                <a:sym typeface="Economica"/>
              </a:defRPr>
            </a:lvl1pPr>
            <a:lvl2pPr lvl="1" algn="ctr">
              <a:lnSpc>
                <a:spcPct val="100000"/>
              </a:lnSpc>
              <a:spcBef>
                <a:spcPts val="0"/>
              </a:spcBef>
              <a:spcAft>
                <a:spcPts val="0"/>
              </a:spcAft>
              <a:buSzPts val="3200"/>
              <a:buFont typeface="Economica"/>
              <a:buNone/>
              <a:defRPr sz="3200">
                <a:latin typeface="Economica"/>
                <a:ea typeface="Economica"/>
                <a:cs typeface="Economica"/>
                <a:sym typeface="Economica"/>
              </a:defRPr>
            </a:lvl2pPr>
            <a:lvl3pPr lvl="2" algn="ctr">
              <a:lnSpc>
                <a:spcPct val="100000"/>
              </a:lnSpc>
              <a:spcBef>
                <a:spcPts val="0"/>
              </a:spcBef>
              <a:spcAft>
                <a:spcPts val="0"/>
              </a:spcAft>
              <a:buSzPts val="3200"/>
              <a:buFont typeface="Economica"/>
              <a:buNone/>
              <a:defRPr sz="3200">
                <a:latin typeface="Economica"/>
                <a:ea typeface="Economica"/>
                <a:cs typeface="Economica"/>
                <a:sym typeface="Economica"/>
              </a:defRPr>
            </a:lvl3pPr>
            <a:lvl4pPr lvl="3" algn="ctr">
              <a:lnSpc>
                <a:spcPct val="100000"/>
              </a:lnSpc>
              <a:spcBef>
                <a:spcPts val="0"/>
              </a:spcBef>
              <a:spcAft>
                <a:spcPts val="0"/>
              </a:spcAft>
              <a:buSzPts val="3200"/>
              <a:buFont typeface="Economica"/>
              <a:buNone/>
              <a:defRPr sz="3200">
                <a:latin typeface="Economica"/>
                <a:ea typeface="Economica"/>
                <a:cs typeface="Economica"/>
                <a:sym typeface="Economica"/>
              </a:defRPr>
            </a:lvl4pPr>
            <a:lvl5pPr lvl="4" algn="ctr">
              <a:lnSpc>
                <a:spcPct val="100000"/>
              </a:lnSpc>
              <a:spcBef>
                <a:spcPts val="0"/>
              </a:spcBef>
              <a:spcAft>
                <a:spcPts val="0"/>
              </a:spcAft>
              <a:buSzPts val="3200"/>
              <a:buFont typeface="Economica"/>
              <a:buNone/>
              <a:defRPr sz="3200">
                <a:latin typeface="Economica"/>
                <a:ea typeface="Economica"/>
                <a:cs typeface="Economica"/>
                <a:sym typeface="Economica"/>
              </a:defRPr>
            </a:lvl5pPr>
            <a:lvl6pPr lvl="5" algn="ctr">
              <a:lnSpc>
                <a:spcPct val="100000"/>
              </a:lnSpc>
              <a:spcBef>
                <a:spcPts val="0"/>
              </a:spcBef>
              <a:spcAft>
                <a:spcPts val="0"/>
              </a:spcAft>
              <a:buSzPts val="3200"/>
              <a:buFont typeface="Economica"/>
              <a:buNone/>
              <a:defRPr sz="3200">
                <a:latin typeface="Economica"/>
                <a:ea typeface="Economica"/>
                <a:cs typeface="Economica"/>
                <a:sym typeface="Economica"/>
              </a:defRPr>
            </a:lvl6pPr>
            <a:lvl7pPr lvl="6" algn="ctr">
              <a:lnSpc>
                <a:spcPct val="100000"/>
              </a:lnSpc>
              <a:spcBef>
                <a:spcPts val="0"/>
              </a:spcBef>
              <a:spcAft>
                <a:spcPts val="0"/>
              </a:spcAft>
              <a:buSzPts val="3200"/>
              <a:buFont typeface="Economica"/>
              <a:buNone/>
              <a:defRPr sz="3200">
                <a:latin typeface="Economica"/>
                <a:ea typeface="Economica"/>
                <a:cs typeface="Economica"/>
                <a:sym typeface="Economica"/>
              </a:defRPr>
            </a:lvl7pPr>
            <a:lvl8pPr lvl="7" algn="ctr">
              <a:lnSpc>
                <a:spcPct val="100000"/>
              </a:lnSpc>
              <a:spcBef>
                <a:spcPts val="0"/>
              </a:spcBef>
              <a:spcAft>
                <a:spcPts val="0"/>
              </a:spcAft>
              <a:buSzPts val="3200"/>
              <a:buFont typeface="Economica"/>
              <a:buNone/>
              <a:defRPr sz="3200">
                <a:latin typeface="Economica"/>
                <a:ea typeface="Economica"/>
                <a:cs typeface="Economica"/>
                <a:sym typeface="Economica"/>
              </a:defRPr>
            </a:lvl8pPr>
            <a:lvl9pPr lvl="8" algn="ctr">
              <a:lnSpc>
                <a:spcPct val="100000"/>
              </a:lnSpc>
              <a:spcBef>
                <a:spcPts val="0"/>
              </a:spcBef>
              <a:spcAft>
                <a:spcPts val="0"/>
              </a:spcAft>
              <a:buSzPts val="3200"/>
              <a:buFont typeface="Economica"/>
              <a:buNone/>
              <a:defRPr sz="3200">
                <a:latin typeface="Economica"/>
                <a:ea typeface="Economica"/>
                <a:cs typeface="Economica"/>
                <a:sym typeface="Economica"/>
              </a:defRPr>
            </a:lvl9pPr>
          </a:lstStyle>
          <a:p/>
        </p:txBody>
      </p:sp>
      <p:sp>
        <p:nvSpPr>
          <p:cNvPr id="49" name="Google Shape;49;gc880d10a9a_0_96"/>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50" name="Google Shape;50;gc880d10a9a_0_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gc880d10a9a_0_60"/>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5600"/>
              <a:buFont typeface="Economica"/>
              <a:buNone/>
              <a:defRPr b="0" i="0" sz="5600" u="none" cap="none" strike="noStrike">
                <a:solidFill>
                  <a:schemeClr val="dk1"/>
                </a:solidFill>
                <a:latin typeface="Economica"/>
                <a:ea typeface="Economica"/>
                <a:cs typeface="Economica"/>
                <a:sym typeface="Economica"/>
              </a:defRPr>
            </a:lvl9pPr>
          </a:lstStyle>
          <a:p/>
        </p:txBody>
      </p:sp>
      <p:sp>
        <p:nvSpPr>
          <p:cNvPr id="7" name="Google Shape;7;gc880d10a9a_0_60"/>
          <p:cNvSpPr txBox="1"/>
          <p:nvPr>
            <p:ph idx="1" type="body"/>
          </p:nvPr>
        </p:nvSpPr>
        <p:spPr>
          <a:xfrm>
            <a:off x="415600" y="1633633"/>
            <a:ext cx="11360700" cy="44721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1"/>
              </a:buClr>
              <a:buSzPts val="2400"/>
              <a:buFont typeface="Open Sans"/>
              <a:buChar char="●"/>
              <a:defRPr b="0" i="0" sz="2400" u="none" cap="none" strike="noStrike">
                <a:solidFill>
                  <a:schemeClr val="dk1"/>
                </a:solidFill>
                <a:latin typeface="Open Sans"/>
                <a:ea typeface="Open Sans"/>
                <a:cs typeface="Open Sans"/>
                <a:sym typeface="Open Sans"/>
              </a:defRPr>
            </a:lvl1pPr>
            <a:lvl2pPr indent="-349250" lvl="1" marL="9144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2pPr>
            <a:lvl3pPr indent="-349250" lvl="2" marL="13716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3pPr>
            <a:lvl4pPr indent="-349250" lvl="3" marL="18288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4pPr>
            <a:lvl5pPr indent="-349250" lvl="4" marL="22860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5pPr>
            <a:lvl6pPr indent="-349250" lvl="5" marL="27432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6pPr>
            <a:lvl7pPr indent="-349250" lvl="6" marL="32004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7pPr>
            <a:lvl8pPr indent="-349250" lvl="7" marL="36576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8pPr>
            <a:lvl9pPr indent="-349250" lvl="8" marL="4114800" marR="0" rtl="0" algn="l">
              <a:lnSpc>
                <a:spcPct val="115000"/>
              </a:lnSpc>
              <a:spcBef>
                <a:spcPts val="0"/>
              </a:spcBef>
              <a:spcAft>
                <a:spcPts val="0"/>
              </a:spcAft>
              <a:buClr>
                <a:schemeClr val="dk1"/>
              </a:buClr>
              <a:buSzPts val="1900"/>
              <a:buFont typeface="Open Sans"/>
              <a:buChar char="■"/>
              <a:defRPr b="0" i="0" sz="1900" u="none" cap="none" strike="noStrike">
                <a:solidFill>
                  <a:schemeClr val="dk1"/>
                </a:solidFill>
                <a:latin typeface="Open Sans"/>
                <a:ea typeface="Open Sans"/>
                <a:cs typeface="Open Sans"/>
                <a:sym typeface="Open Sans"/>
              </a:defRPr>
            </a:lvl9pPr>
          </a:lstStyle>
          <a:p/>
        </p:txBody>
      </p:sp>
      <p:sp>
        <p:nvSpPr>
          <p:cNvPr id="8" name="Google Shape;8;gc880d10a9a_0_6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10.jpg"/><Relationship Id="rId6"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9.jpg"/><Relationship Id="rId6" Type="http://schemas.openxmlformats.org/officeDocument/2006/relationships/image" Target="../media/image21.jp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28.jpg"/><Relationship Id="rId6" Type="http://schemas.openxmlformats.org/officeDocument/2006/relationships/image" Target="../media/image25.jp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7.jpg"/><Relationship Id="rId6" Type="http://schemas.openxmlformats.org/officeDocument/2006/relationships/image" Target="../media/image26.jpg"/><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177/1742395318782370" TargetMode="External"/><Relationship Id="rId4" Type="http://schemas.openxmlformats.org/officeDocument/2006/relationships/hyperlink" Target="https://uappc.peds.arizona.edu/sites/default/files/caregiver_needs_assessment_kennedy.ppt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oi.org/10.3390/bs9070078" TargetMode="External"/><Relationship Id="rId4" Type="http://schemas.openxmlformats.org/officeDocument/2006/relationships/hyperlink" Target="https://doi.org/10.1002/ppul.25061" TargetMode="External"/><Relationship Id="rId5" Type="http://schemas.openxmlformats.org/officeDocument/2006/relationships/hyperlink" Target="https://doi.org/10.1002/ajmg.a.36776" TargetMode="External"/><Relationship Id="rId6" Type="http://schemas.openxmlformats.org/officeDocument/2006/relationships/hyperlink" Target="https://uappc.peds.arizona.edu/sites/default/files/cf_mental_health_ppc_presentation_final1_ppc_paragraph_0.pdf" TargetMode="External"/><Relationship Id="rId7" Type="http://schemas.openxmlformats.org/officeDocument/2006/relationships/hyperlink" Target="https://doi.org/10.1002/ppul.235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jpg"/><Relationship Id="rId6" Type="http://schemas.openxmlformats.org/officeDocument/2006/relationships/image" Target="../media/image8.png"/><Relationship Id="rId7"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8.jpg"/><Relationship Id="rId5" Type="http://schemas.openxmlformats.org/officeDocument/2006/relationships/image" Target="../media/image13.jpg"/><Relationship Id="rId6" Type="http://schemas.openxmlformats.org/officeDocument/2006/relationships/image" Target="../media/image9.png"/><Relationship Id="rId7" Type="http://schemas.openxmlformats.org/officeDocument/2006/relationships/image" Target="../media/image4.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c880d10a9a_0_0"/>
          <p:cNvSpPr txBox="1"/>
          <p:nvPr>
            <p:ph idx="1" type="subTitle"/>
          </p:nvPr>
        </p:nvSpPr>
        <p:spPr>
          <a:xfrm>
            <a:off x="3932100" y="4155456"/>
            <a:ext cx="4327800" cy="14691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US" sz="2700"/>
              <a:t>PPC 2021 Capstone Project</a:t>
            </a:r>
            <a:endParaRPr sz="2700"/>
          </a:p>
          <a:p>
            <a:pPr indent="0" lvl="0" marL="0" rtl="0" algn="ctr">
              <a:lnSpc>
                <a:spcPct val="100000"/>
              </a:lnSpc>
              <a:spcBef>
                <a:spcPts val="0"/>
              </a:spcBef>
              <a:spcAft>
                <a:spcPts val="0"/>
              </a:spcAft>
              <a:buSzPts val="2800"/>
              <a:buNone/>
            </a:pPr>
            <a:r>
              <a:rPr lang="en-US" sz="2700"/>
              <a:t> Amanda Rader and Kelsey Pinckney</a:t>
            </a:r>
            <a:endParaRPr sz="2700"/>
          </a:p>
          <a:p>
            <a:pPr indent="0" lvl="0" marL="0" rtl="0" algn="ctr">
              <a:lnSpc>
                <a:spcPct val="100000"/>
              </a:lnSpc>
              <a:spcBef>
                <a:spcPts val="0"/>
              </a:spcBef>
              <a:spcAft>
                <a:spcPts val="0"/>
              </a:spcAft>
              <a:buClr>
                <a:schemeClr val="dk1"/>
              </a:buClr>
              <a:buSzPts val="1100"/>
              <a:buFont typeface="Arial"/>
              <a:buNone/>
            </a:pPr>
            <a:r>
              <a:rPr lang="en-US" sz="2700"/>
              <a:t>Social Work Trainees</a:t>
            </a:r>
            <a:endParaRPr sz="2700"/>
          </a:p>
        </p:txBody>
      </p:sp>
      <p:pic>
        <p:nvPicPr>
          <p:cNvPr id="63" name="Google Shape;63;gc880d10a9a_0_0"/>
          <p:cNvPicPr preferRelativeResize="0"/>
          <p:nvPr/>
        </p:nvPicPr>
        <p:blipFill rotWithShape="1">
          <a:blip r:embed="rId3">
            <a:alphaModFix/>
          </a:blip>
          <a:srcRect b="0" l="0" r="0" t="0"/>
          <a:stretch/>
        </p:blipFill>
        <p:spPr>
          <a:xfrm>
            <a:off x="4202913" y="1127400"/>
            <a:ext cx="3786174" cy="30280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d5721c8ca3_0_0"/>
          <p:cNvPicPr preferRelativeResize="0"/>
          <p:nvPr/>
        </p:nvPicPr>
        <p:blipFill rotWithShape="1">
          <a:blip r:embed="rId3">
            <a:alphaModFix/>
          </a:blip>
          <a:srcRect b="0" l="0" r="0" t="0"/>
          <a:stretch/>
        </p:blipFill>
        <p:spPr>
          <a:xfrm>
            <a:off x="11018842" y="5727600"/>
            <a:ext cx="1037200" cy="829500"/>
          </a:xfrm>
          <a:prstGeom prst="rect">
            <a:avLst/>
          </a:prstGeom>
          <a:noFill/>
          <a:ln>
            <a:noFill/>
          </a:ln>
        </p:spPr>
      </p:pic>
      <p:pic>
        <p:nvPicPr>
          <p:cNvPr id="135" name="Google Shape;135;gd5721c8ca3_0_0"/>
          <p:cNvPicPr preferRelativeResize="0"/>
          <p:nvPr/>
        </p:nvPicPr>
        <p:blipFill>
          <a:blip r:embed="rId4">
            <a:alphaModFix/>
          </a:blip>
          <a:stretch>
            <a:fillRect/>
          </a:stretch>
        </p:blipFill>
        <p:spPr>
          <a:xfrm>
            <a:off x="3230775" y="3597425"/>
            <a:ext cx="5730448" cy="3124381"/>
          </a:xfrm>
          <a:prstGeom prst="rect">
            <a:avLst/>
          </a:prstGeom>
          <a:noFill/>
          <a:ln>
            <a:noFill/>
          </a:ln>
        </p:spPr>
      </p:pic>
      <p:pic>
        <p:nvPicPr>
          <p:cNvPr id="136" name="Google Shape;136;gd5721c8ca3_0_0"/>
          <p:cNvPicPr preferRelativeResize="0"/>
          <p:nvPr/>
        </p:nvPicPr>
        <p:blipFill>
          <a:blip r:embed="rId5">
            <a:alphaModFix/>
          </a:blip>
          <a:stretch>
            <a:fillRect/>
          </a:stretch>
        </p:blipFill>
        <p:spPr>
          <a:xfrm>
            <a:off x="6173200" y="293013"/>
            <a:ext cx="5730448" cy="3124376"/>
          </a:xfrm>
          <a:prstGeom prst="rect">
            <a:avLst/>
          </a:prstGeom>
          <a:noFill/>
          <a:ln>
            <a:noFill/>
          </a:ln>
        </p:spPr>
      </p:pic>
      <p:sp>
        <p:nvSpPr>
          <p:cNvPr id="137" name="Google Shape;137;gd5721c8ca3_0_0"/>
          <p:cNvSpPr txBox="1"/>
          <p:nvPr>
            <p:ph idx="1" type="body"/>
          </p:nvPr>
        </p:nvSpPr>
        <p:spPr>
          <a:xfrm>
            <a:off x="642250" y="4009863"/>
            <a:ext cx="2107200" cy="2299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500"/>
              <a:t>Before the workshop:</a:t>
            </a:r>
            <a:endParaRPr sz="3500"/>
          </a:p>
          <a:p>
            <a:pPr indent="0" lvl="0" marL="0" rtl="0" algn="ctr">
              <a:spcBef>
                <a:spcPts val="0"/>
              </a:spcBef>
              <a:spcAft>
                <a:spcPts val="0"/>
              </a:spcAft>
              <a:buNone/>
            </a:pPr>
            <a:r>
              <a:rPr lang="en-US" sz="3500"/>
              <a:t>CF and SA patients</a:t>
            </a:r>
            <a:endParaRPr sz="3500"/>
          </a:p>
        </p:txBody>
      </p:sp>
      <p:pic>
        <p:nvPicPr>
          <p:cNvPr id="138" name="Google Shape;138;gd5721c8ca3_0_0"/>
          <p:cNvPicPr preferRelativeResize="0"/>
          <p:nvPr/>
        </p:nvPicPr>
        <p:blipFill>
          <a:blip r:embed="rId6">
            <a:alphaModFix/>
          </a:blip>
          <a:stretch>
            <a:fillRect/>
          </a:stretch>
        </p:blipFill>
        <p:spPr>
          <a:xfrm>
            <a:off x="291400" y="293025"/>
            <a:ext cx="5434711" cy="3124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d5721c8ca3_0_17"/>
          <p:cNvPicPr preferRelativeResize="0"/>
          <p:nvPr/>
        </p:nvPicPr>
        <p:blipFill rotWithShape="1">
          <a:blip r:embed="rId3">
            <a:alphaModFix/>
          </a:blip>
          <a:srcRect b="0" l="0" r="0" t="0"/>
          <a:stretch/>
        </p:blipFill>
        <p:spPr>
          <a:xfrm>
            <a:off x="11018842" y="5727600"/>
            <a:ext cx="1037200" cy="829500"/>
          </a:xfrm>
          <a:prstGeom prst="rect">
            <a:avLst/>
          </a:prstGeom>
          <a:noFill/>
          <a:ln>
            <a:noFill/>
          </a:ln>
        </p:spPr>
      </p:pic>
      <p:pic>
        <p:nvPicPr>
          <p:cNvPr id="144" name="Google Shape;144;gd5721c8ca3_0_17"/>
          <p:cNvPicPr preferRelativeResize="0"/>
          <p:nvPr/>
        </p:nvPicPr>
        <p:blipFill rotWithShape="1">
          <a:blip r:embed="rId4">
            <a:alphaModFix/>
          </a:blip>
          <a:srcRect b="2579" l="0" r="0" t="2579"/>
          <a:stretch/>
        </p:blipFill>
        <p:spPr>
          <a:xfrm>
            <a:off x="3230775" y="3597425"/>
            <a:ext cx="5730446" cy="3124381"/>
          </a:xfrm>
          <a:prstGeom prst="rect">
            <a:avLst/>
          </a:prstGeom>
          <a:noFill/>
          <a:ln>
            <a:noFill/>
          </a:ln>
        </p:spPr>
      </p:pic>
      <p:pic>
        <p:nvPicPr>
          <p:cNvPr id="145" name="Google Shape;145;gd5721c8ca3_0_17"/>
          <p:cNvPicPr preferRelativeResize="0"/>
          <p:nvPr/>
        </p:nvPicPr>
        <p:blipFill rotWithShape="1">
          <a:blip r:embed="rId5">
            <a:alphaModFix/>
          </a:blip>
          <a:srcRect b="2579" l="0" r="0" t="2579"/>
          <a:stretch/>
        </p:blipFill>
        <p:spPr>
          <a:xfrm>
            <a:off x="6173200" y="293013"/>
            <a:ext cx="5730446" cy="3124376"/>
          </a:xfrm>
          <a:prstGeom prst="rect">
            <a:avLst/>
          </a:prstGeom>
          <a:noFill/>
          <a:ln>
            <a:noFill/>
          </a:ln>
        </p:spPr>
      </p:pic>
      <p:sp>
        <p:nvSpPr>
          <p:cNvPr id="146" name="Google Shape;146;gd5721c8ca3_0_17"/>
          <p:cNvSpPr txBox="1"/>
          <p:nvPr>
            <p:ph idx="1" type="body"/>
          </p:nvPr>
        </p:nvSpPr>
        <p:spPr>
          <a:xfrm>
            <a:off x="642250" y="4009863"/>
            <a:ext cx="2107200" cy="2299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500"/>
              <a:t>Before the workshop: Caregivers of</a:t>
            </a:r>
            <a:endParaRPr sz="3500"/>
          </a:p>
          <a:p>
            <a:pPr indent="0" lvl="0" marL="0" rtl="0" algn="ctr">
              <a:spcBef>
                <a:spcPts val="0"/>
              </a:spcBef>
              <a:spcAft>
                <a:spcPts val="0"/>
              </a:spcAft>
              <a:buNone/>
            </a:pPr>
            <a:r>
              <a:rPr lang="en-US" sz="3500"/>
              <a:t>CF and SA patients</a:t>
            </a:r>
            <a:endParaRPr sz="3500"/>
          </a:p>
        </p:txBody>
      </p:sp>
      <p:pic>
        <p:nvPicPr>
          <p:cNvPr id="147" name="Google Shape;147;gd5721c8ca3_0_17"/>
          <p:cNvPicPr preferRelativeResize="0"/>
          <p:nvPr/>
        </p:nvPicPr>
        <p:blipFill rotWithShape="1">
          <a:blip r:embed="rId6">
            <a:alphaModFix/>
          </a:blip>
          <a:srcRect b="0" l="0" r="0" t="0"/>
          <a:stretch/>
        </p:blipFill>
        <p:spPr>
          <a:xfrm>
            <a:off x="291400" y="293025"/>
            <a:ext cx="5434711" cy="3124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gd5721c8ca3_0_25"/>
          <p:cNvPicPr preferRelativeResize="0"/>
          <p:nvPr/>
        </p:nvPicPr>
        <p:blipFill>
          <a:blip r:embed="rId3">
            <a:alphaModFix/>
          </a:blip>
          <a:stretch>
            <a:fillRect/>
          </a:stretch>
        </p:blipFill>
        <p:spPr>
          <a:xfrm>
            <a:off x="707813" y="3859975"/>
            <a:ext cx="4909394" cy="2822375"/>
          </a:xfrm>
          <a:prstGeom prst="rect">
            <a:avLst/>
          </a:prstGeom>
          <a:noFill/>
          <a:ln>
            <a:noFill/>
          </a:ln>
        </p:spPr>
      </p:pic>
      <p:pic>
        <p:nvPicPr>
          <p:cNvPr id="153" name="Google Shape;153;gd5721c8ca3_0_25"/>
          <p:cNvPicPr preferRelativeResize="0"/>
          <p:nvPr/>
        </p:nvPicPr>
        <p:blipFill>
          <a:blip r:embed="rId4">
            <a:alphaModFix/>
          </a:blip>
          <a:stretch>
            <a:fillRect/>
          </a:stretch>
        </p:blipFill>
        <p:spPr>
          <a:xfrm>
            <a:off x="688950" y="856528"/>
            <a:ext cx="4909426" cy="2822375"/>
          </a:xfrm>
          <a:prstGeom prst="rect">
            <a:avLst/>
          </a:prstGeom>
          <a:noFill/>
          <a:ln>
            <a:noFill/>
          </a:ln>
        </p:spPr>
      </p:pic>
      <p:pic>
        <p:nvPicPr>
          <p:cNvPr id="154" name="Google Shape;154;gd5721c8ca3_0_25"/>
          <p:cNvPicPr preferRelativeResize="0"/>
          <p:nvPr/>
        </p:nvPicPr>
        <p:blipFill>
          <a:blip r:embed="rId5">
            <a:alphaModFix/>
          </a:blip>
          <a:stretch>
            <a:fillRect/>
          </a:stretch>
        </p:blipFill>
        <p:spPr>
          <a:xfrm>
            <a:off x="6593625" y="877613"/>
            <a:ext cx="4909468" cy="2822375"/>
          </a:xfrm>
          <a:prstGeom prst="rect">
            <a:avLst/>
          </a:prstGeom>
          <a:noFill/>
          <a:ln>
            <a:noFill/>
          </a:ln>
        </p:spPr>
      </p:pic>
      <p:pic>
        <p:nvPicPr>
          <p:cNvPr id="155" name="Google Shape;155;gd5721c8ca3_0_25"/>
          <p:cNvPicPr preferRelativeResize="0"/>
          <p:nvPr/>
        </p:nvPicPr>
        <p:blipFill>
          <a:blip r:embed="rId6">
            <a:alphaModFix/>
          </a:blip>
          <a:stretch>
            <a:fillRect/>
          </a:stretch>
        </p:blipFill>
        <p:spPr>
          <a:xfrm>
            <a:off x="6574800" y="3859975"/>
            <a:ext cx="4909375" cy="2822386"/>
          </a:xfrm>
          <a:prstGeom prst="rect">
            <a:avLst/>
          </a:prstGeom>
          <a:noFill/>
          <a:ln>
            <a:noFill/>
          </a:ln>
        </p:spPr>
      </p:pic>
      <p:sp>
        <p:nvSpPr>
          <p:cNvPr id="156" name="Google Shape;156;gd5721c8ca3_0_25"/>
          <p:cNvSpPr txBox="1"/>
          <p:nvPr>
            <p:ph idx="1" type="body"/>
          </p:nvPr>
        </p:nvSpPr>
        <p:spPr>
          <a:xfrm>
            <a:off x="1045563" y="186400"/>
            <a:ext cx="4233900" cy="551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300"/>
              <a:t>After the workshop: Patients</a:t>
            </a:r>
            <a:endParaRPr sz="3300"/>
          </a:p>
        </p:txBody>
      </p:sp>
      <p:pic>
        <p:nvPicPr>
          <p:cNvPr id="157" name="Google Shape;157;gd5721c8ca3_0_25"/>
          <p:cNvPicPr preferRelativeResize="0"/>
          <p:nvPr/>
        </p:nvPicPr>
        <p:blipFill rotWithShape="1">
          <a:blip r:embed="rId7">
            <a:alphaModFix/>
          </a:blip>
          <a:srcRect b="0" l="0" r="0" t="0"/>
          <a:stretch/>
        </p:blipFill>
        <p:spPr>
          <a:xfrm>
            <a:off x="11095042" y="27016"/>
            <a:ext cx="1037200" cy="829500"/>
          </a:xfrm>
          <a:prstGeom prst="rect">
            <a:avLst/>
          </a:prstGeom>
          <a:noFill/>
          <a:ln>
            <a:noFill/>
          </a:ln>
        </p:spPr>
      </p:pic>
      <p:sp>
        <p:nvSpPr>
          <p:cNvPr id="158" name="Google Shape;158;gd5721c8ca3_0_25"/>
          <p:cNvSpPr txBox="1"/>
          <p:nvPr>
            <p:ph idx="1" type="body"/>
          </p:nvPr>
        </p:nvSpPr>
        <p:spPr>
          <a:xfrm>
            <a:off x="6811888" y="227734"/>
            <a:ext cx="4435200" cy="551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300"/>
              <a:t>After the workshop: Caregivers</a:t>
            </a:r>
            <a:endParaRPr sz="3300"/>
          </a:p>
        </p:txBody>
      </p:sp>
      <p:sp>
        <p:nvSpPr>
          <p:cNvPr id="159" name="Google Shape;159;gd5721c8ca3_0_25"/>
          <p:cNvSpPr/>
          <p:nvPr/>
        </p:nvSpPr>
        <p:spPr>
          <a:xfrm>
            <a:off x="5793675" y="262588"/>
            <a:ext cx="604650" cy="6332825"/>
          </a:xfrm>
          <a:custGeom>
            <a:rect b="b" l="l" r="r" t="t"/>
            <a:pathLst>
              <a:path extrusionOk="0" h="253313" w="24186">
                <a:moveTo>
                  <a:pt x="16064" y="0"/>
                </a:moveTo>
                <a:cubicBezTo>
                  <a:pt x="13387" y="3398"/>
                  <a:pt x="0" y="14313"/>
                  <a:pt x="0" y="20388"/>
                </a:cubicBezTo>
                <a:cubicBezTo>
                  <a:pt x="0" y="26463"/>
                  <a:pt x="15755" y="30686"/>
                  <a:pt x="16064" y="36452"/>
                </a:cubicBezTo>
                <a:cubicBezTo>
                  <a:pt x="16373" y="42219"/>
                  <a:pt x="1648" y="49324"/>
                  <a:pt x="1854" y="54987"/>
                </a:cubicBezTo>
                <a:cubicBezTo>
                  <a:pt x="2060" y="60651"/>
                  <a:pt x="17197" y="65078"/>
                  <a:pt x="17300" y="70433"/>
                </a:cubicBezTo>
                <a:cubicBezTo>
                  <a:pt x="17403" y="75788"/>
                  <a:pt x="1751" y="80731"/>
                  <a:pt x="2472" y="87115"/>
                </a:cubicBezTo>
                <a:cubicBezTo>
                  <a:pt x="3193" y="93499"/>
                  <a:pt x="21625" y="102149"/>
                  <a:pt x="21625" y="108739"/>
                </a:cubicBezTo>
                <a:cubicBezTo>
                  <a:pt x="21625" y="115329"/>
                  <a:pt x="2781" y="120994"/>
                  <a:pt x="2472" y="126657"/>
                </a:cubicBezTo>
                <a:cubicBezTo>
                  <a:pt x="2163" y="132321"/>
                  <a:pt x="19462" y="137572"/>
                  <a:pt x="19771" y="142720"/>
                </a:cubicBezTo>
                <a:cubicBezTo>
                  <a:pt x="20080" y="147869"/>
                  <a:pt x="3810" y="152605"/>
                  <a:pt x="4325" y="157548"/>
                </a:cubicBezTo>
                <a:cubicBezTo>
                  <a:pt x="4840" y="162491"/>
                  <a:pt x="22551" y="167640"/>
                  <a:pt x="22860" y="172377"/>
                </a:cubicBezTo>
                <a:cubicBezTo>
                  <a:pt x="23169" y="177114"/>
                  <a:pt x="6179" y="180923"/>
                  <a:pt x="6179" y="185969"/>
                </a:cubicBezTo>
                <a:cubicBezTo>
                  <a:pt x="6179" y="191015"/>
                  <a:pt x="22551" y="197502"/>
                  <a:pt x="22860" y="202651"/>
                </a:cubicBezTo>
                <a:cubicBezTo>
                  <a:pt x="23169" y="207800"/>
                  <a:pt x="7826" y="211713"/>
                  <a:pt x="8032" y="216861"/>
                </a:cubicBezTo>
                <a:cubicBezTo>
                  <a:pt x="8238" y="222010"/>
                  <a:pt x="24817" y="227467"/>
                  <a:pt x="24096" y="233542"/>
                </a:cubicBezTo>
                <a:cubicBezTo>
                  <a:pt x="23375" y="239617"/>
                  <a:pt x="7105" y="250018"/>
                  <a:pt x="3707" y="253313"/>
                </a:cubicBezTo>
              </a:path>
            </a:pathLst>
          </a:custGeom>
          <a:noFill/>
          <a:ln cap="flat" cmpd="sng" w="28575">
            <a:solidFill>
              <a:srgbClr val="FF9900"/>
            </a:solidFill>
            <a:prstDash val="solid"/>
            <a:round/>
            <a:headEnd len="med" w="med" type="none"/>
            <a:tailEnd len="med" w="med"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gd5a39b3309_0_45"/>
          <p:cNvPicPr preferRelativeResize="0"/>
          <p:nvPr/>
        </p:nvPicPr>
        <p:blipFill rotWithShape="1">
          <a:blip r:embed="rId3">
            <a:alphaModFix/>
          </a:blip>
          <a:srcRect b="0" l="0" r="0" t="0"/>
          <a:stretch/>
        </p:blipFill>
        <p:spPr>
          <a:xfrm>
            <a:off x="707813" y="3859975"/>
            <a:ext cx="4909394" cy="2822375"/>
          </a:xfrm>
          <a:prstGeom prst="rect">
            <a:avLst/>
          </a:prstGeom>
          <a:noFill/>
          <a:ln>
            <a:noFill/>
          </a:ln>
        </p:spPr>
      </p:pic>
      <p:pic>
        <p:nvPicPr>
          <p:cNvPr id="165" name="Google Shape;165;gd5a39b3309_0_45"/>
          <p:cNvPicPr preferRelativeResize="0"/>
          <p:nvPr/>
        </p:nvPicPr>
        <p:blipFill rotWithShape="1">
          <a:blip r:embed="rId4">
            <a:alphaModFix/>
          </a:blip>
          <a:srcRect b="0" l="0" r="0" t="0"/>
          <a:stretch/>
        </p:blipFill>
        <p:spPr>
          <a:xfrm>
            <a:off x="688950" y="856528"/>
            <a:ext cx="4909426" cy="2822375"/>
          </a:xfrm>
          <a:prstGeom prst="rect">
            <a:avLst/>
          </a:prstGeom>
          <a:noFill/>
          <a:ln>
            <a:noFill/>
          </a:ln>
        </p:spPr>
      </p:pic>
      <p:pic>
        <p:nvPicPr>
          <p:cNvPr id="166" name="Google Shape;166;gd5a39b3309_0_45"/>
          <p:cNvPicPr preferRelativeResize="0"/>
          <p:nvPr/>
        </p:nvPicPr>
        <p:blipFill rotWithShape="1">
          <a:blip r:embed="rId5">
            <a:alphaModFix/>
          </a:blip>
          <a:srcRect b="0" l="0" r="0" t="0"/>
          <a:stretch/>
        </p:blipFill>
        <p:spPr>
          <a:xfrm>
            <a:off x="6593625" y="877613"/>
            <a:ext cx="4909468" cy="2822375"/>
          </a:xfrm>
          <a:prstGeom prst="rect">
            <a:avLst/>
          </a:prstGeom>
          <a:noFill/>
          <a:ln>
            <a:noFill/>
          </a:ln>
        </p:spPr>
      </p:pic>
      <p:pic>
        <p:nvPicPr>
          <p:cNvPr id="167" name="Google Shape;167;gd5a39b3309_0_45"/>
          <p:cNvPicPr preferRelativeResize="0"/>
          <p:nvPr/>
        </p:nvPicPr>
        <p:blipFill rotWithShape="1">
          <a:blip r:embed="rId6">
            <a:alphaModFix/>
          </a:blip>
          <a:srcRect b="0" l="0" r="0" t="0"/>
          <a:stretch/>
        </p:blipFill>
        <p:spPr>
          <a:xfrm>
            <a:off x="6574800" y="3859975"/>
            <a:ext cx="4909375" cy="2822386"/>
          </a:xfrm>
          <a:prstGeom prst="rect">
            <a:avLst/>
          </a:prstGeom>
          <a:noFill/>
          <a:ln>
            <a:noFill/>
          </a:ln>
        </p:spPr>
      </p:pic>
      <p:sp>
        <p:nvSpPr>
          <p:cNvPr id="168" name="Google Shape;168;gd5a39b3309_0_45"/>
          <p:cNvSpPr txBox="1"/>
          <p:nvPr>
            <p:ph idx="1" type="body"/>
          </p:nvPr>
        </p:nvSpPr>
        <p:spPr>
          <a:xfrm>
            <a:off x="1045563" y="186400"/>
            <a:ext cx="4233900" cy="551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300"/>
              <a:t>After the workshop: Patients</a:t>
            </a:r>
            <a:endParaRPr sz="3300"/>
          </a:p>
        </p:txBody>
      </p:sp>
      <p:pic>
        <p:nvPicPr>
          <p:cNvPr id="169" name="Google Shape;169;gd5a39b3309_0_45"/>
          <p:cNvPicPr preferRelativeResize="0"/>
          <p:nvPr/>
        </p:nvPicPr>
        <p:blipFill rotWithShape="1">
          <a:blip r:embed="rId7">
            <a:alphaModFix/>
          </a:blip>
          <a:srcRect b="0" l="0" r="0" t="0"/>
          <a:stretch/>
        </p:blipFill>
        <p:spPr>
          <a:xfrm>
            <a:off x="11095042" y="27016"/>
            <a:ext cx="1037200" cy="829500"/>
          </a:xfrm>
          <a:prstGeom prst="rect">
            <a:avLst/>
          </a:prstGeom>
          <a:noFill/>
          <a:ln>
            <a:noFill/>
          </a:ln>
        </p:spPr>
      </p:pic>
      <p:sp>
        <p:nvSpPr>
          <p:cNvPr id="170" name="Google Shape;170;gd5a39b3309_0_45"/>
          <p:cNvSpPr txBox="1"/>
          <p:nvPr>
            <p:ph idx="1" type="body"/>
          </p:nvPr>
        </p:nvSpPr>
        <p:spPr>
          <a:xfrm>
            <a:off x="6811888" y="227734"/>
            <a:ext cx="4435200" cy="551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300"/>
              <a:t>After the workshop: Caregivers</a:t>
            </a:r>
            <a:endParaRPr sz="3300"/>
          </a:p>
        </p:txBody>
      </p:sp>
      <p:sp>
        <p:nvSpPr>
          <p:cNvPr id="171" name="Google Shape;171;gd5a39b3309_0_45"/>
          <p:cNvSpPr/>
          <p:nvPr/>
        </p:nvSpPr>
        <p:spPr>
          <a:xfrm>
            <a:off x="5793675" y="262588"/>
            <a:ext cx="604650" cy="6332825"/>
          </a:xfrm>
          <a:custGeom>
            <a:rect b="b" l="l" r="r" t="t"/>
            <a:pathLst>
              <a:path extrusionOk="0" h="253313" w="24186">
                <a:moveTo>
                  <a:pt x="16064" y="0"/>
                </a:moveTo>
                <a:cubicBezTo>
                  <a:pt x="13387" y="3398"/>
                  <a:pt x="0" y="14313"/>
                  <a:pt x="0" y="20388"/>
                </a:cubicBezTo>
                <a:cubicBezTo>
                  <a:pt x="0" y="26463"/>
                  <a:pt x="15755" y="30686"/>
                  <a:pt x="16064" y="36452"/>
                </a:cubicBezTo>
                <a:cubicBezTo>
                  <a:pt x="16373" y="42219"/>
                  <a:pt x="1648" y="49324"/>
                  <a:pt x="1854" y="54987"/>
                </a:cubicBezTo>
                <a:cubicBezTo>
                  <a:pt x="2060" y="60651"/>
                  <a:pt x="17197" y="65078"/>
                  <a:pt x="17300" y="70433"/>
                </a:cubicBezTo>
                <a:cubicBezTo>
                  <a:pt x="17403" y="75788"/>
                  <a:pt x="1751" y="80731"/>
                  <a:pt x="2472" y="87115"/>
                </a:cubicBezTo>
                <a:cubicBezTo>
                  <a:pt x="3193" y="93499"/>
                  <a:pt x="21625" y="102149"/>
                  <a:pt x="21625" y="108739"/>
                </a:cubicBezTo>
                <a:cubicBezTo>
                  <a:pt x="21625" y="115329"/>
                  <a:pt x="2781" y="120994"/>
                  <a:pt x="2472" y="126657"/>
                </a:cubicBezTo>
                <a:cubicBezTo>
                  <a:pt x="2163" y="132321"/>
                  <a:pt x="19462" y="137572"/>
                  <a:pt x="19771" y="142720"/>
                </a:cubicBezTo>
                <a:cubicBezTo>
                  <a:pt x="20080" y="147869"/>
                  <a:pt x="3810" y="152605"/>
                  <a:pt x="4325" y="157548"/>
                </a:cubicBezTo>
                <a:cubicBezTo>
                  <a:pt x="4840" y="162491"/>
                  <a:pt x="22551" y="167640"/>
                  <a:pt x="22860" y="172377"/>
                </a:cubicBezTo>
                <a:cubicBezTo>
                  <a:pt x="23169" y="177114"/>
                  <a:pt x="6179" y="180923"/>
                  <a:pt x="6179" y="185969"/>
                </a:cubicBezTo>
                <a:cubicBezTo>
                  <a:pt x="6179" y="191015"/>
                  <a:pt x="22551" y="197502"/>
                  <a:pt x="22860" y="202651"/>
                </a:cubicBezTo>
                <a:cubicBezTo>
                  <a:pt x="23169" y="207800"/>
                  <a:pt x="7826" y="211713"/>
                  <a:pt x="8032" y="216861"/>
                </a:cubicBezTo>
                <a:cubicBezTo>
                  <a:pt x="8238" y="222010"/>
                  <a:pt x="24817" y="227467"/>
                  <a:pt x="24096" y="233542"/>
                </a:cubicBezTo>
                <a:cubicBezTo>
                  <a:pt x="23375" y="239617"/>
                  <a:pt x="7105" y="250018"/>
                  <a:pt x="3707" y="253313"/>
                </a:cubicBezTo>
              </a:path>
            </a:pathLst>
          </a:custGeom>
          <a:noFill/>
          <a:ln cap="flat" cmpd="sng" w="28575">
            <a:solidFill>
              <a:srgbClr val="FF9900"/>
            </a:solidFill>
            <a:prstDash val="solid"/>
            <a:round/>
            <a:headEnd len="med" w="med" type="none"/>
            <a:tailEnd len="med" w="med"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d5a39b3309_0_24"/>
          <p:cNvPicPr preferRelativeResize="0"/>
          <p:nvPr/>
        </p:nvPicPr>
        <p:blipFill rotWithShape="1">
          <a:blip r:embed="rId3">
            <a:alphaModFix/>
          </a:blip>
          <a:srcRect b="0" l="109" r="109" t="0"/>
          <a:stretch/>
        </p:blipFill>
        <p:spPr>
          <a:xfrm>
            <a:off x="7397250" y="878025"/>
            <a:ext cx="4501200" cy="2587699"/>
          </a:xfrm>
          <a:prstGeom prst="rect">
            <a:avLst/>
          </a:prstGeom>
          <a:noFill/>
          <a:ln>
            <a:noFill/>
          </a:ln>
        </p:spPr>
      </p:pic>
      <p:pic>
        <p:nvPicPr>
          <p:cNvPr id="177" name="Google Shape;177;gd5a39b3309_0_24"/>
          <p:cNvPicPr preferRelativeResize="0"/>
          <p:nvPr/>
        </p:nvPicPr>
        <p:blipFill rotWithShape="1">
          <a:blip r:embed="rId4">
            <a:alphaModFix/>
          </a:blip>
          <a:srcRect b="0" l="0" r="0" t="0"/>
          <a:stretch/>
        </p:blipFill>
        <p:spPr>
          <a:xfrm>
            <a:off x="246675" y="878026"/>
            <a:ext cx="4501199" cy="2587696"/>
          </a:xfrm>
          <a:prstGeom prst="rect">
            <a:avLst/>
          </a:prstGeom>
          <a:noFill/>
          <a:ln>
            <a:noFill/>
          </a:ln>
        </p:spPr>
      </p:pic>
      <p:pic>
        <p:nvPicPr>
          <p:cNvPr id="178" name="Google Shape;178;gd5a39b3309_0_24"/>
          <p:cNvPicPr preferRelativeResize="0"/>
          <p:nvPr/>
        </p:nvPicPr>
        <p:blipFill rotWithShape="1">
          <a:blip r:embed="rId5">
            <a:alphaModFix/>
          </a:blip>
          <a:srcRect b="0" l="0" r="0" t="0"/>
          <a:stretch/>
        </p:blipFill>
        <p:spPr>
          <a:xfrm>
            <a:off x="246676" y="4106319"/>
            <a:ext cx="4501199" cy="2587680"/>
          </a:xfrm>
          <a:prstGeom prst="rect">
            <a:avLst/>
          </a:prstGeom>
          <a:noFill/>
          <a:ln>
            <a:noFill/>
          </a:ln>
        </p:spPr>
      </p:pic>
      <p:pic>
        <p:nvPicPr>
          <p:cNvPr id="179" name="Google Shape;179;gd5a39b3309_0_24"/>
          <p:cNvPicPr preferRelativeResize="0"/>
          <p:nvPr/>
        </p:nvPicPr>
        <p:blipFill rotWithShape="1">
          <a:blip r:embed="rId6">
            <a:alphaModFix/>
          </a:blip>
          <a:srcRect b="0" l="0" r="0" t="0"/>
          <a:stretch/>
        </p:blipFill>
        <p:spPr>
          <a:xfrm>
            <a:off x="7397250" y="4106292"/>
            <a:ext cx="4501199" cy="2587734"/>
          </a:xfrm>
          <a:prstGeom prst="rect">
            <a:avLst/>
          </a:prstGeom>
          <a:noFill/>
          <a:ln>
            <a:noFill/>
          </a:ln>
        </p:spPr>
      </p:pic>
      <p:sp>
        <p:nvSpPr>
          <p:cNvPr id="180" name="Google Shape;180;gd5a39b3309_0_24"/>
          <p:cNvSpPr txBox="1"/>
          <p:nvPr>
            <p:ph idx="1" type="body"/>
          </p:nvPr>
        </p:nvSpPr>
        <p:spPr>
          <a:xfrm>
            <a:off x="3845400" y="136975"/>
            <a:ext cx="4501200" cy="798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300"/>
              <a:t>After the workshop: Patients</a:t>
            </a:r>
            <a:endParaRPr sz="3300"/>
          </a:p>
        </p:txBody>
      </p:sp>
      <p:sp>
        <p:nvSpPr>
          <p:cNvPr id="181" name="Google Shape;181;gd5a39b3309_0_24"/>
          <p:cNvSpPr txBox="1"/>
          <p:nvPr>
            <p:ph idx="1" type="body"/>
          </p:nvPr>
        </p:nvSpPr>
        <p:spPr>
          <a:xfrm>
            <a:off x="3845388" y="3427825"/>
            <a:ext cx="4501200" cy="798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3300"/>
              <a:t>After the workshop: Caregivers</a:t>
            </a:r>
            <a:endParaRPr sz="3300"/>
          </a:p>
        </p:txBody>
      </p:sp>
      <p:pic>
        <p:nvPicPr>
          <p:cNvPr id="182" name="Google Shape;182;gd5a39b3309_0_24"/>
          <p:cNvPicPr preferRelativeResize="0"/>
          <p:nvPr/>
        </p:nvPicPr>
        <p:blipFill rotWithShape="1">
          <a:blip r:embed="rId7">
            <a:alphaModFix/>
          </a:blip>
          <a:srcRect b="0" l="0" r="0" t="0"/>
          <a:stretch/>
        </p:blipFill>
        <p:spPr>
          <a:xfrm>
            <a:off x="11095042" y="27016"/>
            <a:ext cx="1037200" cy="829500"/>
          </a:xfrm>
          <a:prstGeom prst="rect">
            <a:avLst/>
          </a:prstGeom>
          <a:noFill/>
          <a:ln>
            <a:noFill/>
          </a:ln>
        </p:spPr>
      </p:pic>
      <p:sp>
        <p:nvSpPr>
          <p:cNvPr id="183" name="Google Shape;183;gd5a39b3309_0_24"/>
          <p:cNvSpPr txBox="1"/>
          <p:nvPr/>
        </p:nvSpPr>
        <p:spPr>
          <a:xfrm>
            <a:off x="5007000" y="1404175"/>
            <a:ext cx="2178000" cy="1535400"/>
          </a:xfrm>
          <a:prstGeom prst="rect">
            <a:avLst/>
          </a:prstGeom>
          <a:gradFill>
            <a:gsLst>
              <a:gs pos="0">
                <a:srgbClr val="DCECD5"/>
              </a:gs>
              <a:gs pos="100000">
                <a:srgbClr val="93BC81"/>
              </a:gs>
            </a:gsLst>
            <a:path path="circle">
              <a:fillToRect b="50%" l="50%" r="50%" t="50%"/>
            </a:path>
            <a:tileRect/>
          </a:gradFill>
          <a:ln>
            <a:noFill/>
          </a:ln>
        </p:spPr>
        <p:txBody>
          <a:bodyPr anchorCtr="0" anchor="t" bIns="91425" lIns="91425" spcFirstLastPara="1" rIns="91425" wrap="square" tIns="91425">
            <a:spAutoFit/>
          </a:bodyPr>
          <a:lstStyle/>
          <a:p>
            <a:pPr indent="0" lvl="0" marL="342900" marR="152400" rtl="0" algn="ctr">
              <a:lnSpc>
                <a:spcPct val="115000"/>
              </a:lnSpc>
              <a:spcBef>
                <a:spcPts val="0"/>
              </a:spcBef>
              <a:spcAft>
                <a:spcPts val="1100"/>
              </a:spcAft>
              <a:buNone/>
            </a:pPr>
            <a:r>
              <a:rPr b="1" lang="en-US" sz="1300">
                <a:solidFill>
                  <a:schemeClr val="dk1"/>
                </a:solidFill>
                <a:latin typeface="Open Sans"/>
                <a:ea typeface="Open Sans"/>
                <a:cs typeface="Open Sans"/>
                <a:sym typeface="Open Sans"/>
              </a:rPr>
              <a:t>“I thought that it was a very good experience, and I liked having things that I could work with.”</a:t>
            </a:r>
            <a:endParaRPr b="1" sz="1300">
              <a:latin typeface="Open Sans"/>
              <a:ea typeface="Open Sans"/>
              <a:cs typeface="Open Sans"/>
              <a:sym typeface="Open Sans"/>
            </a:endParaRPr>
          </a:p>
        </p:txBody>
      </p:sp>
      <p:sp>
        <p:nvSpPr>
          <p:cNvPr id="184" name="Google Shape;184;gd5a39b3309_0_24"/>
          <p:cNvSpPr txBox="1"/>
          <p:nvPr/>
        </p:nvSpPr>
        <p:spPr>
          <a:xfrm>
            <a:off x="5006988" y="4561963"/>
            <a:ext cx="2178000" cy="1676400"/>
          </a:xfrm>
          <a:prstGeom prst="rect">
            <a:avLst/>
          </a:prstGeom>
          <a:gradFill>
            <a:gsLst>
              <a:gs pos="0">
                <a:srgbClr val="FDECDB"/>
              </a:gs>
              <a:gs pos="100000">
                <a:srgbClr val="F0A963"/>
              </a:gs>
            </a:gsLst>
            <a:path path="circle">
              <a:fillToRect b="50%" l="50%" r="50%" t="50%"/>
            </a:path>
            <a:tileRect/>
          </a:gradFill>
          <a:ln>
            <a:noFill/>
          </a:ln>
        </p:spPr>
        <p:txBody>
          <a:bodyPr anchorCtr="0" anchor="t" bIns="91425" lIns="91425" spcFirstLastPara="1" rIns="91425" wrap="square" tIns="91425">
            <a:spAutoFit/>
          </a:bodyPr>
          <a:lstStyle/>
          <a:p>
            <a:pPr indent="0" lvl="0" marL="342900" marR="152400" rtl="0" algn="ctr">
              <a:lnSpc>
                <a:spcPct val="115000"/>
              </a:lnSpc>
              <a:spcBef>
                <a:spcPts val="0"/>
              </a:spcBef>
              <a:spcAft>
                <a:spcPts val="0"/>
              </a:spcAft>
              <a:buNone/>
            </a:pPr>
            <a:r>
              <a:rPr b="1" lang="en-US" sz="1300">
                <a:solidFill>
                  <a:schemeClr val="dk1"/>
                </a:solidFill>
                <a:latin typeface="Open Sans"/>
                <a:ea typeface="Open Sans"/>
                <a:cs typeface="Open Sans"/>
                <a:sym typeface="Open Sans"/>
              </a:rPr>
              <a:t>“I loved this workshop” </a:t>
            </a:r>
            <a:endParaRPr b="1" sz="1300">
              <a:solidFill>
                <a:schemeClr val="dk1"/>
              </a:solidFill>
              <a:latin typeface="Open Sans"/>
              <a:ea typeface="Open Sans"/>
              <a:cs typeface="Open Sans"/>
              <a:sym typeface="Open Sans"/>
            </a:endParaRPr>
          </a:p>
          <a:p>
            <a:pPr indent="0" lvl="0" marL="342900" marR="152400" rtl="0" algn="ctr">
              <a:lnSpc>
                <a:spcPct val="115000"/>
              </a:lnSpc>
              <a:spcBef>
                <a:spcPts val="1100"/>
              </a:spcBef>
              <a:spcAft>
                <a:spcPts val="1100"/>
              </a:spcAft>
              <a:buNone/>
            </a:pPr>
            <a:r>
              <a:rPr b="1" lang="en-US" sz="1300">
                <a:solidFill>
                  <a:schemeClr val="dk1"/>
                </a:solidFill>
                <a:latin typeface="Open Sans"/>
                <a:ea typeface="Open Sans"/>
                <a:cs typeface="Open Sans"/>
                <a:sym typeface="Open Sans"/>
              </a:rPr>
              <a:t>“I think that this would be cool as a multiple week workshop”</a:t>
            </a:r>
            <a:endParaRPr b="1" sz="15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d4705c3aba_0_10"/>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Discussion and Limitations</a:t>
            </a:r>
            <a:endParaRPr/>
          </a:p>
        </p:txBody>
      </p:sp>
      <p:sp>
        <p:nvSpPr>
          <p:cNvPr id="190" name="Google Shape;190;gd4705c3aba_0_10"/>
          <p:cNvSpPr txBox="1"/>
          <p:nvPr>
            <p:ph idx="1" type="body"/>
          </p:nvPr>
        </p:nvSpPr>
        <p:spPr>
          <a:xfrm>
            <a:off x="903050" y="1633625"/>
            <a:ext cx="6478200" cy="4799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i="1" lang="en-US"/>
              <a:t>Limitations</a:t>
            </a:r>
            <a:endParaRPr i="1"/>
          </a:p>
          <a:p>
            <a:pPr indent="-361950" lvl="0" marL="457200" rtl="0" algn="l">
              <a:lnSpc>
                <a:spcPct val="115000"/>
              </a:lnSpc>
              <a:spcBef>
                <a:spcPts val="0"/>
              </a:spcBef>
              <a:spcAft>
                <a:spcPts val="0"/>
              </a:spcAft>
              <a:buSzPts val="2100"/>
              <a:buChar char="●"/>
            </a:pPr>
            <a:r>
              <a:rPr lang="en-US" sz="2100"/>
              <a:t>Limited number of participants</a:t>
            </a:r>
            <a:endParaRPr sz="2100"/>
          </a:p>
          <a:p>
            <a:pPr indent="-361950" lvl="0" marL="457200" rtl="0" algn="l">
              <a:lnSpc>
                <a:spcPct val="115000"/>
              </a:lnSpc>
              <a:spcBef>
                <a:spcPts val="0"/>
              </a:spcBef>
              <a:spcAft>
                <a:spcPts val="0"/>
              </a:spcAft>
              <a:buSzPts val="2100"/>
              <a:buChar char="●"/>
            </a:pPr>
            <a:r>
              <a:rPr lang="en-US" sz="2100"/>
              <a:t>One-hour workshop</a:t>
            </a:r>
            <a:endParaRPr sz="2100"/>
          </a:p>
          <a:p>
            <a:pPr indent="-361950" lvl="0" marL="457200" rtl="0" algn="l">
              <a:lnSpc>
                <a:spcPct val="115000"/>
              </a:lnSpc>
              <a:spcBef>
                <a:spcPts val="0"/>
              </a:spcBef>
              <a:spcAft>
                <a:spcPts val="0"/>
              </a:spcAft>
              <a:buSzPts val="2100"/>
              <a:buChar char="●"/>
            </a:pPr>
            <a:r>
              <a:rPr lang="en-US" sz="2100"/>
              <a:t>Digital divide</a:t>
            </a:r>
            <a:endParaRPr sz="2100"/>
          </a:p>
          <a:p>
            <a:pPr indent="-361950" lvl="0" marL="457200" rtl="0" algn="l">
              <a:lnSpc>
                <a:spcPct val="115000"/>
              </a:lnSpc>
              <a:spcBef>
                <a:spcPts val="0"/>
              </a:spcBef>
              <a:spcAft>
                <a:spcPts val="0"/>
              </a:spcAft>
              <a:buSzPts val="2100"/>
              <a:buChar char="●"/>
            </a:pPr>
            <a:r>
              <a:rPr lang="en-US" sz="2100"/>
              <a:t>Our particular cultural lens</a:t>
            </a:r>
            <a:endParaRPr sz="2100"/>
          </a:p>
          <a:p>
            <a:pPr indent="-361950" lvl="0" marL="457200" rtl="0" algn="l">
              <a:lnSpc>
                <a:spcPct val="115000"/>
              </a:lnSpc>
              <a:spcBef>
                <a:spcPts val="0"/>
              </a:spcBef>
              <a:spcAft>
                <a:spcPts val="0"/>
              </a:spcAft>
              <a:buSzPts val="2100"/>
              <a:buChar char="●"/>
            </a:pPr>
            <a:r>
              <a:rPr lang="en-US" sz="2100"/>
              <a:t>Measurement of impact of group experience</a:t>
            </a:r>
            <a:endParaRPr sz="2100"/>
          </a:p>
          <a:p>
            <a:pPr indent="0" lvl="0" marL="457200" rtl="0" algn="l">
              <a:spcBef>
                <a:spcPts val="0"/>
              </a:spcBef>
              <a:spcAft>
                <a:spcPts val="0"/>
              </a:spcAft>
              <a:buNone/>
            </a:pPr>
            <a:r>
              <a:t/>
            </a:r>
            <a:endParaRPr/>
          </a:p>
          <a:p>
            <a:pPr indent="0" lvl="0" marL="0" rtl="0" algn="l">
              <a:spcBef>
                <a:spcPts val="0"/>
              </a:spcBef>
              <a:spcAft>
                <a:spcPts val="0"/>
              </a:spcAft>
              <a:buNone/>
            </a:pPr>
            <a:r>
              <a:rPr i="1" lang="en-US"/>
              <a:t>Realizations</a:t>
            </a:r>
            <a:endParaRPr i="1"/>
          </a:p>
          <a:p>
            <a:pPr indent="-361950" lvl="0" marL="457200" rtl="0" algn="l">
              <a:spcBef>
                <a:spcPts val="0"/>
              </a:spcBef>
              <a:spcAft>
                <a:spcPts val="0"/>
              </a:spcAft>
              <a:buSzPts val="2100"/>
              <a:buChar char="●"/>
            </a:pPr>
            <a:r>
              <a:rPr lang="en-US" sz="2100"/>
              <a:t>Group cohesion </a:t>
            </a:r>
            <a:endParaRPr sz="2100"/>
          </a:p>
          <a:p>
            <a:pPr indent="-361950" lvl="0" marL="457200" rtl="0" algn="l">
              <a:spcBef>
                <a:spcPts val="0"/>
              </a:spcBef>
              <a:spcAft>
                <a:spcPts val="0"/>
              </a:spcAft>
              <a:buSzPts val="2100"/>
              <a:buChar char="●"/>
            </a:pPr>
            <a:r>
              <a:rPr lang="en-US" sz="2100"/>
              <a:t>Could this lay groundwork for more openness in clinic?</a:t>
            </a:r>
            <a:endParaRPr sz="2100"/>
          </a:p>
          <a:p>
            <a:pPr indent="-361950" lvl="0" marL="457200" rtl="0" algn="l">
              <a:spcBef>
                <a:spcPts val="0"/>
              </a:spcBef>
              <a:spcAft>
                <a:spcPts val="0"/>
              </a:spcAft>
              <a:buSzPts val="2100"/>
              <a:buChar char="●"/>
            </a:pPr>
            <a:r>
              <a:rPr lang="en-US" sz="2100"/>
              <a:t>Willing participants</a:t>
            </a:r>
            <a:endParaRPr sz="2100"/>
          </a:p>
        </p:txBody>
      </p:sp>
      <p:pic>
        <p:nvPicPr>
          <p:cNvPr id="191" name="Google Shape;191;gd4705c3aba_0_10"/>
          <p:cNvPicPr preferRelativeResize="0"/>
          <p:nvPr/>
        </p:nvPicPr>
        <p:blipFill>
          <a:blip r:embed="rId3">
            <a:alphaModFix/>
          </a:blip>
          <a:stretch>
            <a:fillRect/>
          </a:stretch>
        </p:blipFill>
        <p:spPr>
          <a:xfrm>
            <a:off x="7152575" y="1716201"/>
            <a:ext cx="4810824" cy="32852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d4705c3aba_0_15"/>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Next Steps</a:t>
            </a:r>
            <a:endParaRPr/>
          </a:p>
        </p:txBody>
      </p:sp>
      <p:sp>
        <p:nvSpPr>
          <p:cNvPr id="197" name="Google Shape;197;gd4705c3aba_0_15"/>
          <p:cNvSpPr txBox="1"/>
          <p:nvPr>
            <p:ph idx="1" type="body"/>
          </p:nvPr>
        </p:nvSpPr>
        <p:spPr>
          <a:xfrm>
            <a:off x="415600" y="1633625"/>
            <a:ext cx="6655200" cy="44721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Char char="●"/>
            </a:pPr>
            <a:r>
              <a:rPr lang="en-US"/>
              <a:t>Future opportunities for integrative care</a:t>
            </a:r>
            <a:endParaRPr/>
          </a:p>
          <a:p>
            <a:pPr indent="-349250" lvl="1" marL="914400" rtl="0" algn="l">
              <a:spcBef>
                <a:spcPts val="0"/>
              </a:spcBef>
              <a:spcAft>
                <a:spcPts val="0"/>
              </a:spcAft>
              <a:buSzPts val="1900"/>
              <a:buChar char="○"/>
            </a:pPr>
            <a:r>
              <a:rPr lang="en-US"/>
              <a:t>enthusiastic participants</a:t>
            </a:r>
            <a:endParaRPr/>
          </a:p>
          <a:p>
            <a:pPr indent="-349250" lvl="1" marL="914400" rtl="0" algn="l">
              <a:spcBef>
                <a:spcPts val="0"/>
              </a:spcBef>
              <a:spcAft>
                <a:spcPts val="0"/>
              </a:spcAft>
              <a:buSzPts val="1900"/>
              <a:buChar char="○"/>
            </a:pPr>
            <a:r>
              <a:rPr lang="en-US"/>
              <a:t>peer interaction and support among patient and caregiver caseload</a:t>
            </a:r>
            <a:endParaRPr/>
          </a:p>
          <a:p>
            <a:pPr indent="-349250" lvl="1" marL="914400" rtl="0" algn="l">
              <a:spcBef>
                <a:spcPts val="0"/>
              </a:spcBef>
              <a:spcAft>
                <a:spcPts val="0"/>
              </a:spcAft>
              <a:buSzPts val="1900"/>
              <a:buChar char="○"/>
            </a:pPr>
            <a:r>
              <a:rPr lang="en-US"/>
              <a:t>referrals to similar services in area?</a:t>
            </a:r>
            <a:endParaRPr/>
          </a:p>
          <a:p>
            <a:pPr indent="-381000" lvl="0" marL="457200" rtl="0" algn="l">
              <a:spcBef>
                <a:spcPts val="1000"/>
              </a:spcBef>
              <a:spcAft>
                <a:spcPts val="0"/>
              </a:spcAft>
              <a:buSzPts val="2400"/>
              <a:buChar char="●"/>
            </a:pPr>
            <a:r>
              <a:rPr lang="en-US"/>
              <a:t>Incorporate</a:t>
            </a:r>
            <a:r>
              <a:rPr lang="en-US"/>
              <a:t> mindfulness and/or writing into care practice?</a:t>
            </a:r>
            <a:endParaRPr/>
          </a:p>
          <a:p>
            <a:pPr indent="-349250" lvl="1" marL="914400" rtl="0" algn="l">
              <a:spcBef>
                <a:spcPts val="0"/>
              </a:spcBef>
              <a:spcAft>
                <a:spcPts val="0"/>
              </a:spcAft>
              <a:buSzPts val="1900"/>
              <a:buChar char="○"/>
            </a:pPr>
            <a:r>
              <a:rPr lang="en-US"/>
              <a:t>Ongoing Practice packet is available for patients as care team deems appropriate </a:t>
            </a:r>
            <a:r>
              <a:rPr lang="en-US"/>
              <a:t>intimacy</a:t>
            </a:r>
            <a:r>
              <a:rPr lang="en-US"/>
              <a:t> and build trust in workshops</a:t>
            </a:r>
            <a:endParaRPr/>
          </a:p>
          <a:p>
            <a:pPr indent="-349250" lvl="1" marL="914400" rtl="0" algn="l">
              <a:spcBef>
                <a:spcPts val="0"/>
              </a:spcBef>
              <a:spcAft>
                <a:spcPts val="0"/>
              </a:spcAft>
              <a:buSzPts val="1900"/>
              <a:buChar char="○"/>
            </a:pPr>
            <a:r>
              <a:rPr lang="en-US"/>
              <a:t>Creative Wellness workshop curriculum</a:t>
            </a:r>
            <a:endParaRPr/>
          </a:p>
        </p:txBody>
      </p:sp>
      <p:pic>
        <p:nvPicPr>
          <p:cNvPr id="198" name="Google Shape;198;gd4705c3aba_0_15"/>
          <p:cNvPicPr preferRelativeResize="0"/>
          <p:nvPr/>
        </p:nvPicPr>
        <p:blipFill>
          <a:blip r:embed="rId3">
            <a:alphaModFix/>
          </a:blip>
          <a:stretch>
            <a:fillRect/>
          </a:stretch>
        </p:blipFill>
        <p:spPr>
          <a:xfrm>
            <a:off x="7346424" y="1633625"/>
            <a:ext cx="4429875" cy="2913601"/>
          </a:xfrm>
          <a:prstGeom prst="rect">
            <a:avLst/>
          </a:prstGeom>
          <a:noFill/>
          <a:ln>
            <a:noFill/>
          </a:ln>
        </p:spPr>
      </p:pic>
      <p:sp>
        <p:nvSpPr>
          <p:cNvPr id="199" name="Google Shape;199;gd4705c3aba_0_15"/>
          <p:cNvSpPr txBox="1"/>
          <p:nvPr/>
        </p:nvSpPr>
        <p:spPr>
          <a:xfrm>
            <a:off x="7500963" y="4766950"/>
            <a:ext cx="41208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latin typeface="Economica"/>
                <a:ea typeface="Economica"/>
                <a:cs typeface="Economica"/>
                <a:sym typeface="Economica"/>
              </a:rPr>
              <a:t>Participant feedback: “More time!”</a:t>
            </a:r>
            <a:endParaRPr b="1" sz="3500">
              <a:latin typeface="Economica"/>
              <a:ea typeface="Economica"/>
              <a:cs typeface="Economica"/>
              <a:sym typeface="Economic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d4705c3aba_0_20"/>
          <p:cNvSpPr txBox="1"/>
          <p:nvPr>
            <p:ph type="title"/>
          </p:nvPr>
        </p:nvSpPr>
        <p:spPr>
          <a:xfrm>
            <a:off x="110800" y="1164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References</a:t>
            </a:r>
            <a:endParaRPr/>
          </a:p>
        </p:txBody>
      </p:sp>
      <p:sp>
        <p:nvSpPr>
          <p:cNvPr id="205" name="Google Shape;205;gd4705c3aba_0_20"/>
          <p:cNvSpPr txBox="1"/>
          <p:nvPr>
            <p:ph idx="1" type="body"/>
          </p:nvPr>
        </p:nvSpPr>
        <p:spPr>
          <a:xfrm>
            <a:off x="110800" y="1024025"/>
            <a:ext cx="12081300" cy="4826700"/>
          </a:xfrm>
          <a:prstGeom prst="rect">
            <a:avLst/>
          </a:prstGeom>
        </p:spPr>
        <p:txBody>
          <a:bodyPr anchorCtr="0" anchor="t" bIns="121900" lIns="121900" spcFirstLastPara="1" rIns="121900" wrap="square" tIns="121900">
            <a:noAutofit/>
          </a:bodyPr>
          <a:lstStyle/>
          <a:p>
            <a:pPr indent="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Akenson, A. B. (2018). Since Feeling Is First and No Feeling Is Final: The Mindfulness-based Stress Reduction Implementation for Chronic Illnesses </a:t>
            </a:r>
            <a:endParaRPr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(MBSR-ICI) Program Planning and Evaluation Model (Order No. 10784584). Available from ProQuest Dissertations &amp; Theses Global. </a:t>
            </a:r>
            <a:endParaRPr sz="1510">
              <a:highlight>
                <a:srgbClr val="FFFFFF"/>
              </a:highlight>
              <a:latin typeface="Times New Roman"/>
              <a:ea typeface="Times New Roman"/>
              <a:cs typeface="Times New Roman"/>
              <a:sym typeface="Times New Roman"/>
            </a:endParaRPr>
          </a:p>
          <a:p>
            <a:pPr indent="0" lvl="0" marL="45720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(2050020595). </a:t>
            </a:r>
            <a:endParaRPr sz="1510">
              <a:highlight>
                <a:srgbClr val="FFFFFF"/>
              </a:highlight>
              <a:latin typeface="Times New Roman"/>
              <a:ea typeface="Times New Roman"/>
              <a:cs typeface="Times New Roman"/>
              <a:sym typeface="Times New Roman"/>
            </a:endParaRPr>
          </a:p>
          <a:p>
            <a:pPr indent="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Callinan, J. &amp; Coyne, I. (2020). Arts-based interventions to promote transition outcomes for young people with long-term conditions: A review. </a:t>
            </a:r>
            <a:r>
              <a:rPr i="1" lang="en-US" sz="1510">
                <a:highlight>
                  <a:srgbClr val="FFFFFF"/>
                </a:highlight>
                <a:latin typeface="Times New Roman"/>
                <a:ea typeface="Times New Roman"/>
                <a:cs typeface="Times New Roman"/>
                <a:sym typeface="Times New Roman"/>
              </a:rPr>
              <a:t>Chronic </a:t>
            </a:r>
            <a:endParaRPr i="1"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SzPts val="1018"/>
              <a:buNone/>
            </a:pPr>
            <a:r>
              <a:rPr i="1" lang="en-US" sz="1510">
                <a:highlight>
                  <a:srgbClr val="FFFFFF"/>
                </a:highlight>
                <a:latin typeface="Times New Roman"/>
                <a:ea typeface="Times New Roman"/>
                <a:cs typeface="Times New Roman"/>
                <a:sym typeface="Times New Roman"/>
              </a:rPr>
              <a:t>Illness, 16</a:t>
            </a:r>
            <a:r>
              <a:rPr lang="en-US" sz="1510">
                <a:highlight>
                  <a:srgbClr val="FFFFFF"/>
                </a:highlight>
                <a:latin typeface="Times New Roman"/>
                <a:ea typeface="Times New Roman"/>
                <a:cs typeface="Times New Roman"/>
                <a:sym typeface="Times New Roman"/>
              </a:rPr>
              <a:t>(1), 23-40. </a:t>
            </a:r>
            <a:r>
              <a:rPr lang="en-US" sz="1510" u="sng">
                <a:solidFill>
                  <a:schemeClr val="hlink"/>
                </a:solidFill>
                <a:highlight>
                  <a:srgbClr val="FFFFFF"/>
                </a:highlight>
                <a:latin typeface="Times New Roman"/>
                <a:ea typeface="Times New Roman"/>
                <a:cs typeface="Times New Roman"/>
                <a:sym typeface="Times New Roman"/>
                <a:hlinkClick r:id="rId3"/>
              </a:rPr>
              <a:t>https://doi.org/10.1177/1742395318782370</a:t>
            </a:r>
            <a:endParaRPr sz="1510">
              <a:highlight>
                <a:srgbClr val="FFFFFF"/>
              </a:highlight>
              <a:latin typeface="Times New Roman"/>
              <a:ea typeface="Times New Roman"/>
              <a:cs typeface="Times New Roman"/>
              <a:sym typeface="Times New Roman"/>
            </a:endParaRPr>
          </a:p>
          <a:p>
            <a:pPr indent="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Graham-Pole, J. R. (2001). The marriage of art and science in health care. </a:t>
            </a:r>
            <a:r>
              <a:rPr i="1" lang="en-US" sz="1510">
                <a:highlight>
                  <a:srgbClr val="FFFFFF"/>
                </a:highlight>
                <a:latin typeface="Times New Roman"/>
                <a:ea typeface="Times New Roman"/>
                <a:cs typeface="Times New Roman"/>
                <a:sym typeface="Times New Roman"/>
              </a:rPr>
              <a:t>The Yale Journal of Biology &amp; Medicine, 74</a:t>
            </a:r>
            <a:r>
              <a:rPr lang="en-US" sz="1510">
                <a:highlight>
                  <a:srgbClr val="FFFFFF"/>
                </a:highlight>
                <a:latin typeface="Times New Roman"/>
                <a:ea typeface="Times New Roman"/>
                <a:cs typeface="Times New Roman"/>
                <a:sym typeface="Times New Roman"/>
              </a:rPr>
              <a:t>(1). </a:t>
            </a:r>
            <a:endParaRPr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https://www-ncbi-nlm-nih-gov.ezproxy1.lib.asu.edu/pmc/articles/PMC2588678/</a:t>
            </a:r>
            <a:endParaRPr sz="1510">
              <a:highlight>
                <a:srgbClr val="FFFFFF"/>
              </a:highlight>
              <a:latin typeface="Times New Roman"/>
              <a:ea typeface="Times New Roman"/>
              <a:cs typeface="Times New Roman"/>
              <a:sym typeface="Times New Roman"/>
            </a:endParaRPr>
          </a:p>
          <a:p>
            <a:pPr indent="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Kabat-Zinn. (1994). </a:t>
            </a:r>
            <a:r>
              <a:rPr i="1" lang="en-US" sz="1510">
                <a:highlight>
                  <a:srgbClr val="FFFFFF"/>
                </a:highlight>
                <a:latin typeface="Times New Roman"/>
                <a:ea typeface="Times New Roman"/>
                <a:cs typeface="Times New Roman"/>
                <a:sym typeface="Times New Roman"/>
              </a:rPr>
              <a:t>Wherever you go, there you are: Mindfulness meditation in everyday life. </a:t>
            </a:r>
            <a:r>
              <a:rPr lang="en-US" sz="1510">
                <a:highlight>
                  <a:srgbClr val="FFFFFF"/>
                </a:highlight>
                <a:latin typeface="Times New Roman"/>
                <a:ea typeface="Times New Roman"/>
                <a:cs typeface="Times New Roman"/>
                <a:sym typeface="Times New Roman"/>
              </a:rPr>
              <a:t>Hyperion.</a:t>
            </a:r>
            <a:endParaRPr sz="1510">
              <a:highlight>
                <a:srgbClr val="FFFFFF"/>
              </a:highlight>
              <a:latin typeface="Times New Roman"/>
              <a:ea typeface="Times New Roman"/>
              <a:cs typeface="Times New Roman"/>
              <a:sym typeface="Times New Roman"/>
            </a:endParaRPr>
          </a:p>
          <a:p>
            <a:pPr indent="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Kaptein, A. A., Meulenberg, F., &amp; Smyth, J. M. (2015). A breath of fresh air: Images of respiratory illness in novels, poems, films, music, and painting. </a:t>
            </a:r>
            <a:endParaRPr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Clr>
                <a:srgbClr val="000000"/>
              </a:buClr>
              <a:buSzPts val="1018"/>
              <a:buFont typeface="Arial"/>
              <a:buNone/>
            </a:pPr>
            <a:r>
              <a:rPr i="1" lang="en-US" sz="1510">
                <a:highlight>
                  <a:srgbClr val="FFFFFF"/>
                </a:highlight>
                <a:latin typeface="Times New Roman"/>
                <a:ea typeface="Times New Roman"/>
                <a:cs typeface="Times New Roman"/>
                <a:sym typeface="Times New Roman"/>
              </a:rPr>
              <a:t>Journal of Health Psychology, 20</a:t>
            </a:r>
            <a:r>
              <a:rPr lang="en-US" sz="1510">
                <a:highlight>
                  <a:srgbClr val="FFFFFF"/>
                </a:highlight>
                <a:latin typeface="Times New Roman"/>
                <a:ea typeface="Times New Roman"/>
                <a:cs typeface="Times New Roman"/>
                <a:sym typeface="Times New Roman"/>
              </a:rPr>
              <a:t>(3), 246-258. https://doi.org/10.1177/1359105314566613</a:t>
            </a:r>
            <a:endParaRPr sz="1510">
              <a:highlight>
                <a:srgbClr val="FFFFFF"/>
              </a:highlight>
              <a:latin typeface="Times New Roman"/>
              <a:ea typeface="Times New Roman"/>
              <a:cs typeface="Times New Roman"/>
              <a:sym typeface="Times New Roman"/>
            </a:endParaRPr>
          </a:p>
          <a:p>
            <a:pPr indent="0" lvl="0" marL="0" rtl="0" algn="l">
              <a:lnSpc>
                <a:spcPct val="190000"/>
              </a:lnSpc>
              <a:spcBef>
                <a:spcPts val="0"/>
              </a:spcBef>
              <a:spcAft>
                <a:spcPts val="0"/>
              </a:spcAft>
              <a:buSzPts val="1018"/>
              <a:buNone/>
            </a:pPr>
            <a:r>
              <a:rPr lang="en-US" sz="1510">
                <a:highlight>
                  <a:srgbClr val="FFFFFF"/>
                </a:highlight>
                <a:latin typeface="Times New Roman"/>
                <a:ea typeface="Times New Roman"/>
                <a:cs typeface="Times New Roman"/>
                <a:sym typeface="Times New Roman"/>
              </a:rPr>
              <a:t>Kennedy, A. (2020, April 20).</a:t>
            </a:r>
            <a:r>
              <a:rPr i="1" lang="en-US" sz="1510">
                <a:highlight>
                  <a:srgbClr val="FFFFFF"/>
                </a:highlight>
                <a:latin typeface="Times New Roman"/>
                <a:ea typeface="Times New Roman"/>
                <a:cs typeface="Times New Roman"/>
                <a:sym typeface="Times New Roman"/>
              </a:rPr>
              <a:t> Caregiver Needs Assessment </a:t>
            </a:r>
            <a:r>
              <a:rPr lang="en-US" sz="1510">
                <a:highlight>
                  <a:srgbClr val="FFFFFF"/>
                </a:highlight>
                <a:latin typeface="Times New Roman"/>
                <a:ea typeface="Times New Roman"/>
                <a:cs typeface="Times New Roman"/>
                <a:sym typeface="Times New Roman"/>
              </a:rPr>
              <a:t>[PowerPoint slides]. University of Arizona Pediatric Pulmonary Center. </a:t>
            </a:r>
            <a:endParaRPr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SzPts val="1018"/>
              <a:buNone/>
            </a:pPr>
            <a:r>
              <a:rPr lang="en-US" sz="151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https://uappc.peds.arizona.edu/sites/default/files/caregiver_needs_assessment_kennedy.pptx</a:t>
            </a:r>
            <a:endParaRPr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SzPts val="1018"/>
              <a:buNone/>
            </a:pPr>
            <a:r>
              <a:t/>
            </a:r>
            <a:endParaRPr sz="1510">
              <a:highlight>
                <a:srgbClr val="FFFFFF"/>
              </a:highlight>
              <a:latin typeface="Times New Roman"/>
              <a:ea typeface="Times New Roman"/>
              <a:cs typeface="Times New Roman"/>
              <a:sym typeface="Times New Roman"/>
            </a:endParaRPr>
          </a:p>
          <a:p>
            <a:pPr indent="457200" lvl="0" marL="0" rtl="0" algn="l">
              <a:lnSpc>
                <a:spcPct val="190000"/>
              </a:lnSpc>
              <a:spcBef>
                <a:spcPts val="0"/>
              </a:spcBef>
              <a:spcAft>
                <a:spcPts val="0"/>
              </a:spcAft>
              <a:buSzPts val="1018"/>
              <a:buNone/>
            </a:pPr>
            <a:r>
              <a:t/>
            </a:r>
            <a:endParaRPr sz="262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d5d7496326_0_68"/>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References</a:t>
            </a:r>
            <a:endParaRPr/>
          </a:p>
        </p:txBody>
      </p:sp>
      <p:sp>
        <p:nvSpPr>
          <p:cNvPr id="211" name="Google Shape;211;gd5d7496326_0_68"/>
          <p:cNvSpPr txBox="1"/>
          <p:nvPr>
            <p:ph idx="1" type="body"/>
          </p:nvPr>
        </p:nvSpPr>
        <p:spPr>
          <a:xfrm>
            <a:off x="415600" y="1312900"/>
            <a:ext cx="11360700" cy="5282400"/>
          </a:xfrm>
          <a:prstGeom prst="rect">
            <a:avLst/>
          </a:prstGeom>
        </p:spPr>
        <p:txBody>
          <a:bodyPr anchorCtr="0" anchor="t" bIns="121900" lIns="121900" spcFirstLastPara="1" rIns="121900" wrap="square" tIns="121900">
            <a:noAutofit/>
          </a:bodyPr>
          <a:lstStyle/>
          <a:p>
            <a:pPr indent="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Khoury, B., Lecomte, T., Fortin, G., Masse, M., Therien, P., Bouchard, V., Chapleau, M., Paquin, K., &amp; Hofmann, S.G.  (2013).  </a:t>
            </a:r>
            <a:endParaRPr sz="1400">
              <a:highlight>
                <a:schemeClr val="lt1"/>
              </a:highlight>
              <a:latin typeface="Times New Roman"/>
              <a:ea typeface="Times New Roman"/>
              <a:cs typeface="Times New Roman"/>
              <a:sym typeface="Times New Roman"/>
            </a:endParaRPr>
          </a:p>
          <a:p>
            <a:pPr indent="45720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Mindfulness-based therapy: A comprehensive meta-analysis. </a:t>
            </a:r>
            <a:r>
              <a:rPr i="1" lang="en-US" sz="1400">
                <a:highlight>
                  <a:schemeClr val="lt1"/>
                </a:highlight>
                <a:latin typeface="Times New Roman"/>
                <a:ea typeface="Times New Roman"/>
                <a:cs typeface="Times New Roman"/>
                <a:sym typeface="Times New Roman"/>
              </a:rPr>
              <a:t>Clinical Psychology Review, 33</a:t>
            </a:r>
            <a:r>
              <a:rPr lang="en-US" sz="1400">
                <a:highlight>
                  <a:schemeClr val="lt1"/>
                </a:highlight>
                <a:latin typeface="Times New Roman"/>
                <a:ea typeface="Times New Roman"/>
                <a:cs typeface="Times New Roman"/>
                <a:sym typeface="Times New Roman"/>
              </a:rPr>
              <a:t>(6), 763-771. https://doi.org/10.1016/j.cpr.2013.05.005</a:t>
            </a:r>
            <a:endParaRPr sz="1400">
              <a:highlight>
                <a:schemeClr val="lt1"/>
              </a:highlight>
              <a:latin typeface="Times New Roman"/>
              <a:ea typeface="Times New Roman"/>
              <a:cs typeface="Times New Roman"/>
              <a:sym typeface="Times New Roman"/>
            </a:endParaRPr>
          </a:p>
          <a:p>
            <a:pPr indent="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Licari, A., Ciprandi, R., Marseglia, G., &amp; Ciprandi, G. (2019). Anxiety and depression in adolescents with severe asthma and in their parents: </a:t>
            </a:r>
            <a:endParaRPr sz="1400">
              <a:highlight>
                <a:schemeClr val="lt1"/>
              </a:highlight>
              <a:latin typeface="Times New Roman"/>
              <a:ea typeface="Times New Roman"/>
              <a:cs typeface="Times New Roman"/>
              <a:sym typeface="Times New Roman"/>
            </a:endParaRPr>
          </a:p>
          <a:p>
            <a:pPr indent="45720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Preliminary results after 1 year of treatment. </a:t>
            </a:r>
            <a:r>
              <a:rPr i="1" lang="en-US" sz="1400">
                <a:highlight>
                  <a:schemeClr val="lt1"/>
                </a:highlight>
                <a:latin typeface="Times New Roman"/>
                <a:ea typeface="Times New Roman"/>
                <a:cs typeface="Times New Roman"/>
                <a:sym typeface="Times New Roman"/>
              </a:rPr>
              <a:t>Behavioral Sciences, 9</a:t>
            </a:r>
            <a:r>
              <a:rPr lang="en-US" sz="1400">
                <a:highlight>
                  <a:schemeClr val="lt1"/>
                </a:highlight>
                <a:latin typeface="Times New Roman"/>
                <a:ea typeface="Times New Roman"/>
                <a:cs typeface="Times New Roman"/>
                <a:sym typeface="Times New Roman"/>
              </a:rPr>
              <a:t>(78). </a:t>
            </a:r>
            <a:r>
              <a:rPr lang="en-US" sz="1400" u="sng">
                <a:solidFill>
                  <a:srgbClr val="1155CC"/>
                </a:solidFill>
                <a:highlight>
                  <a:schemeClr val="lt1"/>
                </a:highlight>
                <a:latin typeface="Times New Roman"/>
                <a:ea typeface="Times New Roman"/>
                <a:cs typeface="Times New Roman"/>
                <a:sym typeface="Times New Roman"/>
                <a:hlinkClick r:id="rId3">
                  <a:extLst>
                    <a:ext uri="{A12FA001-AC4F-418D-AE19-62706E023703}">
                      <ahyp:hlinkClr val="tx"/>
                    </a:ext>
                  </a:extLst>
                </a:hlinkClick>
              </a:rPr>
              <a:t>https://doi.org/10.3390/bs9070078</a:t>
            </a:r>
            <a:endParaRPr sz="1400">
              <a:highlight>
                <a:schemeClr val="lt1"/>
              </a:highlight>
              <a:latin typeface="Times New Roman"/>
              <a:ea typeface="Times New Roman"/>
              <a:cs typeface="Times New Roman"/>
              <a:sym typeface="Times New Roman"/>
            </a:endParaRPr>
          </a:p>
          <a:p>
            <a:pPr indent="0" lvl="0" marL="0" rtl="0" algn="l">
              <a:lnSpc>
                <a:spcPct val="170000"/>
              </a:lnSpc>
              <a:spcBef>
                <a:spcPts val="0"/>
              </a:spcBef>
              <a:spcAft>
                <a:spcPts val="0"/>
              </a:spcAft>
              <a:buClr>
                <a:schemeClr val="dk1"/>
              </a:buClr>
              <a:buSzPts val="935"/>
              <a:buFont typeface="Arial"/>
              <a:buNone/>
            </a:pPr>
            <a:r>
              <a:rPr lang="en-US" sz="1400">
                <a:highlight>
                  <a:schemeClr val="lt1"/>
                </a:highlight>
                <a:latin typeface="Times New Roman"/>
                <a:ea typeface="Times New Roman"/>
                <a:cs typeface="Times New Roman"/>
                <a:sym typeface="Times New Roman"/>
              </a:rPr>
              <a:t>Lowe, G. (2006). Health-related effects of creative and expressive writing. </a:t>
            </a:r>
            <a:r>
              <a:rPr i="1" lang="en-US" sz="1400">
                <a:highlight>
                  <a:schemeClr val="lt1"/>
                </a:highlight>
                <a:latin typeface="Times New Roman"/>
                <a:ea typeface="Times New Roman"/>
                <a:cs typeface="Times New Roman"/>
                <a:sym typeface="Times New Roman"/>
              </a:rPr>
              <a:t>Health Education, 106</a:t>
            </a:r>
            <a:r>
              <a:rPr lang="en-US" sz="1400">
                <a:highlight>
                  <a:schemeClr val="lt1"/>
                </a:highlight>
                <a:latin typeface="Times New Roman"/>
                <a:ea typeface="Times New Roman"/>
                <a:cs typeface="Times New Roman"/>
                <a:sym typeface="Times New Roman"/>
              </a:rPr>
              <a:t>(1), 60-70. https://doi.org/10.1108/09654280610637201</a:t>
            </a:r>
            <a:endParaRPr sz="1400">
              <a:highlight>
                <a:schemeClr val="lt1"/>
              </a:highlight>
              <a:latin typeface="Times New Roman"/>
              <a:ea typeface="Times New Roman"/>
              <a:cs typeface="Times New Roman"/>
              <a:sym typeface="Times New Roman"/>
            </a:endParaRPr>
          </a:p>
          <a:p>
            <a:pPr indent="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Munoz, F. Benton, L., Kops, S., Kowalek, K, &amp; Seckeler, M. (2020). Greater length of stay and hospital charges for severe asthma in children </a:t>
            </a:r>
            <a:endParaRPr sz="1400">
              <a:highlight>
                <a:schemeClr val="lt1"/>
              </a:highlight>
              <a:latin typeface="Times New Roman"/>
              <a:ea typeface="Times New Roman"/>
              <a:cs typeface="Times New Roman"/>
              <a:sym typeface="Times New Roman"/>
            </a:endParaRPr>
          </a:p>
          <a:p>
            <a:pPr indent="45720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with depression or anxiety. </a:t>
            </a:r>
            <a:r>
              <a:rPr i="1" lang="en-US" sz="1400">
                <a:highlight>
                  <a:schemeClr val="lt1"/>
                </a:highlight>
                <a:latin typeface="Times New Roman"/>
                <a:ea typeface="Times New Roman"/>
                <a:cs typeface="Times New Roman"/>
                <a:sym typeface="Times New Roman"/>
              </a:rPr>
              <a:t>Pediatric Pulmonology, 55</a:t>
            </a:r>
            <a:r>
              <a:rPr lang="en-US" sz="1400">
                <a:highlight>
                  <a:schemeClr val="lt1"/>
                </a:highlight>
                <a:latin typeface="Times New Roman"/>
                <a:ea typeface="Times New Roman"/>
                <a:cs typeface="Times New Roman"/>
                <a:sym typeface="Times New Roman"/>
              </a:rPr>
              <a:t>(11). </a:t>
            </a:r>
            <a:r>
              <a:rPr lang="en-US" sz="1400" u="sng">
                <a:solidFill>
                  <a:srgbClr val="1155CC"/>
                </a:solidFill>
                <a:highlight>
                  <a:schemeClr val="lt1"/>
                </a:highlight>
                <a:latin typeface="Times New Roman"/>
                <a:ea typeface="Times New Roman"/>
                <a:cs typeface="Times New Roman"/>
                <a:sym typeface="Times New Roman"/>
                <a:hlinkClick r:id="rId4">
                  <a:extLst>
                    <a:ext uri="{A12FA001-AC4F-418D-AE19-62706E023703}">
                      <ahyp:hlinkClr val="tx"/>
                    </a:ext>
                  </a:extLst>
                </a:hlinkClick>
              </a:rPr>
              <a:t>https://doi.org/10.1002/ppul.25061</a:t>
            </a:r>
            <a:r>
              <a:rPr lang="en-US" sz="1400">
                <a:highlight>
                  <a:schemeClr val="lt1"/>
                </a:highlight>
                <a:latin typeface="Times New Roman"/>
                <a:ea typeface="Times New Roman"/>
                <a:cs typeface="Times New Roman"/>
                <a:sym typeface="Times New Roman"/>
              </a:rPr>
              <a:t>  </a:t>
            </a:r>
            <a:endParaRPr sz="1400">
              <a:highlight>
                <a:schemeClr val="lt1"/>
              </a:highlight>
              <a:latin typeface="Times New Roman"/>
              <a:ea typeface="Times New Roman"/>
              <a:cs typeface="Times New Roman"/>
              <a:sym typeface="Times New Roman"/>
            </a:endParaRPr>
          </a:p>
          <a:p>
            <a:pPr indent="0" lvl="0" marL="0" rtl="0" algn="l">
              <a:lnSpc>
                <a:spcPct val="180000"/>
              </a:lnSpc>
              <a:spcBef>
                <a:spcPts val="0"/>
              </a:spcBef>
              <a:spcAft>
                <a:spcPts val="0"/>
              </a:spcAft>
              <a:buSzPts val="935"/>
              <a:buNone/>
            </a:pPr>
            <a:r>
              <a:rPr lang="en-US" sz="1400">
                <a:highlight>
                  <a:srgbClr val="FFFFFF"/>
                </a:highlight>
                <a:latin typeface="Times New Roman"/>
                <a:ea typeface="Times New Roman"/>
                <a:cs typeface="Times New Roman"/>
                <a:sym typeface="Times New Roman"/>
              </a:rPr>
              <a:t>Murali, C., Fernbach, S., &amp; Potocki, L. (2014). Handing the pen to the patient: Reflective writing for children and families affected by genetic conditions. </a:t>
            </a:r>
            <a:endParaRPr sz="1400">
              <a:highlight>
                <a:srgbClr val="FFFFFF"/>
              </a:highlight>
              <a:latin typeface="Times New Roman"/>
              <a:ea typeface="Times New Roman"/>
              <a:cs typeface="Times New Roman"/>
              <a:sym typeface="Times New Roman"/>
            </a:endParaRPr>
          </a:p>
          <a:p>
            <a:pPr indent="457200" lvl="0" marL="0" rtl="0" algn="l">
              <a:lnSpc>
                <a:spcPct val="180000"/>
              </a:lnSpc>
              <a:spcBef>
                <a:spcPts val="0"/>
              </a:spcBef>
              <a:spcAft>
                <a:spcPts val="0"/>
              </a:spcAft>
              <a:buClr>
                <a:schemeClr val="dk1"/>
              </a:buClr>
              <a:buSzPts val="935"/>
              <a:buFont typeface="Arial"/>
              <a:buNone/>
            </a:pPr>
            <a:r>
              <a:rPr i="1" lang="en-US" sz="1400">
                <a:highlight>
                  <a:srgbClr val="FFFFFF"/>
                </a:highlight>
                <a:latin typeface="Times New Roman"/>
                <a:ea typeface="Times New Roman"/>
                <a:cs typeface="Times New Roman"/>
                <a:sym typeface="Times New Roman"/>
              </a:rPr>
              <a:t>American Journal of Medical Genetics, 164</a:t>
            </a:r>
            <a:r>
              <a:rPr lang="en-US" sz="1400">
                <a:highlight>
                  <a:srgbClr val="FFFFFF"/>
                </a:highlight>
                <a:latin typeface="Times New Roman"/>
                <a:ea typeface="Times New Roman"/>
                <a:cs typeface="Times New Roman"/>
                <a:sym typeface="Times New Roman"/>
              </a:rPr>
              <a:t>(12), 3021-3026. </a:t>
            </a:r>
            <a:r>
              <a:rPr lang="en-US" sz="14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https://doi.org/10.1002/ajmg.a.36776</a:t>
            </a:r>
            <a:r>
              <a:rPr lang="en-US" sz="1400">
                <a:highlight>
                  <a:srgbClr val="FFFFFF"/>
                </a:highlight>
                <a:latin typeface="Times New Roman"/>
                <a:ea typeface="Times New Roman"/>
                <a:cs typeface="Times New Roman"/>
                <a:sym typeface="Times New Roman"/>
              </a:rPr>
              <a:t> </a:t>
            </a:r>
            <a:endParaRPr sz="1400">
              <a:highlight>
                <a:schemeClr val="lt1"/>
              </a:highlight>
              <a:latin typeface="Times New Roman"/>
              <a:ea typeface="Times New Roman"/>
              <a:cs typeface="Times New Roman"/>
              <a:sym typeface="Times New Roman"/>
            </a:endParaRPr>
          </a:p>
          <a:p>
            <a:pPr indent="0" lvl="0" marL="0" rtl="0" algn="l">
              <a:lnSpc>
                <a:spcPct val="170000"/>
              </a:lnSpc>
              <a:spcBef>
                <a:spcPts val="0"/>
              </a:spcBef>
              <a:spcAft>
                <a:spcPts val="0"/>
              </a:spcAft>
              <a:buSzPts val="935"/>
              <a:buNone/>
            </a:pPr>
            <a:r>
              <a:rPr lang="en-US" sz="1400">
                <a:highlight>
                  <a:schemeClr val="lt1"/>
                </a:highlight>
                <a:latin typeface="Times New Roman"/>
                <a:ea typeface="Times New Roman"/>
                <a:cs typeface="Times New Roman"/>
                <a:sym typeface="Times New Roman"/>
              </a:rPr>
              <a:t>Radnothy, C. (2016, March 25). </a:t>
            </a:r>
            <a:r>
              <a:rPr i="1" lang="en-US" sz="1400">
                <a:highlight>
                  <a:schemeClr val="lt1"/>
                </a:highlight>
                <a:latin typeface="Times New Roman"/>
                <a:ea typeface="Times New Roman"/>
                <a:cs typeface="Times New Roman"/>
                <a:sym typeface="Times New Roman"/>
              </a:rPr>
              <a:t>Cystic Fibrosis and Mental Health</a:t>
            </a:r>
            <a:r>
              <a:rPr lang="en-US" sz="1400">
                <a:highlight>
                  <a:schemeClr val="lt1"/>
                </a:highlight>
                <a:latin typeface="Times New Roman"/>
                <a:ea typeface="Times New Roman"/>
                <a:cs typeface="Times New Roman"/>
                <a:sym typeface="Times New Roman"/>
              </a:rPr>
              <a:t> [PDF file]. University of Arizona Pediatric Pulmonary Center. </a:t>
            </a:r>
            <a:endParaRPr sz="1400">
              <a:highlight>
                <a:schemeClr val="lt1"/>
              </a:highlight>
              <a:latin typeface="Times New Roman"/>
              <a:ea typeface="Times New Roman"/>
              <a:cs typeface="Times New Roman"/>
              <a:sym typeface="Times New Roman"/>
            </a:endParaRPr>
          </a:p>
          <a:p>
            <a:pPr indent="457200" lvl="0" marL="0" rtl="0" algn="l">
              <a:lnSpc>
                <a:spcPct val="170000"/>
              </a:lnSpc>
              <a:spcBef>
                <a:spcPts val="0"/>
              </a:spcBef>
              <a:spcAft>
                <a:spcPts val="0"/>
              </a:spcAft>
              <a:buSzPts val="935"/>
              <a:buNone/>
            </a:pPr>
            <a:r>
              <a:rPr lang="en-US" sz="1400" u="sng">
                <a:solidFill>
                  <a:srgbClr val="1155CC"/>
                </a:solidFill>
                <a:highlight>
                  <a:schemeClr val="lt1"/>
                </a:highlight>
                <a:latin typeface="Times New Roman"/>
                <a:ea typeface="Times New Roman"/>
                <a:cs typeface="Times New Roman"/>
                <a:sym typeface="Times New Roman"/>
                <a:hlinkClick r:id="rId6">
                  <a:extLst>
                    <a:ext uri="{A12FA001-AC4F-418D-AE19-62706E023703}">
                      <ahyp:hlinkClr val="tx"/>
                    </a:ext>
                  </a:extLst>
                </a:hlinkClick>
              </a:rPr>
              <a:t>https://uappc.peds.arizona.edu/sites/default/files/cf_mental_health_ppc_presentation_final1_ppc_paragraph_0.pdf</a:t>
            </a:r>
            <a:r>
              <a:rPr lang="en-US" sz="1400">
                <a:highlight>
                  <a:schemeClr val="lt1"/>
                </a:highlight>
                <a:latin typeface="Times New Roman"/>
                <a:ea typeface="Times New Roman"/>
                <a:cs typeface="Times New Roman"/>
                <a:sym typeface="Times New Roman"/>
              </a:rPr>
              <a:t> </a:t>
            </a:r>
            <a:endParaRPr sz="1400">
              <a:highlight>
                <a:schemeClr val="lt1"/>
              </a:highlight>
              <a:latin typeface="Times New Roman"/>
              <a:ea typeface="Times New Roman"/>
              <a:cs typeface="Times New Roman"/>
              <a:sym typeface="Times New Roman"/>
            </a:endParaRPr>
          </a:p>
          <a:p>
            <a:pPr indent="0" lvl="0" marL="0" rtl="0" algn="l">
              <a:lnSpc>
                <a:spcPct val="170000"/>
              </a:lnSpc>
              <a:spcBef>
                <a:spcPts val="0"/>
              </a:spcBef>
              <a:spcAft>
                <a:spcPts val="0"/>
              </a:spcAft>
              <a:buClr>
                <a:schemeClr val="dk1"/>
              </a:buClr>
              <a:buSzPts val="935"/>
              <a:buFont typeface="Arial"/>
              <a:buNone/>
            </a:pPr>
            <a:r>
              <a:rPr lang="en-US" sz="1400">
                <a:highlight>
                  <a:schemeClr val="lt1"/>
                </a:highlight>
                <a:latin typeface="Times New Roman"/>
                <a:ea typeface="Times New Roman"/>
                <a:cs typeface="Times New Roman"/>
                <a:sym typeface="Times New Roman"/>
              </a:rPr>
              <a:t>Smith, B. A., Georgiopoulos, A. M., &amp; Quittner, A. L. (2016). Maintaining mental health and function for the long run in cystic fibrosis. </a:t>
            </a:r>
            <a:endParaRPr sz="1400">
              <a:highlight>
                <a:schemeClr val="lt1"/>
              </a:highlight>
              <a:latin typeface="Times New Roman"/>
              <a:ea typeface="Times New Roman"/>
              <a:cs typeface="Times New Roman"/>
              <a:sym typeface="Times New Roman"/>
            </a:endParaRPr>
          </a:p>
          <a:p>
            <a:pPr indent="457200" lvl="0" marL="0" rtl="0" algn="l">
              <a:lnSpc>
                <a:spcPct val="170000"/>
              </a:lnSpc>
              <a:spcBef>
                <a:spcPts val="0"/>
              </a:spcBef>
              <a:spcAft>
                <a:spcPts val="0"/>
              </a:spcAft>
              <a:buClr>
                <a:schemeClr val="dk1"/>
              </a:buClr>
              <a:buSzPts val="935"/>
              <a:buFont typeface="Arial"/>
              <a:buNone/>
            </a:pPr>
            <a:r>
              <a:rPr i="1" lang="en-US" sz="1400">
                <a:highlight>
                  <a:schemeClr val="lt1"/>
                </a:highlight>
                <a:latin typeface="Times New Roman"/>
                <a:ea typeface="Times New Roman"/>
                <a:cs typeface="Times New Roman"/>
                <a:sym typeface="Times New Roman"/>
              </a:rPr>
              <a:t>Pediatric Pulmonology, 51</a:t>
            </a:r>
            <a:r>
              <a:rPr lang="en-US" sz="1400">
                <a:highlight>
                  <a:schemeClr val="lt1"/>
                </a:highlight>
                <a:latin typeface="Times New Roman"/>
                <a:ea typeface="Times New Roman"/>
                <a:cs typeface="Times New Roman"/>
                <a:sym typeface="Times New Roman"/>
              </a:rPr>
              <a:t>(4). </a:t>
            </a:r>
            <a:r>
              <a:rPr lang="en-US" sz="1400" u="sng">
                <a:solidFill>
                  <a:srgbClr val="1155CC"/>
                </a:solidFill>
                <a:highlight>
                  <a:schemeClr val="lt1"/>
                </a:highlight>
                <a:latin typeface="Times New Roman"/>
                <a:ea typeface="Times New Roman"/>
                <a:cs typeface="Times New Roman"/>
                <a:sym typeface="Times New Roman"/>
                <a:hlinkClick r:id="rId7">
                  <a:extLst>
                    <a:ext uri="{A12FA001-AC4F-418D-AE19-62706E023703}">
                      <ahyp:hlinkClr val="tx"/>
                    </a:ext>
                  </a:extLst>
                </a:hlinkClick>
              </a:rPr>
              <a:t>https://doi.org/10.1002/ppul.23522</a:t>
            </a:r>
            <a:r>
              <a:rPr lang="en-US" sz="1400">
                <a:highlight>
                  <a:schemeClr val="lt1"/>
                </a:highlight>
                <a:latin typeface="Times New Roman"/>
                <a:ea typeface="Times New Roman"/>
                <a:cs typeface="Times New Roman"/>
                <a:sym typeface="Times New Roman"/>
              </a:rPr>
              <a:t>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c89a010060_0_0"/>
          <p:cNvSpPr txBox="1"/>
          <p:nvPr>
            <p:ph idx="1" type="subTitle"/>
          </p:nvPr>
        </p:nvSpPr>
        <p:spPr>
          <a:xfrm>
            <a:off x="3932100" y="4155456"/>
            <a:ext cx="4327800" cy="14691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2700"/>
              <a:t>Thank you!</a:t>
            </a:r>
            <a:endParaRPr sz="2700"/>
          </a:p>
          <a:p>
            <a:pPr indent="0" lvl="0" marL="0" rtl="0" algn="ctr">
              <a:lnSpc>
                <a:spcPct val="100000"/>
              </a:lnSpc>
              <a:spcBef>
                <a:spcPts val="0"/>
              </a:spcBef>
              <a:spcAft>
                <a:spcPts val="0"/>
              </a:spcAft>
              <a:buClr>
                <a:schemeClr val="dk1"/>
              </a:buClr>
              <a:buSzPts val="1100"/>
              <a:buFont typeface="Arial"/>
              <a:buNone/>
            </a:pPr>
            <a:r>
              <a:rPr lang="en-US" sz="2700"/>
              <a:t>We welcome comments and questions.</a:t>
            </a:r>
            <a:endParaRPr sz="2700"/>
          </a:p>
        </p:txBody>
      </p:sp>
      <p:pic>
        <p:nvPicPr>
          <p:cNvPr id="217" name="Google Shape;217;gc89a010060_0_0"/>
          <p:cNvPicPr preferRelativeResize="0"/>
          <p:nvPr/>
        </p:nvPicPr>
        <p:blipFill rotWithShape="1">
          <a:blip r:embed="rId3">
            <a:alphaModFix/>
          </a:blip>
          <a:srcRect b="0" l="0" r="0" t="0"/>
          <a:stretch/>
        </p:blipFill>
        <p:spPr>
          <a:xfrm>
            <a:off x="4202913" y="1127400"/>
            <a:ext cx="3786174" cy="30280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c880d10a9a_0_113"/>
          <p:cNvSpPr txBox="1"/>
          <p:nvPr>
            <p:ph type="title"/>
          </p:nvPr>
        </p:nvSpPr>
        <p:spPr>
          <a:xfrm>
            <a:off x="415600" y="497433"/>
            <a:ext cx="11360700" cy="11085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5600"/>
              <a:buNone/>
            </a:pPr>
            <a:r>
              <a:rPr lang="en-US"/>
              <a:t>What is Creative Wellness?</a:t>
            </a:r>
            <a:endParaRPr/>
          </a:p>
        </p:txBody>
      </p:sp>
      <p:sp>
        <p:nvSpPr>
          <p:cNvPr id="69" name="Google Shape;69;gc880d10a9a_0_113"/>
          <p:cNvSpPr txBox="1"/>
          <p:nvPr>
            <p:ph idx="1" type="body"/>
          </p:nvPr>
        </p:nvSpPr>
        <p:spPr>
          <a:xfrm>
            <a:off x="187000" y="1328825"/>
            <a:ext cx="11675400" cy="5152200"/>
          </a:xfrm>
          <a:prstGeom prst="rect">
            <a:avLst/>
          </a:prstGeom>
          <a:noFill/>
          <a:ln>
            <a:noFill/>
          </a:ln>
        </p:spPr>
        <p:txBody>
          <a:bodyPr anchorCtr="0" anchor="t" bIns="121900" lIns="121900" spcFirstLastPara="1" rIns="121900" wrap="square" tIns="121900">
            <a:normAutofit lnSpcReduction="20000"/>
          </a:bodyPr>
          <a:lstStyle/>
          <a:p>
            <a:pPr indent="457200" lvl="0" marL="0" rtl="0" algn="l">
              <a:lnSpc>
                <a:spcPct val="130000"/>
              </a:lnSpc>
              <a:spcBef>
                <a:spcPts val="0"/>
              </a:spcBef>
              <a:spcAft>
                <a:spcPts val="0"/>
              </a:spcAft>
              <a:buSzPts val="2400"/>
              <a:buNone/>
            </a:pPr>
            <a:r>
              <a:rPr lang="en-US"/>
              <a:t>Therapeutic poetry |</a:t>
            </a:r>
            <a:r>
              <a:rPr lang="en-US" sz="2300"/>
              <a:t> </a:t>
            </a:r>
            <a:r>
              <a:rPr i="1" lang="en-US" sz="2300"/>
              <a:t>a form of expressive writing</a:t>
            </a:r>
            <a:endParaRPr i="1" sz="2300"/>
          </a:p>
          <a:p>
            <a:pPr indent="-349250" lvl="0" marL="1371600" rtl="0" algn="l">
              <a:lnSpc>
                <a:spcPct val="130000"/>
              </a:lnSpc>
              <a:spcBef>
                <a:spcPts val="0"/>
              </a:spcBef>
              <a:spcAft>
                <a:spcPts val="0"/>
              </a:spcAft>
              <a:buSzPts val="1900"/>
              <a:buChar char="●"/>
            </a:pPr>
            <a:r>
              <a:rPr lang="en-US" sz="1900"/>
              <a:t>Tied to positive health outcomes related to physical health, psychological health, physiological functioning, and general functioning </a:t>
            </a:r>
            <a:r>
              <a:rPr lang="en-US" sz="1600"/>
              <a:t>(Lowe, 2006)</a:t>
            </a:r>
            <a:endParaRPr sz="1600"/>
          </a:p>
          <a:p>
            <a:pPr indent="-349250" lvl="0" marL="1371600" rtl="0" algn="l">
              <a:lnSpc>
                <a:spcPct val="130000"/>
              </a:lnSpc>
              <a:spcBef>
                <a:spcPts val="0"/>
              </a:spcBef>
              <a:spcAft>
                <a:spcPts val="0"/>
              </a:spcAft>
              <a:buSzPts val="1900"/>
              <a:buChar char="●"/>
            </a:pPr>
            <a:r>
              <a:rPr lang="en-US" sz="1900"/>
              <a:t>Facilitates self-expression and improves self-esteem, confidence, and resilience in relation to readiness for transition to adult care </a:t>
            </a:r>
            <a:r>
              <a:rPr lang="en-US" sz="1600"/>
              <a:t>(Calinan &amp; Coye, 2020)</a:t>
            </a:r>
            <a:endParaRPr sz="1600"/>
          </a:p>
          <a:p>
            <a:pPr indent="-349250" lvl="0" marL="1371600" rtl="0" algn="l">
              <a:lnSpc>
                <a:spcPct val="130000"/>
              </a:lnSpc>
              <a:spcBef>
                <a:spcPts val="0"/>
              </a:spcBef>
              <a:spcAft>
                <a:spcPts val="0"/>
              </a:spcAft>
              <a:buSzPts val="1900"/>
              <a:buChar char="●"/>
            </a:pPr>
            <a:r>
              <a:rPr lang="en-US" sz="1900"/>
              <a:t>Improves communication with caregivers </a:t>
            </a:r>
            <a:r>
              <a:rPr lang="en-US" sz="1600"/>
              <a:t>(Murali et al., 2014)</a:t>
            </a:r>
            <a:r>
              <a:rPr lang="en-US" sz="1900"/>
              <a:t> and care providers </a:t>
            </a:r>
            <a:r>
              <a:rPr lang="en-US" sz="1600"/>
              <a:t>(Kaptein et al., 2015)</a:t>
            </a:r>
            <a:endParaRPr sz="2100"/>
          </a:p>
          <a:p>
            <a:pPr indent="457200" lvl="0" marL="0" rtl="0" algn="l">
              <a:lnSpc>
                <a:spcPct val="130000"/>
              </a:lnSpc>
              <a:spcBef>
                <a:spcPts val="1000"/>
              </a:spcBef>
              <a:spcAft>
                <a:spcPts val="0"/>
              </a:spcAft>
              <a:buSzPts val="2400"/>
              <a:buNone/>
            </a:pPr>
            <a:r>
              <a:rPr lang="en-US"/>
              <a:t>Mindfulness | </a:t>
            </a:r>
            <a:r>
              <a:rPr i="1" lang="en-US" sz="2300"/>
              <a:t>paying attention on purpose, in the moment, non-judgmentally </a:t>
            </a:r>
            <a:endParaRPr i="1" sz="2300"/>
          </a:p>
          <a:p>
            <a:pPr indent="457200" lvl="0" marL="5029200" rtl="0" algn="l">
              <a:lnSpc>
                <a:spcPct val="130000"/>
              </a:lnSpc>
              <a:spcBef>
                <a:spcPts val="0"/>
              </a:spcBef>
              <a:spcAft>
                <a:spcPts val="0"/>
              </a:spcAft>
              <a:buSzPts val="2400"/>
              <a:buNone/>
            </a:pPr>
            <a:r>
              <a:rPr lang="en-US" sz="1435"/>
              <a:t>(Jon Kabat-Zinn)</a:t>
            </a:r>
            <a:endParaRPr sz="1035"/>
          </a:p>
          <a:p>
            <a:pPr indent="-349250" lvl="0" marL="1371600" rtl="0" algn="l">
              <a:lnSpc>
                <a:spcPct val="130000"/>
              </a:lnSpc>
              <a:spcBef>
                <a:spcPts val="0"/>
              </a:spcBef>
              <a:spcAft>
                <a:spcPts val="0"/>
              </a:spcAft>
              <a:buSzPts val="1900"/>
              <a:buChar char="●"/>
            </a:pPr>
            <a:r>
              <a:rPr lang="en-US" sz="1900"/>
              <a:t>Through mindfulness practices, neural activity can be changed and old patterns disrupted </a:t>
            </a:r>
            <a:r>
              <a:rPr lang="en-US" sz="1600"/>
              <a:t>(Seigel, 2007)</a:t>
            </a:r>
            <a:endParaRPr sz="1600"/>
          </a:p>
          <a:p>
            <a:pPr indent="-349250" lvl="0" marL="1371600" rtl="0" algn="l">
              <a:lnSpc>
                <a:spcPct val="130000"/>
              </a:lnSpc>
              <a:spcBef>
                <a:spcPts val="0"/>
              </a:spcBef>
              <a:spcAft>
                <a:spcPts val="0"/>
              </a:spcAft>
              <a:buSzPts val="1900"/>
              <a:buChar char="●"/>
            </a:pPr>
            <a:r>
              <a:rPr lang="en-US" sz="1900"/>
              <a:t>Has been found to reduce symptoms of anxiety, depression, and stress (</a:t>
            </a:r>
            <a:r>
              <a:rPr lang="en-US" sz="1600"/>
              <a:t>Khoury et al., 2013; Blanck et al., 2018)</a:t>
            </a:r>
            <a:endParaRPr sz="1600"/>
          </a:p>
          <a:p>
            <a:pPr indent="-349250" lvl="0" marL="1371600" rtl="0" algn="l">
              <a:lnSpc>
                <a:spcPct val="130000"/>
              </a:lnSpc>
              <a:spcBef>
                <a:spcPts val="0"/>
              </a:spcBef>
              <a:spcAft>
                <a:spcPts val="0"/>
              </a:spcAft>
              <a:buSzPts val="1900"/>
              <a:buChar char="●"/>
            </a:pPr>
            <a:r>
              <a:rPr lang="en-US" sz="1900"/>
              <a:t>Studies around mindfulness show improved psychological well-being in patients in CF and other chronic diseases </a:t>
            </a:r>
            <a:r>
              <a:rPr lang="en-US" sz="1600"/>
              <a:t>(Akenson, 2018; Mantzios &amp; Egan, 2016)</a:t>
            </a:r>
            <a:endParaRPr sz="1600"/>
          </a:p>
        </p:txBody>
      </p:sp>
      <p:pic>
        <p:nvPicPr>
          <p:cNvPr id="70" name="Google Shape;70;gc880d10a9a_0_113"/>
          <p:cNvPicPr preferRelativeResize="0"/>
          <p:nvPr/>
        </p:nvPicPr>
        <p:blipFill rotWithShape="1">
          <a:blip r:embed="rId3">
            <a:alphaModFix/>
          </a:blip>
          <a:srcRect b="0" l="0" r="0" t="0"/>
          <a:stretch/>
        </p:blipFill>
        <p:spPr>
          <a:xfrm>
            <a:off x="11018842" y="5727600"/>
            <a:ext cx="1037200" cy="82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4" name="Shape 74"/>
        <p:cNvGrpSpPr/>
        <p:nvPr/>
      </p:nvGrpSpPr>
      <p:grpSpPr>
        <a:xfrm>
          <a:off x="0" y="0"/>
          <a:ext cx="0" cy="0"/>
          <a:chOff x="0" y="0"/>
          <a:chExt cx="0" cy="0"/>
        </a:xfrm>
      </p:grpSpPr>
      <p:sp>
        <p:nvSpPr>
          <p:cNvPr id="75" name="Google Shape;75;gd5d7496326_0_58"/>
          <p:cNvSpPr txBox="1"/>
          <p:nvPr>
            <p:ph type="title"/>
          </p:nvPr>
        </p:nvSpPr>
        <p:spPr>
          <a:xfrm>
            <a:off x="415600" y="742767"/>
            <a:ext cx="11360700" cy="2838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90"/>
              <a:buNone/>
            </a:pPr>
            <a:r>
              <a:rPr b="1" lang="en-US" sz="3400">
                <a:solidFill>
                  <a:schemeClr val="lt1"/>
                </a:solidFill>
              </a:rPr>
              <a:t>“There is in fact a plentitude of scientific data speaking to the ability of art to enhance our physical and psychological health. We now know that art-making can lower blood pressure, alleviate pain, improve oxygenation and circulation, facilitate weight gain or loss, and shorten hospital stays...art-making can alleviate anxiety and depression, facilitate the expression of feelings, improve patient acceptance and compliance.” (Graham-Pole, 2001, p. 24)</a:t>
            </a:r>
            <a:endParaRPr b="1" sz="3400">
              <a:solidFill>
                <a:schemeClr val="lt1"/>
              </a:solidFill>
            </a:endParaRPr>
          </a:p>
        </p:txBody>
      </p:sp>
      <p:pic>
        <p:nvPicPr>
          <p:cNvPr id="76" name="Google Shape;76;gd5d7496326_0_58"/>
          <p:cNvPicPr preferRelativeResize="0"/>
          <p:nvPr/>
        </p:nvPicPr>
        <p:blipFill rotWithShape="1">
          <a:blip r:embed="rId3">
            <a:alphaModFix/>
          </a:blip>
          <a:srcRect b="0" l="0" r="0" t="0"/>
          <a:stretch/>
        </p:blipFill>
        <p:spPr>
          <a:xfrm>
            <a:off x="4623852" y="4002800"/>
            <a:ext cx="2944274" cy="2354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c880d10a9a_0_120"/>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5600"/>
              <a:buNone/>
            </a:pPr>
            <a:r>
              <a:rPr lang="en-US"/>
              <a:t>Why is this needed?</a:t>
            </a:r>
            <a:endParaRPr/>
          </a:p>
        </p:txBody>
      </p:sp>
      <p:sp>
        <p:nvSpPr>
          <p:cNvPr id="82" name="Google Shape;82;gc880d10a9a_0_120"/>
          <p:cNvSpPr txBox="1"/>
          <p:nvPr>
            <p:ph idx="1" type="body"/>
          </p:nvPr>
        </p:nvSpPr>
        <p:spPr>
          <a:xfrm>
            <a:off x="-13100" y="1369050"/>
            <a:ext cx="11916900" cy="5186400"/>
          </a:xfrm>
          <a:prstGeom prst="rect">
            <a:avLst/>
          </a:prstGeom>
          <a:noFill/>
          <a:ln>
            <a:noFill/>
          </a:ln>
        </p:spPr>
        <p:txBody>
          <a:bodyPr anchorCtr="0" anchor="t" bIns="121900" lIns="121900" spcFirstLastPara="1" rIns="121900" wrap="square" tIns="121900">
            <a:normAutofit lnSpcReduction="20000"/>
          </a:bodyPr>
          <a:lstStyle/>
          <a:p>
            <a:pPr indent="0" lvl="0" marL="914400" rtl="0" algn="l">
              <a:lnSpc>
                <a:spcPct val="150000"/>
              </a:lnSpc>
              <a:spcBef>
                <a:spcPts val="0"/>
              </a:spcBef>
              <a:spcAft>
                <a:spcPts val="0"/>
              </a:spcAft>
              <a:buClr>
                <a:schemeClr val="dk1"/>
              </a:buClr>
              <a:buSzPts val="1100"/>
              <a:buFont typeface="Arial"/>
              <a:buNone/>
            </a:pPr>
            <a:r>
              <a:rPr lang="en-US"/>
              <a:t>Building on insights of past social work trainees</a:t>
            </a:r>
            <a:endParaRPr/>
          </a:p>
          <a:p>
            <a:pPr indent="-349250" lvl="0" marL="1828800" rtl="0" algn="l">
              <a:lnSpc>
                <a:spcPct val="150000"/>
              </a:lnSpc>
              <a:spcBef>
                <a:spcPts val="0"/>
              </a:spcBef>
              <a:spcAft>
                <a:spcPts val="0"/>
              </a:spcAft>
              <a:buSzPts val="1900"/>
              <a:buChar char="●"/>
            </a:pPr>
            <a:r>
              <a:rPr lang="en-US" sz="1900"/>
              <a:t>Need for mental health resources knowledgeable of CF experiences (Radnothy, 2016)</a:t>
            </a:r>
            <a:endParaRPr sz="1900"/>
          </a:p>
          <a:p>
            <a:pPr indent="-349250" lvl="0" marL="1828800" rtl="0" algn="l">
              <a:lnSpc>
                <a:spcPct val="150000"/>
              </a:lnSpc>
              <a:spcBef>
                <a:spcPts val="0"/>
              </a:spcBef>
              <a:spcAft>
                <a:spcPts val="0"/>
              </a:spcAft>
              <a:buSzPts val="1900"/>
              <a:buChar char="●"/>
            </a:pPr>
            <a:r>
              <a:rPr lang="en-US" sz="1900"/>
              <a:t>Reports of physical exhaustion, emotional challenges, inability to “turn off” from duties; importance of emotional and community support for respite (Kennedy, 2020)</a:t>
            </a:r>
            <a:endParaRPr/>
          </a:p>
          <a:p>
            <a:pPr indent="0" lvl="0" marL="914400" rtl="0" algn="l">
              <a:lnSpc>
                <a:spcPct val="150000"/>
              </a:lnSpc>
              <a:spcBef>
                <a:spcPts val="0"/>
              </a:spcBef>
              <a:spcAft>
                <a:spcPts val="0"/>
              </a:spcAft>
              <a:buClr>
                <a:schemeClr val="dk1"/>
              </a:buClr>
              <a:buSzPts val="1100"/>
              <a:buFont typeface="Arial"/>
              <a:buNone/>
            </a:pPr>
            <a:r>
              <a:rPr lang="en-US"/>
              <a:t>Connection between mental and physical health  </a:t>
            </a:r>
            <a:endParaRPr/>
          </a:p>
          <a:p>
            <a:pPr indent="-349250" lvl="0" marL="1828800" rtl="0" algn="l">
              <a:lnSpc>
                <a:spcPct val="150000"/>
              </a:lnSpc>
              <a:spcBef>
                <a:spcPts val="0"/>
              </a:spcBef>
              <a:spcAft>
                <a:spcPts val="0"/>
              </a:spcAft>
              <a:buSzPts val="1900"/>
              <a:buChar char="●"/>
            </a:pPr>
            <a:r>
              <a:rPr lang="en-US" sz="1900"/>
              <a:t>Individuals with CF, and their caregivers, are 2-3x more likely to experience psychological difficulties  </a:t>
            </a:r>
            <a:r>
              <a:rPr lang="en-US" sz="1900"/>
              <a:t>(</a:t>
            </a:r>
            <a:r>
              <a:rPr lang="en-US" sz="1900">
                <a:highlight>
                  <a:srgbClr val="FFFFFF"/>
                </a:highlight>
              </a:rPr>
              <a:t>Smith et al., 2016)</a:t>
            </a:r>
            <a:endParaRPr sz="1900">
              <a:highlight>
                <a:srgbClr val="FFFFFF"/>
              </a:highlight>
            </a:endParaRPr>
          </a:p>
          <a:p>
            <a:pPr indent="-349250" lvl="0" marL="1828800" rtl="0" algn="l">
              <a:lnSpc>
                <a:spcPct val="150000"/>
              </a:lnSpc>
              <a:spcBef>
                <a:spcPts val="0"/>
              </a:spcBef>
              <a:spcAft>
                <a:spcPts val="0"/>
              </a:spcAft>
              <a:buSzPts val="1900"/>
              <a:buChar char="●"/>
            </a:pPr>
            <a:r>
              <a:rPr lang="en-US" sz="1900">
                <a:highlight>
                  <a:srgbClr val="FFFFFF"/>
                </a:highlight>
              </a:rPr>
              <a:t>Emotional issues shown to to be triggers for asthma attacks (Licari et al, 2019)</a:t>
            </a:r>
            <a:endParaRPr sz="1900">
              <a:highlight>
                <a:srgbClr val="FFFFFF"/>
              </a:highlight>
            </a:endParaRPr>
          </a:p>
          <a:p>
            <a:pPr indent="-349250" lvl="0" marL="1828800" rtl="0" algn="l">
              <a:lnSpc>
                <a:spcPct val="150000"/>
              </a:lnSpc>
              <a:spcBef>
                <a:spcPts val="0"/>
              </a:spcBef>
              <a:spcAft>
                <a:spcPts val="0"/>
              </a:spcAft>
              <a:buSzPts val="1900"/>
              <a:buChar char="●"/>
            </a:pPr>
            <a:r>
              <a:rPr lang="en-US" sz="1900">
                <a:highlight>
                  <a:srgbClr val="FFFFFF"/>
                </a:highlight>
              </a:rPr>
              <a:t>Depression &amp; anxiety associated with: worse health outcomes, less adherence, lower quality of life, and more exacerbations </a:t>
            </a:r>
            <a:r>
              <a:rPr lang="en-US" sz="1900"/>
              <a:t>(</a:t>
            </a:r>
            <a:r>
              <a:rPr lang="en-US" sz="1900">
                <a:highlight>
                  <a:srgbClr val="FFFFFF"/>
                </a:highlight>
              </a:rPr>
              <a:t>Smith et al., 2016)</a:t>
            </a:r>
            <a:r>
              <a:rPr lang="en-US" sz="1900">
                <a:highlight>
                  <a:srgbClr val="FFFFFF"/>
                </a:highlight>
              </a:rPr>
              <a:t>, longer hospitalizations, and health care costs (Munoz et al, 2020)</a:t>
            </a:r>
            <a:endParaRPr sz="1900"/>
          </a:p>
          <a:p>
            <a:pPr indent="0" lvl="0" marL="914400" rtl="0" algn="l">
              <a:lnSpc>
                <a:spcPct val="150000"/>
              </a:lnSpc>
              <a:spcBef>
                <a:spcPts val="0"/>
              </a:spcBef>
              <a:spcAft>
                <a:spcPts val="0"/>
              </a:spcAft>
              <a:buNone/>
            </a:pPr>
            <a:r>
              <a:rPr lang="en-US"/>
              <a:t>Context of pandemic</a:t>
            </a:r>
            <a:endParaRPr/>
          </a:p>
        </p:txBody>
      </p:sp>
      <p:pic>
        <p:nvPicPr>
          <p:cNvPr id="83" name="Google Shape;83;gc880d10a9a_0_120"/>
          <p:cNvPicPr preferRelativeResize="0"/>
          <p:nvPr/>
        </p:nvPicPr>
        <p:blipFill rotWithShape="1">
          <a:blip r:embed="rId3">
            <a:alphaModFix/>
          </a:blip>
          <a:srcRect b="0" l="0" r="0" t="0"/>
          <a:stretch/>
        </p:blipFill>
        <p:spPr>
          <a:xfrm>
            <a:off x="11018842" y="5727600"/>
            <a:ext cx="1037200" cy="82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d4705c3aba_0_5"/>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Research Question</a:t>
            </a:r>
            <a:endParaRPr/>
          </a:p>
        </p:txBody>
      </p:sp>
      <p:sp>
        <p:nvSpPr>
          <p:cNvPr id="89" name="Google Shape;89;gd4705c3aba_0_5"/>
          <p:cNvSpPr txBox="1"/>
          <p:nvPr>
            <p:ph idx="1" type="body"/>
          </p:nvPr>
        </p:nvSpPr>
        <p:spPr>
          <a:xfrm>
            <a:off x="753900" y="1733900"/>
            <a:ext cx="10684200" cy="1390200"/>
          </a:xfrm>
          <a:prstGeom prst="rect">
            <a:avLst/>
          </a:prstGeom>
          <a:solidFill>
            <a:schemeClr val="accent3"/>
          </a:solidFill>
        </p:spPr>
        <p:txBody>
          <a:bodyPr anchorCtr="0" anchor="t" bIns="121900" lIns="121900" spcFirstLastPara="1" rIns="121900" wrap="square" tIns="121900">
            <a:normAutofit/>
          </a:bodyPr>
          <a:lstStyle/>
          <a:p>
            <a:pPr indent="0" lvl="0" marL="0" rtl="0" algn="ctr">
              <a:lnSpc>
                <a:spcPct val="100000"/>
              </a:lnSpc>
              <a:spcBef>
                <a:spcPts val="0"/>
              </a:spcBef>
              <a:spcAft>
                <a:spcPts val="0"/>
              </a:spcAft>
              <a:buClr>
                <a:schemeClr val="dk1"/>
              </a:buClr>
              <a:buSzPts val="1100"/>
              <a:buFont typeface="Arial"/>
              <a:buNone/>
            </a:pPr>
            <a:r>
              <a:rPr b="1" lang="en-US" sz="3500">
                <a:solidFill>
                  <a:schemeClr val="lt1"/>
                </a:solidFill>
                <a:latin typeface="Economica"/>
                <a:ea typeface="Economica"/>
                <a:cs typeface="Economica"/>
                <a:sym typeface="Economica"/>
              </a:rPr>
              <a:t>Are short workshops that teach mindfulness and expressive writing techniques useful in promoting patient/caregiver well-being?</a:t>
            </a:r>
            <a:endParaRPr b="1" sz="4700">
              <a:solidFill>
                <a:schemeClr val="lt1"/>
              </a:solidFill>
              <a:latin typeface="Economica"/>
              <a:ea typeface="Economica"/>
              <a:cs typeface="Economica"/>
              <a:sym typeface="Economica"/>
            </a:endParaRPr>
          </a:p>
        </p:txBody>
      </p:sp>
      <p:sp>
        <p:nvSpPr>
          <p:cNvPr id="90" name="Google Shape;90;gd4705c3aba_0_5"/>
          <p:cNvSpPr txBox="1"/>
          <p:nvPr/>
        </p:nvSpPr>
        <p:spPr>
          <a:xfrm>
            <a:off x="415600" y="3413550"/>
            <a:ext cx="11360700" cy="28323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b="1" lang="en-US" sz="2600">
                <a:solidFill>
                  <a:schemeClr val="dk1"/>
                </a:solidFill>
                <a:latin typeface="Economica"/>
                <a:ea typeface="Economica"/>
                <a:cs typeface="Economica"/>
                <a:sym typeface="Economica"/>
              </a:rPr>
              <a:t>Anticipated Outcomes:</a:t>
            </a:r>
            <a:endParaRPr b="1" sz="2600">
              <a:solidFill>
                <a:schemeClr val="dk1"/>
              </a:solidFill>
              <a:latin typeface="Economica"/>
              <a:ea typeface="Economica"/>
              <a:cs typeface="Economica"/>
              <a:sym typeface="Economica"/>
            </a:endParaRPr>
          </a:p>
          <a:p>
            <a:pPr indent="-349250" lvl="1" marL="1371600" rtl="0" algn="l">
              <a:lnSpc>
                <a:spcPct val="150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More knowledge regarding </a:t>
            </a:r>
            <a:r>
              <a:rPr lang="en-US" sz="1900">
                <a:solidFill>
                  <a:schemeClr val="dk1"/>
                </a:solidFill>
                <a:latin typeface="Open Sans"/>
                <a:ea typeface="Open Sans"/>
                <a:cs typeface="Open Sans"/>
                <a:sym typeface="Open Sans"/>
              </a:rPr>
              <a:t>mindfulness</a:t>
            </a:r>
            <a:r>
              <a:rPr lang="en-US" sz="1900">
                <a:solidFill>
                  <a:schemeClr val="dk1"/>
                </a:solidFill>
                <a:latin typeface="Open Sans"/>
                <a:ea typeface="Open Sans"/>
                <a:cs typeface="Open Sans"/>
                <a:sym typeface="Open Sans"/>
              </a:rPr>
              <a:t> and expressive writing practices</a:t>
            </a:r>
            <a:endParaRPr sz="1900">
              <a:solidFill>
                <a:schemeClr val="dk1"/>
              </a:solidFill>
              <a:latin typeface="Open Sans"/>
              <a:ea typeface="Open Sans"/>
              <a:cs typeface="Open Sans"/>
              <a:sym typeface="Open Sans"/>
            </a:endParaRPr>
          </a:p>
          <a:p>
            <a:pPr indent="-349250" lvl="1" marL="1371600" rtl="0" algn="l">
              <a:lnSpc>
                <a:spcPct val="150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Expressed interest in continued engagement in these practices in groups and alone</a:t>
            </a:r>
            <a:endParaRPr sz="1900">
              <a:solidFill>
                <a:schemeClr val="dk1"/>
              </a:solidFill>
              <a:latin typeface="Open Sans"/>
              <a:ea typeface="Open Sans"/>
              <a:cs typeface="Open Sans"/>
              <a:sym typeface="Open Sans"/>
            </a:endParaRPr>
          </a:p>
          <a:p>
            <a:pPr indent="-349250" lvl="1" marL="1371600" rtl="0" algn="l">
              <a:lnSpc>
                <a:spcPct val="150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Greater self-perceived ability to handle stress, anxiety, and/or depression</a:t>
            </a:r>
            <a:endParaRPr sz="1900">
              <a:solidFill>
                <a:schemeClr val="dk1"/>
              </a:solidFill>
              <a:latin typeface="Open Sans"/>
              <a:ea typeface="Open Sans"/>
              <a:cs typeface="Open Sans"/>
              <a:sym typeface="Open Sans"/>
            </a:endParaRPr>
          </a:p>
          <a:p>
            <a:pPr indent="-349250" lvl="1" marL="1371600" rtl="0" algn="l">
              <a:lnSpc>
                <a:spcPct val="150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Improved self-esteem and ability to self-express</a:t>
            </a:r>
            <a:endParaRPr sz="1900">
              <a:solidFill>
                <a:schemeClr val="dk1"/>
              </a:solidFill>
              <a:latin typeface="Open Sans"/>
              <a:ea typeface="Open Sans"/>
              <a:cs typeface="Open Sans"/>
              <a:sym typeface="Open Sans"/>
            </a:endParaRPr>
          </a:p>
          <a:p>
            <a:pPr indent="-349250" lvl="1" marL="1371600" rtl="0" algn="l">
              <a:lnSpc>
                <a:spcPct val="150000"/>
              </a:lnSpc>
              <a:spcBef>
                <a:spcPts val="0"/>
              </a:spcBef>
              <a:spcAft>
                <a:spcPts val="0"/>
              </a:spcAft>
              <a:buClr>
                <a:schemeClr val="dk1"/>
              </a:buClr>
              <a:buSzPts val="1900"/>
              <a:buFont typeface="Arial"/>
              <a:buChar char="◆"/>
            </a:pPr>
            <a:r>
              <a:rPr lang="en-US" sz="1900">
                <a:solidFill>
                  <a:schemeClr val="dk1"/>
                </a:solidFill>
                <a:latin typeface="Open Sans"/>
                <a:ea typeface="Open Sans"/>
                <a:cs typeface="Open Sans"/>
                <a:sym typeface="Open Sans"/>
              </a:rPr>
              <a:t>Expanded set of coping skills</a:t>
            </a:r>
            <a:endParaRPr sz="19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c880d10a9a_0_128"/>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5600"/>
              <a:buNone/>
            </a:pPr>
            <a:r>
              <a:rPr lang="en-US"/>
              <a:t>Methods</a:t>
            </a:r>
            <a:endParaRPr/>
          </a:p>
        </p:txBody>
      </p:sp>
      <p:sp>
        <p:nvSpPr>
          <p:cNvPr id="96" name="Google Shape;96;gc880d10a9a_0_128"/>
          <p:cNvSpPr txBox="1"/>
          <p:nvPr>
            <p:ph idx="1" type="body"/>
          </p:nvPr>
        </p:nvSpPr>
        <p:spPr>
          <a:xfrm>
            <a:off x="415600" y="1633625"/>
            <a:ext cx="6080700" cy="4472100"/>
          </a:xfrm>
          <a:prstGeom prst="rect">
            <a:avLst/>
          </a:prstGeom>
          <a:noFill/>
          <a:ln>
            <a:noFill/>
          </a:ln>
        </p:spPr>
        <p:txBody>
          <a:bodyPr anchorCtr="0" anchor="t" bIns="121900" lIns="121900" spcFirstLastPara="1" rIns="121900" wrap="square" tIns="121900">
            <a:normAutofit/>
          </a:bodyPr>
          <a:lstStyle/>
          <a:p>
            <a:pPr indent="0" lvl="0" marL="914400" rtl="0" algn="l">
              <a:lnSpc>
                <a:spcPct val="150000"/>
              </a:lnSpc>
              <a:spcBef>
                <a:spcPts val="0"/>
              </a:spcBef>
              <a:spcAft>
                <a:spcPts val="0"/>
              </a:spcAft>
              <a:buSzPts val="2400"/>
              <a:buNone/>
            </a:pPr>
            <a:r>
              <a:rPr lang="en-US" sz="2400"/>
              <a:t>Workshops</a:t>
            </a:r>
            <a:endParaRPr/>
          </a:p>
          <a:p>
            <a:pPr indent="-349250" lvl="1" marL="1371600" rtl="0" algn="l">
              <a:lnSpc>
                <a:spcPct val="150000"/>
              </a:lnSpc>
              <a:spcBef>
                <a:spcPts val="0"/>
              </a:spcBef>
              <a:spcAft>
                <a:spcPts val="0"/>
              </a:spcAft>
              <a:buSzPts val="1900"/>
              <a:buFont typeface="Open Sans"/>
              <a:buChar char="◆"/>
            </a:pPr>
            <a:r>
              <a:rPr lang="en-US"/>
              <a:t>Patients ages 12-17</a:t>
            </a:r>
            <a:endParaRPr/>
          </a:p>
          <a:p>
            <a:pPr indent="-349250" lvl="1" marL="1371600" rtl="0" algn="l">
              <a:lnSpc>
                <a:spcPct val="150000"/>
              </a:lnSpc>
              <a:spcBef>
                <a:spcPts val="0"/>
              </a:spcBef>
              <a:spcAft>
                <a:spcPts val="0"/>
              </a:spcAft>
              <a:buSzPts val="1900"/>
              <a:buFont typeface="Open Sans"/>
              <a:buChar char="◆"/>
            </a:pPr>
            <a:r>
              <a:rPr lang="en-US"/>
              <a:t>English-speaking caregivers</a:t>
            </a:r>
            <a:endParaRPr/>
          </a:p>
          <a:p>
            <a:pPr indent="-349250" lvl="1" marL="1371600" rtl="0" algn="l">
              <a:lnSpc>
                <a:spcPct val="115000"/>
              </a:lnSpc>
              <a:spcBef>
                <a:spcPts val="0"/>
              </a:spcBef>
              <a:spcAft>
                <a:spcPts val="0"/>
              </a:spcAft>
              <a:buSzPts val="1900"/>
              <a:buFont typeface="Open Sans"/>
              <a:buChar char="◆"/>
            </a:pPr>
            <a:r>
              <a:rPr lang="en-US"/>
              <a:t>Spanish-speaking caregivers</a:t>
            </a:r>
            <a:endParaRPr/>
          </a:p>
          <a:p>
            <a:pPr indent="0" lvl="0" marL="914400" rtl="0" algn="l">
              <a:lnSpc>
                <a:spcPct val="150000"/>
              </a:lnSpc>
              <a:spcBef>
                <a:spcPts val="0"/>
              </a:spcBef>
              <a:spcAft>
                <a:spcPts val="0"/>
              </a:spcAft>
              <a:buSzPts val="2400"/>
              <a:buNone/>
            </a:pPr>
            <a:r>
              <a:t/>
            </a:r>
            <a:endParaRPr/>
          </a:p>
          <a:p>
            <a:pPr indent="0" lvl="0" marL="0" rtl="0" algn="l">
              <a:lnSpc>
                <a:spcPct val="150000"/>
              </a:lnSpc>
              <a:spcBef>
                <a:spcPts val="0"/>
              </a:spcBef>
              <a:spcAft>
                <a:spcPts val="0"/>
              </a:spcAft>
              <a:buSzPts val="2400"/>
              <a:buNone/>
            </a:pPr>
            <a:r>
              <a:rPr lang="en-US"/>
              <a:t>		Wellness Kits</a:t>
            </a:r>
            <a:endParaRPr/>
          </a:p>
          <a:p>
            <a:pPr indent="0" lvl="0" marL="914400" rtl="0" algn="l">
              <a:lnSpc>
                <a:spcPct val="100000"/>
              </a:lnSpc>
              <a:spcBef>
                <a:spcPts val="0"/>
              </a:spcBef>
              <a:spcAft>
                <a:spcPts val="0"/>
              </a:spcAft>
              <a:buSzPts val="2400"/>
              <a:buNone/>
            </a:pPr>
            <a:r>
              <a:rPr lang="en-US" sz="2400"/>
              <a:t>Resources for </a:t>
            </a:r>
            <a:r>
              <a:rPr lang="en-US"/>
              <a:t>ongoing </a:t>
            </a:r>
            <a:r>
              <a:rPr lang="en-US" sz="2400"/>
              <a:t>practice</a:t>
            </a:r>
            <a:endParaRPr/>
          </a:p>
          <a:p>
            <a:pPr indent="0" lvl="0" marL="914400" rtl="0" algn="l">
              <a:lnSpc>
                <a:spcPct val="100000"/>
              </a:lnSpc>
              <a:spcBef>
                <a:spcPts val="1000"/>
              </a:spcBef>
              <a:spcAft>
                <a:spcPts val="0"/>
              </a:spcAft>
              <a:buSzPts val="2400"/>
              <a:buNone/>
            </a:pPr>
            <a:r>
              <a:rPr lang="en-US"/>
              <a:t>Evaluation</a:t>
            </a:r>
            <a:endParaRPr/>
          </a:p>
        </p:txBody>
      </p:sp>
      <p:pic>
        <p:nvPicPr>
          <p:cNvPr id="97" name="Google Shape;97;gc880d10a9a_0_128"/>
          <p:cNvPicPr preferRelativeResize="0"/>
          <p:nvPr/>
        </p:nvPicPr>
        <p:blipFill rotWithShape="1">
          <a:blip r:embed="rId3">
            <a:alphaModFix/>
          </a:blip>
          <a:srcRect b="0" l="0" r="0" t="0"/>
          <a:stretch/>
        </p:blipFill>
        <p:spPr>
          <a:xfrm>
            <a:off x="6496200" y="130659"/>
            <a:ext cx="5005074" cy="6477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d5721c8ca3_0_5"/>
          <p:cNvSpPr txBox="1"/>
          <p:nvPr>
            <p:ph type="title"/>
          </p:nvPr>
        </p:nvSpPr>
        <p:spPr>
          <a:xfrm>
            <a:off x="6460463" y="796008"/>
            <a:ext cx="5393700" cy="23817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b="1" lang="en-US">
                <a:solidFill>
                  <a:schemeClr val="lt1"/>
                </a:solidFill>
              </a:rPr>
              <a:t>Results</a:t>
            </a:r>
            <a:endParaRPr b="1">
              <a:solidFill>
                <a:schemeClr val="lt1"/>
              </a:solidFill>
            </a:endParaRPr>
          </a:p>
        </p:txBody>
      </p:sp>
      <p:graphicFrame>
        <p:nvGraphicFramePr>
          <p:cNvPr id="103" name="Google Shape;103;gd5721c8ca3_0_5"/>
          <p:cNvGraphicFramePr/>
          <p:nvPr/>
        </p:nvGraphicFramePr>
        <p:xfrm>
          <a:off x="6202350" y="3382050"/>
          <a:ext cx="3000000" cy="3000000"/>
        </p:xfrm>
        <a:graphic>
          <a:graphicData uri="http://schemas.openxmlformats.org/drawingml/2006/table">
            <a:tbl>
              <a:tblPr>
                <a:noFill/>
                <a:tableStyleId>{73CE2E70-B63F-4064-B4A0-5AA2AAAC1C49}</a:tableStyleId>
              </a:tblPr>
              <a:tblGrid>
                <a:gridCol w="1969975"/>
                <a:gridCol w="1969975"/>
                <a:gridCol w="1969975"/>
              </a:tblGrid>
              <a:tr h="840600">
                <a:tc>
                  <a:txBody>
                    <a:bodyPr/>
                    <a:lstStyle/>
                    <a:p>
                      <a:pPr indent="0" lvl="0" marL="0" rtl="0" algn="ctr">
                        <a:spcBef>
                          <a:spcPts val="0"/>
                        </a:spcBef>
                        <a:spcAft>
                          <a:spcPts val="0"/>
                        </a:spcAft>
                        <a:buNone/>
                      </a:pPr>
                      <a:r>
                        <a:t/>
                      </a:r>
                      <a:endParaRPr sz="35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lt1"/>
                          </a:solidFill>
                          <a:latin typeface="Oswald"/>
                          <a:ea typeface="Oswald"/>
                          <a:cs typeface="Oswald"/>
                          <a:sym typeface="Oswald"/>
                        </a:rPr>
                        <a:t>Registered</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lt1"/>
                          </a:solidFill>
                          <a:latin typeface="Oswald"/>
                          <a:ea typeface="Oswald"/>
                          <a:cs typeface="Oswald"/>
                          <a:sym typeface="Oswald"/>
                        </a:rPr>
                        <a:t>Attended</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6D7A8"/>
                    </a:solidFill>
                  </a:tcPr>
                </a:tc>
              </a:tr>
              <a:tr h="770550">
                <a:tc>
                  <a:txBody>
                    <a:bodyPr/>
                    <a:lstStyle/>
                    <a:p>
                      <a:pPr indent="0" lvl="0" marL="0" rtl="0" algn="l">
                        <a:spcBef>
                          <a:spcPts val="0"/>
                        </a:spcBef>
                        <a:spcAft>
                          <a:spcPts val="0"/>
                        </a:spcAft>
                        <a:buNone/>
                      </a:pPr>
                      <a:r>
                        <a:rPr lang="en-US" sz="2800">
                          <a:solidFill>
                            <a:schemeClr val="lt1"/>
                          </a:solidFill>
                          <a:latin typeface="Oswald"/>
                          <a:ea typeface="Oswald"/>
                          <a:cs typeface="Oswald"/>
                          <a:sym typeface="Oswald"/>
                        </a:rPr>
                        <a:t>Patients</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lt1"/>
                          </a:solidFill>
                          <a:latin typeface="Oswald"/>
                          <a:ea typeface="Oswald"/>
                          <a:cs typeface="Oswald"/>
                          <a:sym typeface="Oswald"/>
                        </a:rPr>
                        <a:t>6</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lt1"/>
                          </a:solidFill>
                          <a:latin typeface="Oswald"/>
                          <a:ea typeface="Oswald"/>
                          <a:cs typeface="Oswald"/>
                          <a:sym typeface="Oswald"/>
                        </a:rPr>
                        <a:t>5</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6D7A8"/>
                    </a:solidFill>
                  </a:tcPr>
                </a:tc>
              </a:tr>
              <a:tr h="770550">
                <a:tc>
                  <a:txBody>
                    <a:bodyPr/>
                    <a:lstStyle/>
                    <a:p>
                      <a:pPr indent="0" lvl="0" marL="0" rtl="0" algn="l">
                        <a:spcBef>
                          <a:spcPts val="0"/>
                        </a:spcBef>
                        <a:spcAft>
                          <a:spcPts val="0"/>
                        </a:spcAft>
                        <a:buNone/>
                      </a:pPr>
                      <a:r>
                        <a:rPr lang="en-US" sz="2800">
                          <a:solidFill>
                            <a:schemeClr val="lt1"/>
                          </a:solidFill>
                          <a:latin typeface="Oswald"/>
                          <a:ea typeface="Oswald"/>
                          <a:cs typeface="Oswald"/>
                          <a:sym typeface="Oswald"/>
                        </a:rPr>
                        <a:t>Caregivers</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lt1"/>
                          </a:solidFill>
                          <a:latin typeface="Oswald"/>
                          <a:ea typeface="Oswald"/>
                          <a:cs typeface="Oswald"/>
                          <a:sym typeface="Oswald"/>
                        </a:rPr>
                        <a:t>10</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lt1"/>
                          </a:solidFill>
                          <a:latin typeface="Oswald"/>
                          <a:ea typeface="Oswald"/>
                          <a:cs typeface="Oswald"/>
                          <a:sym typeface="Oswald"/>
                        </a:rPr>
                        <a:t>7</a:t>
                      </a:r>
                      <a:endParaRPr sz="2800">
                        <a:solidFill>
                          <a:schemeClr val="lt1"/>
                        </a:solidFill>
                        <a:latin typeface="Oswald"/>
                        <a:ea typeface="Oswald"/>
                        <a:cs typeface="Oswald"/>
                        <a:sym typeface="Oswald"/>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6D7A8"/>
                    </a:solidFill>
                  </a:tcPr>
                </a:tc>
              </a:tr>
            </a:tbl>
          </a:graphicData>
        </a:graphic>
      </p:graphicFrame>
      <p:pic>
        <p:nvPicPr>
          <p:cNvPr id="104" name="Google Shape;104;gd5721c8ca3_0_5"/>
          <p:cNvPicPr preferRelativeResize="0"/>
          <p:nvPr/>
        </p:nvPicPr>
        <p:blipFill rotWithShape="1">
          <a:blip r:embed="rId3">
            <a:alphaModFix/>
          </a:blip>
          <a:srcRect b="0" l="0" r="0" t="0"/>
          <a:stretch/>
        </p:blipFill>
        <p:spPr>
          <a:xfrm>
            <a:off x="1006555" y="1854000"/>
            <a:ext cx="3938738" cy="3149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c8efca2ebf_0_14"/>
          <p:cNvPicPr preferRelativeResize="0"/>
          <p:nvPr/>
        </p:nvPicPr>
        <p:blipFill rotWithShape="1">
          <a:blip r:embed="rId3">
            <a:alphaModFix/>
          </a:blip>
          <a:srcRect b="0" l="0" r="0" t="0"/>
          <a:stretch/>
        </p:blipFill>
        <p:spPr>
          <a:xfrm>
            <a:off x="11018842" y="5727600"/>
            <a:ext cx="1037200" cy="829500"/>
          </a:xfrm>
          <a:prstGeom prst="rect">
            <a:avLst/>
          </a:prstGeom>
          <a:noFill/>
          <a:ln>
            <a:noFill/>
          </a:ln>
        </p:spPr>
      </p:pic>
      <p:sp>
        <p:nvSpPr>
          <p:cNvPr id="110" name="Google Shape;110;gc8efca2ebf_0_14"/>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Who attended: Patients</a:t>
            </a:r>
            <a:endParaRPr/>
          </a:p>
        </p:txBody>
      </p:sp>
      <p:pic>
        <p:nvPicPr>
          <p:cNvPr id="111" name="Google Shape;111;gc8efca2ebf_0_14"/>
          <p:cNvPicPr preferRelativeResize="0"/>
          <p:nvPr/>
        </p:nvPicPr>
        <p:blipFill>
          <a:blip r:embed="rId4">
            <a:alphaModFix/>
          </a:blip>
          <a:stretch>
            <a:fillRect/>
          </a:stretch>
        </p:blipFill>
        <p:spPr>
          <a:xfrm>
            <a:off x="1025200" y="1794550"/>
            <a:ext cx="4794348" cy="2887000"/>
          </a:xfrm>
          <a:prstGeom prst="rect">
            <a:avLst/>
          </a:prstGeom>
          <a:noFill/>
          <a:ln>
            <a:noFill/>
          </a:ln>
        </p:spPr>
      </p:pic>
      <p:graphicFrame>
        <p:nvGraphicFramePr>
          <p:cNvPr id="112" name="Google Shape;112;gc8efca2ebf_0_14"/>
          <p:cNvGraphicFramePr/>
          <p:nvPr/>
        </p:nvGraphicFramePr>
        <p:xfrm>
          <a:off x="1032263" y="5104408"/>
          <a:ext cx="3000000" cy="3000000"/>
        </p:xfrm>
        <a:graphic>
          <a:graphicData uri="http://schemas.openxmlformats.org/drawingml/2006/table">
            <a:tbl>
              <a:tblPr>
                <a:noFill/>
                <a:tableStyleId>{73CE2E70-B63F-4064-B4A0-5AA2AAAC1C49}</a:tableStyleId>
              </a:tblPr>
              <a:tblGrid>
                <a:gridCol w="1430700"/>
                <a:gridCol w="899100"/>
              </a:tblGrid>
              <a:tr h="311500">
                <a:tc>
                  <a:txBody>
                    <a:bodyPr/>
                    <a:lstStyle/>
                    <a:p>
                      <a:pPr indent="0" lvl="0" marL="0" rtl="0" algn="l">
                        <a:spcBef>
                          <a:spcPts val="0"/>
                        </a:spcBef>
                        <a:spcAft>
                          <a:spcPts val="0"/>
                        </a:spcAft>
                        <a:buNone/>
                      </a:pPr>
                      <a:r>
                        <a:rPr lang="en-US" sz="1600">
                          <a:latin typeface="Oswald"/>
                          <a:ea typeface="Oswald"/>
                          <a:cs typeface="Oswald"/>
                          <a:sym typeface="Oswald"/>
                        </a:rPr>
                        <a:t>Cystic Fibrosis</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2</a:t>
                      </a:r>
                      <a:endParaRPr sz="1600">
                        <a:latin typeface="Oswald"/>
                        <a:ea typeface="Oswald"/>
                        <a:cs typeface="Oswald"/>
                        <a:sym typeface="Oswald"/>
                      </a:endParaRPr>
                    </a:p>
                  </a:txBody>
                  <a:tcPr marT="91425" marB="91425" marR="91425" marL="91425"/>
                </a:tc>
              </a:tr>
              <a:tr h="311500">
                <a:tc>
                  <a:txBody>
                    <a:bodyPr/>
                    <a:lstStyle/>
                    <a:p>
                      <a:pPr indent="0" lvl="0" marL="0" rtl="0" algn="l">
                        <a:spcBef>
                          <a:spcPts val="0"/>
                        </a:spcBef>
                        <a:spcAft>
                          <a:spcPts val="0"/>
                        </a:spcAft>
                        <a:buNone/>
                      </a:pPr>
                      <a:r>
                        <a:rPr lang="en-US" sz="1600">
                          <a:latin typeface="Oswald"/>
                          <a:ea typeface="Oswald"/>
                          <a:cs typeface="Oswald"/>
                          <a:sym typeface="Oswald"/>
                        </a:rPr>
                        <a:t>Severe Asthma</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3</a:t>
                      </a:r>
                      <a:endParaRPr sz="1600">
                        <a:latin typeface="Oswald"/>
                        <a:ea typeface="Oswald"/>
                        <a:cs typeface="Oswald"/>
                        <a:sym typeface="Oswald"/>
                      </a:endParaRPr>
                    </a:p>
                  </a:txBody>
                  <a:tcPr marT="91425" marB="91425" marR="91425" marL="91425"/>
                </a:tc>
              </a:tr>
              <a:tr h="311500">
                <a:tc>
                  <a:txBody>
                    <a:bodyPr/>
                    <a:lstStyle/>
                    <a:p>
                      <a:pPr indent="0" lvl="0" marL="0" rtl="0" algn="l">
                        <a:spcBef>
                          <a:spcPts val="0"/>
                        </a:spcBef>
                        <a:spcAft>
                          <a:spcPts val="0"/>
                        </a:spcAft>
                        <a:buNone/>
                      </a:pPr>
                      <a:r>
                        <a:rPr lang="en-US" sz="1600">
                          <a:latin typeface="Oswald"/>
                          <a:ea typeface="Oswald"/>
                          <a:cs typeface="Oswald"/>
                          <a:sym typeface="Oswald"/>
                        </a:rPr>
                        <a:t>Total</a:t>
                      </a:r>
                      <a:endParaRPr sz="1600">
                        <a:latin typeface="Oswald"/>
                        <a:ea typeface="Oswald"/>
                        <a:cs typeface="Oswald"/>
                        <a:sym typeface="Oswald"/>
                      </a:endParaRPr>
                    </a:p>
                  </a:txBody>
                  <a:tcPr marT="91425" marB="91425" marR="91425" marL="91425">
                    <a:solidFill>
                      <a:srgbClr val="FFF2CC"/>
                    </a:solidFill>
                  </a:tcPr>
                </a:tc>
                <a:tc>
                  <a:txBody>
                    <a:bodyPr/>
                    <a:lstStyle/>
                    <a:p>
                      <a:pPr indent="0" lvl="0" marL="0" rtl="0" algn="ctr">
                        <a:spcBef>
                          <a:spcPts val="0"/>
                        </a:spcBef>
                        <a:spcAft>
                          <a:spcPts val="0"/>
                        </a:spcAft>
                        <a:buNone/>
                      </a:pPr>
                      <a:r>
                        <a:rPr lang="en-US" sz="1600">
                          <a:latin typeface="Oswald"/>
                          <a:ea typeface="Oswald"/>
                          <a:cs typeface="Oswald"/>
                          <a:sym typeface="Oswald"/>
                        </a:rPr>
                        <a:t>5</a:t>
                      </a:r>
                      <a:endParaRPr sz="1600">
                        <a:latin typeface="Oswald"/>
                        <a:ea typeface="Oswald"/>
                        <a:cs typeface="Oswald"/>
                        <a:sym typeface="Oswald"/>
                      </a:endParaRPr>
                    </a:p>
                  </a:txBody>
                  <a:tcPr marT="91425" marB="91425" marR="91425" marL="91425">
                    <a:solidFill>
                      <a:srgbClr val="FFF2CC"/>
                    </a:solidFill>
                  </a:tcPr>
                </a:tc>
              </a:tr>
            </a:tbl>
          </a:graphicData>
        </a:graphic>
      </p:graphicFrame>
      <p:graphicFrame>
        <p:nvGraphicFramePr>
          <p:cNvPr id="113" name="Google Shape;113;gc8efca2ebf_0_14"/>
          <p:cNvGraphicFramePr/>
          <p:nvPr/>
        </p:nvGraphicFramePr>
        <p:xfrm>
          <a:off x="3622713" y="5104395"/>
          <a:ext cx="3000000" cy="3000000"/>
        </p:xfrm>
        <a:graphic>
          <a:graphicData uri="http://schemas.openxmlformats.org/drawingml/2006/table">
            <a:tbl>
              <a:tblPr>
                <a:noFill/>
                <a:tableStyleId>{73CE2E70-B63F-4064-B4A0-5AA2AAAC1C49}</a:tableStyleId>
              </a:tblPr>
              <a:tblGrid>
                <a:gridCol w="1079225"/>
                <a:gridCol w="1079225"/>
              </a:tblGrid>
              <a:tr h="369500">
                <a:tc>
                  <a:txBody>
                    <a:bodyPr/>
                    <a:lstStyle/>
                    <a:p>
                      <a:pPr indent="0" lvl="0" marL="0" rtl="0" algn="l">
                        <a:spcBef>
                          <a:spcPts val="0"/>
                        </a:spcBef>
                        <a:spcAft>
                          <a:spcPts val="0"/>
                        </a:spcAft>
                        <a:buNone/>
                      </a:pPr>
                      <a:r>
                        <a:rPr lang="en-US" sz="1600">
                          <a:latin typeface="Oswald"/>
                          <a:ea typeface="Oswald"/>
                          <a:cs typeface="Oswald"/>
                          <a:sym typeface="Oswald"/>
                        </a:rPr>
                        <a:t>Male</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1</a:t>
                      </a:r>
                      <a:endParaRPr sz="1600">
                        <a:latin typeface="Oswald"/>
                        <a:ea typeface="Oswald"/>
                        <a:cs typeface="Oswald"/>
                        <a:sym typeface="Oswald"/>
                      </a:endParaRPr>
                    </a:p>
                  </a:txBody>
                  <a:tcPr marT="91425" marB="91425" marR="91425" marL="91425"/>
                </a:tc>
              </a:tr>
              <a:tr h="369500">
                <a:tc>
                  <a:txBody>
                    <a:bodyPr/>
                    <a:lstStyle/>
                    <a:p>
                      <a:pPr indent="0" lvl="0" marL="0" rtl="0" algn="l">
                        <a:spcBef>
                          <a:spcPts val="0"/>
                        </a:spcBef>
                        <a:spcAft>
                          <a:spcPts val="0"/>
                        </a:spcAft>
                        <a:buNone/>
                      </a:pPr>
                      <a:r>
                        <a:rPr lang="en-US" sz="1600">
                          <a:latin typeface="Oswald"/>
                          <a:ea typeface="Oswald"/>
                          <a:cs typeface="Oswald"/>
                          <a:sym typeface="Oswald"/>
                        </a:rPr>
                        <a:t>Female</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4</a:t>
                      </a:r>
                      <a:endParaRPr sz="1600">
                        <a:latin typeface="Oswald"/>
                        <a:ea typeface="Oswald"/>
                        <a:cs typeface="Oswald"/>
                        <a:sym typeface="Oswald"/>
                      </a:endParaRPr>
                    </a:p>
                  </a:txBody>
                  <a:tcPr marT="91425" marB="91425" marR="91425" marL="91425"/>
                </a:tc>
              </a:tr>
              <a:tr h="369500">
                <a:tc>
                  <a:txBody>
                    <a:bodyPr/>
                    <a:lstStyle/>
                    <a:p>
                      <a:pPr indent="0" lvl="0" marL="0" rtl="0" algn="l">
                        <a:spcBef>
                          <a:spcPts val="0"/>
                        </a:spcBef>
                        <a:spcAft>
                          <a:spcPts val="0"/>
                        </a:spcAft>
                        <a:buNone/>
                      </a:pPr>
                      <a:r>
                        <a:rPr lang="en-US" sz="1600">
                          <a:latin typeface="Oswald"/>
                          <a:ea typeface="Oswald"/>
                          <a:cs typeface="Oswald"/>
                          <a:sym typeface="Oswald"/>
                        </a:rPr>
                        <a:t>Total</a:t>
                      </a:r>
                      <a:endParaRPr sz="1600">
                        <a:latin typeface="Oswald"/>
                        <a:ea typeface="Oswald"/>
                        <a:cs typeface="Oswald"/>
                        <a:sym typeface="Oswald"/>
                      </a:endParaRPr>
                    </a:p>
                  </a:txBody>
                  <a:tcPr marT="91425" marB="91425" marR="91425" marL="91425">
                    <a:solidFill>
                      <a:srgbClr val="FFF2CC"/>
                    </a:solidFill>
                  </a:tcPr>
                </a:tc>
                <a:tc>
                  <a:txBody>
                    <a:bodyPr/>
                    <a:lstStyle/>
                    <a:p>
                      <a:pPr indent="0" lvl="0" marL="0" rtl="0" algn="ctr">
                        <a:spcBef>
                          <a:spcPts val="0"/>
                        </a:spcBef>
                        <a:spcAft>
                          <a:spcPts val="0"/>
                        </a:spcAft>
                        <a:buNone/>
                      </a:pPr>
                      <a:r>
                        <a:rPr lang="en-US" sz="1600">
                          <a:latin typeface="Oswald"/>
                          <a:ea typeface="Oswald"/>
                          <a:cs typeface="Oswald"/>
                          <a:sym typeface="Oswald"/>
                        </a:rPr>
                        <a:t>5</a:t>
                      </a:r>
                      <a:endParaRPr sz="1600">
                        <a:latin typeface="Oswald"/>
                        <a:ea typeface="Oswald"/>
                        <a:cs typeface="Oswald"/>
                        <a:sym typeface="Oswald"/>
                      </a:endParaRPr>
                    </a:p>
                  </a:txBody>
                  <a:tcPr marT="91425" marB="91425" marR="91425" marL="91425">
                    <a:solidFill>
                      <a:srgbClr val="FFF2CC"/>
                    </a:solidFill>
                  </a:tcPr>
                </a:tc>
              </a:tr>
            </a:tbl>
          </a:graphicData>
        </a:graphic>
      </p:graphicFrame>
      <p:pic>
        <p:nvPicPr>
          <p:cNvPr id="114" name="Google Shape;114;gc8efca2ebf_0_14"/>
          <p:cNvPicPr preferRelativeResize="0"/>
          <p:nvPr/>
        </p:nvPicPr>
        <p:blipFill rotWithShape="1">
          <a:blip r:embed="rId5">
            <a:alphaModFix/>
          </a:blip>
          <a:srcRect b="54113" l="24165" r="24263" t="10257"/>
          <a:stretch/>
        </p:blipFill>
        <p:spPr>
          <a:xfrm>
            <a:off x="7030463" y="497425"/>
            <a:ext cx="3865999" cy="3455457"/>
          </a:xfrm>
          <a:prstGeom prst="rect">
            <a:avLst/>
          </a:prstGeom>
          <a:noFill/>
          <a:ln>
            <a:noFill/>
          </a:ln>
        </p:spPr>
      </p:pic>
      <p:pic>
        <p:nvPicPr>
          <p:cNvPr id="115" name="Google Shape;115;gc8efca2ebf_0_14"/>
          <p:cNvPicPr preferRelativeResize="0"/>
          <p:nvPr/>
        </p:nvPicPr>
        <p:blipFill rotWithShape="1">
          <a:blip r:embed="rId6">
            <a:alphaModFix/>
          </a:blip>
          <a:srcRect b="25966" l="27929" r="23580" t="27262"/>
          <a:stretch/>
        </p:blipFill>
        <p:spPr>
          <a:xfrm rot="5400000">
            <a:off x="7407011" y="3564985"/>
            <a:ext cx="2960500" cy="3695525"/>
          </a:xfrm>
          <a:prstGeom prst="rect">
            <a:avLst/>
          </a:prstGeom>
          <a:noFill/>
          <a:ln>
            <a:noFill/>
          </a:ln>
        </p:spPr>
      </p:pic>
      <p:pic>
        <p:nvPicPr>
          <p:cNvPr id="116" name="Google Shape;116;gc8efca2ebf_0_14"/>
          <p:cNvPicPr preferRelativeResize="0"/>
          <p:nvPr/>
        </p:nvPicPr>
        <p:blipFill rotWithShape="1">
          <a:blip r:embed="rId7">
            <a:alphaModFix/>
          </a:blip>
          <a:srcRect b="83121" l="38969" r="38965" t="12817"/>
          <a:stretch/>
        </p:blipFill>
        <p:spPr>
          <a:xfrm>
            <a:off x="8144288" y="3790725"/>
            <a:ext cx="1638350" cy="390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d5a39b3309_0_9"/>
          <p:cNvPicPr preferRelativeResize="0"/>
          <p:nvPr/>
        </p:nvPicPr>
        <p:blipFill rotWithShape="1">
          <a:blip r:embed="rId3">
            <a:alphaModFix/>
          </a:blip>
          <a:srcRect b="0" l="0" r="0" t="0"/>
          <a:stretch/>
        </p:blipFill>
        <p:spPr>
          <a:xfrm>
            <a:off x="11018842" y="5727600"/>
            <a:ext cx="1037200" cy="829500"/>
          </a:xfrm>
          <a:prstGeom prst="rect">
            <a:avLst/>
          </a:prstGeom>
          <a:noFill/>
          <a:ln>
            <a:noFill/>
          </a:ln>
        </p:spPr>
      </p:pic>
      <p:sp>
        <p:nvSpPr>
          <p:cNvPr id="122" name="Google Shape;122;gd5a39b3309_0_9"/>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US"/>
              <a:t>Who attended: Caregivers</a:t>
            </a:r>
            <a:endParaRPr/>
          </a:p>
        </p:txBody>
      </p:sp>
      <p:pic>
        <p:nvPicPr>
          <p:cNvPr id="123" name="Google Shape;123;gd5a39b3309_0_9"/>
          <p:cNvPicPr preferRelativeResize="0"/>
          <p:nvPr/>
        </p:nvPicPr>
        <p:blipFill rotWithShape="1">
          <a:blip r:embed="rId4">
            <a:alphaModFix/>
          </a:blip>
          <a:srcRect b="0" l="119" r="119" t="0"/>
          <a:stretch/>
        </p:blipFill>
        <p:spPr>
          <a:xfrm>
            <a:off x="1025200" y="1794550"/>
            <a:ext cx="4794350" cy="2887000"/>
          </a:xfrm>
          <a:prstGeom prst="rect">
            <a:avLst/>
          </a:prstGeom>
          <a:noFill/>
          <a:ln>
            <a:noFill/>
          </a:ln>
        </p:spPr>
      </p:pic>
      <p:graphicFrame>
        <p:nvGraphicFramePr>
          <p:cNvPr id="124" name="Google Shape;124;gd5a39b3309_0_9"/>
          <p:cNvGraphicFramePr/>
          <p:nvPr/>
        </p:nvGraphicFramePr>
        <p:xfrm>
          <a:off x="1025188" y="4946383"/>
          <a:ext cx="3000000" cy="3000000"/>
        </p:xfrm>
        <a:graphic>
          <a:graphicData uri="http://schemas.openxmlformats.org/drawingml/2006/table">
            <a:tbl>
              <a:tblPr>
                <a:noFill/>
                <a:tableStyleId>{73CE2E70-B63F-4064-B4A0-5AA2AAAC1C49}</a:tableStyleId>
              </a:tblPr>
              <a:tblGrid>
                <a:gridCol w="1430700"/>
                <a:gridCol w="899100"/>
              </a:tblGrid>
              <a:tr h="311500">
                <a:tc>
                  <a:txBody>
                    <a:bodyPr/>
                    <a:lstStyle/>
                    <a:p>
                      <a:pPr indent="0" lvl="0" marL="0" rtl="0" algn="l">
                        <a:spcBef>
                          <a:spcPts val="0"/>
                        </a:spcBef>
                        <a:spcAft>
                          <a:spcPts val="0"/>
                        </a:spcAft>
                        <a:buNone/>
                      </a:pPr>
                      <a:r>
                        <a:rPr lang="en-US" sz="1600">
                          <a:latin typeface="Oswald"/>
                          <a:ea typeface="Oswald"/>
                          <a:cs typeface="Oswald"/>
                          <a:sym typeface="Oswald"/>
                        </a:rPr>
                        <a:t>Cystic Fibrosis</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5</a:t>
                      </a:r>
                      <a:endParaRPr sz="1600">
                        <a:latin typeface="Oswald"/>
                        <a:ea typeface="Oswald"/>
                        <a:cs typeface="Oswald"/>
                        <a:sym typeface="Oswald"/>
                      </a:endParaRPr>
                    </a:p>
                  </a:txBody>
                  <a:tcPr marT="91425" marB="91425" marR="91425" marL="91425"/>
                </a:tc>
              </a:tr>
              <a:tr h="311500">
                <a:tc>
                  <a:txBody>
                    <a:bodyPr/>
                    <a:lstStyle/>
                    <a:p>
                      <a:pPr indent="0" lvl="0" marL="0" rtl="0" algn="l">
                        <a:spcBef>
                          <a:spcPts val="0"/>
                        </a:spcBef>
                        <a:spcAft>
                          <a:spcPts val="0"/>
                        </a:spcAft>
                        <a:buNone/>
                      </a:pPr>
                      <a:r>
                        <a:rPr lang="en-US" sz="1600">
                          <a:latin typeface="Oswald"/>
                          <a:ea typeface="Oswald"/>
                          <a:cs typeface="Oswald"/>
                          <a:sym typeface="Oswald"/>
                        </a:rPr>
                        <a:t>Severe Asthma</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1</a:t>
                      </a:r>
                      <a:endParaRPr sz="1600">
                        <a:latin typeface="Oswald"/>
                        <a:ea typeface="Oswald"/>
                        <a:cs typeface="Oswald"/>
                        <a:sym typeface="Oswald"/>
                      </a:endParaRPr>
                    </a:p>
                  </a:txBody>
                  <a:tcPr marT="91425" marB="91425" marR="91425" marL="91425"/>
                </a:tc>
              </a:tr>
              <a:tr h="311500">
                <a:tc>
                  <a:txBody>
                    <a:bodyPr/>
                    <a:lstStyle/>
                    <a:p>
                      <a:pPr indent="0" lvl="0" marL="0" rtl="0" algn="l">
                        <a:spcBef>
                          <a:spcPts val="0"/>
                        </a:spcBef>
                        <a:spcAft>
                          <a:spcPts val="0"/>
                        </a:spcAft>
                        <a:buNone/>
                      </a:pPr>
                      <a:r>
                        <a:rPr lang="en-US" sz="1600">
                          <a:latin typeface="Oswald"/>
                          <a:ea typeface="Oswald"/>
                          <a:cs typeface="Oswald"/>
                          <a:sym typeface="Oswald"/>
                        </a:rPr>
                        <a:t>Both</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1</a:t>
                      </a:r>
                      <a:endParaRPr sz="1600">
                        <a:latin typeface="Oswald"/>
                        <a:ea typeface="Oswald"/>
                        <a:cs typeface="Oswald"/>
                        <a:sym typeface="Oswald"/>
                      </a:endParaRPr>
                    </a:p>
                  </a:txBody>
                  <a:tcPr marT="91425" marB="91425" marR="91425" marL="91425"/>
                </a:tc>
              </a:tr>
              <a:tr h="311500">
                <a:tc>
                  <a:txBody>
                    <a:bodyPr/>
                    <a:lstStyle/>
                    <a:p>
                      <a:pPr indent="0" lvl="0" marL="0" rtl="0" algn="l">
                        <a:spcBef>
                          <a:spcPts val="0"/>
                        </a:spcBef>
                        <a:spcAft>
                          <a:spcPts val="0"/>
                        </a:spcAft>
                        <a:buNone/>
                      </a:pPr>
                      <a:r>
                        <a:rPr lang="en-US" sz="1600">
                          <a:latin typeface="Oswald"/>
                          <a:ea typeface="Oswald"/>
                          <a:cs typeface="Oswald"/>
                          <a:sym typeface="Oswald"/>
                        </a:rPr>
                        <a:t>Total</a:t>
                      </a:r>
                      <a:endParaRPr sz="1600">
                        <a:latin typeface="Oswald"/>
                        <a:ea typeface="Oswald"/>
                        <a:cs typeface="Oswald"/>
                        <a:sym typeface="Oswald"/>
                      </a:endParaRPr>
                    </a:p>
                  </a:txBody>
                  <a:tcPr marT="91425" marB="91425" marR="91425" marL="91425">
                    <a:solidFill>
                      <a:srgbClr val="C9DAF8"/>
                    </a:solidFill>
                  </a:tcPr>
                </a:tc>
                <a:tc>
                  <a:txBody>
                    <a:bodyPr/>
                    <a:lstStyle/>
                    <a:p>
                      <a:pPr indent="0" lvl="0" marL="0" rtl="0" algn="ctr">
                        <a:spcBef>
                          <a:spcPts val="0"/>
                        </a:spcBef>
                        <a:spcAft>
                          <a:spcPts val="0"/>
                        </a:spcAft>
                        <a:buNone/>
                      </a:pPr>
                      <a:r>
                        <a:rPr lang="en-US" sz="1600">
                          <a:latin typeface="Oswald"/>
                          <a:ea typeface="Oswald"/>
                          <a:cs typeface="Oswald"/>
                          <a:sym typeface="Oswald"/>
                        </a:rPr>
                        <a:t>7</a:t>
                      </a:r>
                      <a:endParaRPr sz="1600">
                        <a:latin typeface="Oswald"/>
                        <a:ea typeface="Oswald"/>
                        <a:cs typeface="Oswald"/>
                        <a:sym typeface="Oswald"/>
                      </a:endParaRPr>
                    </a:p>
                  </a:txBody>
                  <a:tcPr marT="91425" marB="91425" marR="91425" marL="91425">
                    <a:solidFill>
                      <a:srgbClr val="C9DAF8"/>
                    </a:solidFill>
                  </a:tcPr>
                </a:tc>
              </a:tr>
            </a:tbl>
          </a:graphicData>
        </a:graphic>
      </p:graphicFrame>
      <p:graphicFrame>
        <p:nvGraphicFramePr>
          <p:cNvPr id="125" name="Google Shape;125;gd5a39b3309_0_9"/>
          <p:cNvGraphicFramePr/>
          <p:nvPr/>
        </p:nvGraphicFramePr>
        <p:xfrm>
          <a:off x="3661088" y="5159720"/>
          <a:ext cx="3000000" cy="3000000"/>
        </p:xfrm>
        <a:graphic>
          <a:graphicData uri="http://schemas.openxmlformats.org/drawingml/2006/table">
            <a:tbl>
              <a:tblPr>
                <a:noFill/>
                <a:tableStyleId>{73CE2E70-B63F-4064-B4A0-5AA2AAAC1C49}</a:tableStyleId>
              </a:tblPr>
              <a:tblGrid>
                <a:gridCol w="1079225"/>
                <a:gridCol w="1079225"/>
              </a:tblGrid>
              <a:tr h="369500">
                <a:tc>
                  <a:txBody>
                    <a:bodyPr/>
                    <a:lstStyle/>
                    <a:p>
                      <a:pPr indent="0" lvl="0" marL="0" rtl="0" algn="l">
                        <a:spcBef>
                          <a:spcPts val="0"/>
                        </a:spcBef>
                        <a:spcAft>
                          <a:spcPts val="0"/>
                        </a:spcAft>
                        <a:buNone/>
                      </a:pPr>
                      <a:r>
                        <a:rPr lang="en-US" sz="1600">
                          <a:latin typeface="Oswald"/>
                          <a:ea typeface="Oswald"/>
                          <a:cs typeface="Oswald"/>
                          <a:sym typeface="Oswald"/>
                        </a:rPr>
                        <a:t>Male</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1</a:t>
                      </a:r>
                      <a:endParaRPr sz="1600">
                        <a:latin typeface="Oswald"/>
                        <a:ea typeface="Oswald"/>
                        <a:cs typeface="Oswald"/>
                        <a:sym typeface="Oswald"/>
                      </a:endParaRPr>
                    </a:p>
                  </a:txBody>
                  <a:tcPr marT="91425" marB="91425" marR="91425" marL="91425"/>
                </a:tc>
              </a:tr>
              <a:tr h="369500">
                <a:tc>
                  <a:txBody>
                    <a:bodyPr/>
                    <a:lstStyle/>
                    <a:p>
                      <a:pPr indent="0" lvl="0" marL="0" rtl="0" algn="l">
                        <a:spcBef>
                          <a:spcPts val="0"/>
                        </a:spcBef>
                        <a:spcAft>
                          <a:spcPts val="0"/>
                        </a:spcAft>
                        <a:buNone/>
                      </a:pPr>
                      <a:r>
                        <a:rPr lang="en-US" sz="1600">
                          <a:latin typeface="Oswald"/>
                          <a:ea typeface="Oswald"/>
                          <a:cs typeface="Oswald"/>
                          <a:sym typeface="Oswald"/>
                        </a:rPr>
                        <a:t>Female</a:t>
                      </a:r>
                      <a:endParaRPr sz="1600">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US" sz="1600">
                          <a:latin typeface="Oswald"/>
                          <a:ea typeface="Oswald"/>
                          <a:cs typeface="Oswald"/>
                          <a:sym typeface="Oswald"/>
                        </a:rPr>
                        <a:t>6</a:t>
                      </a:r>
                      <a:endParaRPr sz="1600">
                        <a:latin typeface="Oswald"/>
                        <a:ea typeface="Oswald"/>
                        <a:cs typeface="Oswald"/>
                        <a:sym typeface="Oswald"/>
                      </a:endParaRPr>
                    </a:p>
                  </a:txBody>
                  <a:tcPr marT="91425" marB="91425" marR="91425" marL="91425"/>
                </a:tc>
              </a:tr>
              <a:tr h="369500">
                <a:tc>
                  <a:txBody>
                    <a:bodyPr/>
                    <a:lstStyle/>
                    <a:p>
                      <a:pPr indent="0" lvl="0" marL="0" rtl="0" algn="l">
                        <a:spcBef>
                          <a:spcPts val="0"/>
                        </a:spcBef>
                        <a:spcAft>
                          <a:spcPts val="0"/>
                        </a:spcAft>
                        <a:buNone/>
                      </a:pPr>
                      <a:r>
                        <a:rPr lang="en-US" sz="1600">
                          <a:latin typeface="Oswald"/>
                          <a:ea typeface="Oswald"/>
                          <a:cs typeface="Oswald"/>
                          <a:sym typeface="Oswald"/>
                        </a:rPr>
                        <a:t>Total</a:t>
                      </a:r>
                      <a:endParaRPr sz="1600">
                        <a:latin typeface="Oswald"/>
                        <a:ea typeface="Oswald"/>
                        <a:cs typeface="Oswald"/>
                        <a:sym typeface="Oswald"/>
                      </a:endParaRPr>
                    </a:p>
                  </a:txBody>
                  <a:tcPr marT="91425" marB="91425" marR="91425" marL="91425">
                    <a:solidFill>
                      <a:srgbClr val="C9DAF8"/>
                    </a:solidFill>
                  </a:tcPr>
                </a:tc>
                <a:tc>
                  <a:txBody>
                    <a:bodyPr/>
                    <a:lstStyle/>
                    <a:p>
                      <a:pPr indent="0" lvl="0" marL="0" rtl="0" algn="ctr">
                        <a:spcBef>
                          <a:spcPts val="0"/>
                        </a:spcBef>
                        <a:spcAft>
                          <a:spcPts val="0"/>
                        </a:spcAft>
                        <a:buNone/>
                      </a:pPr>
                      <a:r>
                        <a:rPr lang="en-US" sz="1600">
                          <a:latin typeface="Oswald"/>
                          <a:ea typeface="Oswald"/>
                          <a:cs typeface="Oswald"/>
                          <a:sym typeface="Oswald"/>
                        </a:rPr>
                        <a:t>7</a:t>
                      </a:r>
                      <a:endParaRPr sz="1600">
                        <a:latin typeface="Oswald"/>
                        <a:ea typeface="Oswald"/>
                        <a:cs typeface="Oswald"/>
                        <a:sym typeface="Oswald"/>
                      </a:endParaRPr>
                    </a:p>
                  </a:txBody>
                  <a:tcPr marT="91425" marB="91425" marR="91425" marL="91425">
                    <a:solidFill>
                      <a:srgbClr val="C9DAF8"/>
                    </a:solidFill>
                  </a:tcPr>
                </a:tc>
              </a:tr>
            </a:tbl>
          </a:graphicData>
        </a:graphic>
      </p:graphicFrame>
      <p:pic>
        <p:nvPicPr>
          <p:cNvPr id="126" name="Google Shape;126;gd5a39b3309_0_9"/>
          <p:cNvPicPr preferRelativeResize="0"/>
          <p:nvPr/>
        </p:nvPicPr>
        <p:blipFill rotWithShape="1">
          <a:blip r:embed="rId5">
            <a:alphaModFix/>
          </a:blip>
          <a:srcRect b="56685" l="25501" r="25579" t="9892"/>
          <a:stretch/>
        </p:blipFill>
        <p:spPr>
          <a:xfrm>
            <a:off x="7115700" y="421213"/>
            <a:ext cx="3695525" cy="3266386"/>
          </a:xfrm>
          <a:prstGeom prst="rect">
            <a:avLst/>
          </a:prstGeom>
          <a:noFill/>
          <a:ln>
            <a:noFill/>
          </a:ln>
        </p:spPr>
      </p:pic>
      <p:pic>
        <p:nvPicPr>
          <p:cNvPr id="127" name="Google Shape;127;gd5a39b3309_0_9"/>
          <p:cNvPicPr preferRelativeResize="0"/>
          <p:nvPr/>
        </p:nvPicPr>
        <p:blipFill rotWithShape="1">
          <a:blip r:embed="rId6">
            <a:alphaModFix/>
          </a:blip>
          <a:srcRect b="20764" l="20064" r="18218" t="9767"/>
          <a:stretch/>
        </p:blipFill>
        <p:spPr>
          <a:xfrm>
            <a:off x="7039499" y="3809004"/>
            <a:ext cx="3929975" cy="2520615"/>
          </a:xfrm>
          <a:prstGeom prst="rect">
            <a:avLst/>
          </a:prstGeom>
          <a:noFill/>
          <a:ln>
            <a:noFill/>
          </a:ln>
        </p:spPr>
      </p:pic>
      <p:pic>
        <p:nvPicPr>
          <p:cNvPr id="128" name="Google Shape;128;gd5a39b3309_0_9"/>
          <p:cNvPicPr preferRelativeResize="0"/>
          <p:nvPr/>
        </p:nvPicPr>
        <p:blipFill rotWithShape="1">
          <a:blip r:embed="rId7">
            <a:alphaModFix/>
          </a:blip>
          <a:srcRect b="83121" l="38969" r="38965" t="12817"/>
          <a:stretch/>
        </p:blipFill>
        <p:spPr>
          <a:xfrm>
            <a:off x="8144288" y="3790725"/>
            <a:ext cx="1638350" cy="390077"/>
          </a:xfrm>
          <a:prstGeom prst="rect">
            <a:avLst/>
          </a:prstGeom>
          <a:noFill/>
          <a:ln>
            <a:noFill/>
          </a:ln>
        </p:spPr>
      </p:pic>
      <p:pic>
        <p:nvPicPr>
          <p:cNvPr id="129" name="Google Shape;129;gd5a39b3309_0_9"/>
          <p:cNvPicPr preferRelativeResize="0"/>
          <p:nvPr/>
        </p:nvPicPr>
        <p:blipFill rotWithShape="1">
          <a:blip r:embed="rId8">
            <a:alphaModFix/>
          </a:blip>
          <a:srcRect b="0" l="30212" r="32579" t="88592"/>
          <a:stretch/>
        </p:blipFill>
        <p:spPr>
          <a:xfrm>
            <a:off x="7888075" y="6223050"/>
            <a:ext cx="2232826" cy="39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2020-11-07T01:32:14Z</dcterms:created>
  <dc:creator>Kelsey Pinckney (Student)</dc:creator>
</cp:coreProperties>
</file>