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7" r:id="rId6"/>
    <p:sldId id="261" r:id="rId7"/>
    <p:sldId id="262" r:id="rId8"/>
    <p:sldId id="263" r:id="rId9"/>
    <p:sldId id="265" r:id="rId10"/>
    <p:sldId id="268" r:id="rId11"/>
    <p:sldId id="277" r:id="rId12"/>
    <p:sldId id="276" r:id="rId13"/>
    <p:sldId id="275" r:id="rId14"/>
    <p:sldId id="280" r:id="rId15"/>
    <p:sldId id="272" r:id="rId16"/>
    <p:sldId id="271" r:id="rId17"/>
    <p:sldId id="294" r:id="rId18"/>
    <p:sldId id="290" r:id="rId19"/>
    <p:sldId id="281" r:id="rId20"/>
    <p:sldId id="274" r:id="rId21"/>
    <p:sldId id="269" r:id="rId22"/>
    <p:sldId id="279" r:id="rId23"/>
    <p:sldId id="282" r:id="rId24"/>
    <p:sldId id="270" r:id="rId25"/>
    <p:sldId id="278" r:id="rId26"/>
    <p:sldId id="286" r:id="rId27"/>
    <p:sldId id="292" r:id="rId28"/>
    <p:sldId id="293" r:id="rId29"/>
    <p:sldId id="287" r:id="rId30"/>
    <p:sldId id="264" r:id="rId31"/>
    <p:sldId id="26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8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65B4-EF62-417A-95AC-34AD104B772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B049-BF3E-4F22-A712-D513016D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1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65B4-EF62-417A-95AC-34AD104B772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B049-BF3E-4F22-A712-D513016D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4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65B4-EF62-417A-95AC-34AD104B772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B049-BF3E-4F22-A712-D513016D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1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65B4-EF62-417A-95AC-34AD104B772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B049-BF3E-4F22-A712-D513016D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6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65B4-EF62-417A-95AC-34AD104B772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B049-BF3E-4F22-A712-D513016D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961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65B4-EF62-417A-95AC-34AD104B772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B049-BF3E-4F22-A712-D513016D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9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65B4-EF62-417A-95AC-34AD104B772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B049-BF3E-4F22-A712-D513016D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6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65B4-EF62-417A-95AC-34AD104B772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B049-BF3E-4F22-A712-D513016D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6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65B4-EF62-417A-95AC-34AD104B772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B049-BF3E-4F22-A712-D513016D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0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65B4-EF62-417A-95AC-34AD104B772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B049-BF3E-4F22-A712-D513016D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39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65B4-EF62-417A-95AC-34AD104B772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B049-BF3E-4F22-A712-D513016D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8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AC365B4-EF62-417A-95AC-34AD104B772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C36B049-BF3E-4F22-A712-D513016D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6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ajrccm.atsjournals.org.ezproxy.ahsl.arizona.edu/content/vol168/issue8/images/large/200304-505SOf8.jpe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C392E-510D-E906-3057-F5FB41AF02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Cystic Fibrosis for School Healthcare Staff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9041-9E7E-619E-7D91-7419A737CE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600" dirty="0"/>
              <a:t>Dr. JP Jarczyk, MD</a:t>
            </a:r>
          </a:p>
          <a:p>
            <a:r>
              <a:rPr lang="en-US" sz="2600" dirty="0"/>
              <a:t>February 11, 2023</a:t>
            </a:r>
          </a:p>
        </p:txBody>
      </p:sp>
    </p:spTree>
    <p:extLst>
      <p:ext uri="{BB962C8B-B14F-4D97-AF65-F5344CB8AC3E}">
        <p14:creationId xmlns:p14="http://schemas.microsoft.com/office/powerpoint/2010/main" val="3785577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C3E-79C2-ED97-523A-CB2A14CF2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Pathophysiology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A27B49-299E-36DD-719A-7BE010545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>
                <a:solidFill>
                  <a:schemeClr val="tx1"/>
                </a:solidFill>
              </a:rPr>
              <a:t>The defect in the chloride channel leads to thick and sticky mucus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Mucus is produced in large amounts in the airway and digestive tracts to help form a barrier and to aid in the removal of certain material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Thicker mucus causes impaired movement of intraluminal secretions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433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C3E-79C2-ED97-523A-CB2A14CF2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Pathophysiology</a:t>
            </a:r>
            <a:br>
              <a:rPr lang="en-US" sz="3200" dirty="0"/>
            </a:br>
            <a:r>
              <a:rPr lang="en-US" sz="3200" dirty="0"/>
              <a:t>(Lungs)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A27B49-299E-36DD-719A-7BE010545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747979FE-A17D-5387-3010-9B159E7D4A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436" y="1581151"/>
            <a:ext cx="7790487" cy="33319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3B948C-772B-6609-0B39-966B90E183BD}"/>
              </a:ext>
            </a:extLst>
          </p:cNvPr>
          <p:cNvSpPr txBox="1"/>
          <p:nvPr/>
        </p:nvSpPr>
        <p:spPr>
          <a:xfrm>
            <a:off x="7646458" y="6332459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 https://obgynkey.com/cystic-fibrosis-2/</a:t>
            </a:r>
          </a:p>
        </p:txBody>
      </p:sp>
    </p:spTree>
    <p:extLst>
      <p:ext uri="{BB962C8B-B14F-4D97-AF65-F5344CB8AC3E}">
        <p14:creationId xmlns:p14="http://schemas.microsoft.com/office/powerpoint/2010/main" val="2139778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C3E-79C2-ED97-523A-CB2A14CF2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Pathophysiology</a:t>
            </a:r>
            <a:br>
              <a:rPr lang="en-US" sz="3200" dirty="0"/>
            </a:br>
            <a:r>
              <a:rPr lang="en-US" sz="3200" dirty="0"/>
              <a:t>(Lungs)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A27B49-299E-36DD-719A-7BE010545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sz="2400" dirty="0">
                <a:solidFill>
                  <a:schemeClr val="tx1"/>
                </a:solidFill>
              </a:rPr>
              <a:t>Thick mucus leads to difficulty clearing lower airway which leads to persistent inflammation and recurrent infection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681356-7A24-20C5-64AF-83065D766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63" y="1721509"/>
            <a:ext cx="5159949" cy="503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045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7E201-6A38-4D98-2992-E39629170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Pathophysiology</a:t>
            </a:r>
            <a:br>
              <a:rPr lang="en-US" sz="3200" dirty="0"/>
            </a:br>
            <a:r>
              <a:rPr lang="en-US" sz="3200" dirty="0"/>
              <a:t>(Lungs)</a:t>
            </a:r>
          </a:p>
        </p:txBody>
      </p:sp>
      <p:pic>
        <p:nvPicPr>
          <p:cNvPr id="5" name="Content Placeholder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4D5FC78E-FBBE-0DDE-A007-838EED707A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853" y="669799"/>
            <a:ext cx="7502736" cy="466420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C02A67-3F02-8627-251E-16DB6A8D4B86}"/>
              </a:ext>
            </a:extLst>
          </p:cNvPr>
          <p:cNvSpPr txBox="1"/>
          <p:nvPr/>
        </p:nvSpPr>
        <p:spPr>
          <a:xfrm>
            <a:off x="4919663" y="6335712"/>
            <a:ext cx="7324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</a:t>
            </a:r>
            <a:r>
              <a:rPr lang="en-US" altLang="en-US" dirty="0"/>
              <a:t>https://medlineplus.gov/genetics/condition/cystic-fibrosis/#inheritance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64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D3BB9-AC3B-3C3E-8E74-10CFA0C2D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Pathophysiology</a:t>
            </a:r>
            <a:br>
              <a:rPr lang="en-US" sz="3200" dirty="0"/>
            </a:br>
            <a:r>
              <a:rPr lang="en-US" sz="3200" dirty="0"/>
              <a:t>(Lungs)</a:t>
            </a:r>
          </a:p>
        </p:txBody>
      </p:sp>
      <p:pic>
        <p:nvPicPr>
          <p:cNvPr id="5" name="Picture 3" descr=" ">
            <a:hlinkClick r:id="rId2"/>
            <a:extLst>
              <a:ext uri="{FF2B5EF4-FFF2-40B4-BE49-F238E27FC236}">
                <a16:creationId xmlns:a16="http://schemas.microsoft.com/office/drawing/2014/main" id="{AF444706-B5FA-498D-736C-4B330936F0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960" y="408690"/>
            <a:ext cx="7290867" cy="5053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1B1042AA-6BF7-B7C6-956B-E4C5E5D8A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919" y="6534835"/>
            <a:ext cx="12063412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500" dirty="0">
                <a:latin typeface="+mj-lt"/>
                <a:ea typeface="ＭＳ Ｐゴシック" charset="0"/>
              </a:rPr>
              <a:t>6. Gibson, RL, Burns, JL, and Ramsey, BW.  Pathophysiology and Management of Pulmonary  Infections in Cystic Fibrosis. AJRCCM 168 (918-951); 2003.</a:t>
            </a:r>
          </a:p>
        </p:txBody>
      </p:sp>
    </p:spTree>
    <p:extLst>
      <p:ext uri="{BB962C8B-B14F-4D97-AF65-F5344CB8AC3E}">
        <p14:creationId xmlns:p14="http://schemas.microsoft.com/office/powerpoint/2010/main" val="2618833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6AEFD-F928-6DC3-A33D-7017D419C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Treatments</a:t>
            </a:r>
            <a:br>
              <a:rPr lang="en-US" dirty="0"/>
            </a:br>
            <a:r>
              <a:rPr lang="en-US" dirty="0"/>
              <a:t>(Lungs)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5449748-C32E-811E-EE40-1928866BFA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60071" y="790575"/>
            <a:ext cx="7662138" cy="4734015"/>
          </a:xfrm>
        </p:spPr>
      </p:pic>
    </p:spTree>
    <p:extLst>
      <p:ext uri="{BB962C8B-B14F-4D97-AF65-F5344CB8AC3E}">
        <p14:creationId xmlns:p14="http://schemas.microsoft.com/office/powerpoint/2010/main" val="1956062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41155-0806-D8ED-2A88-361C3F4FC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Treatments</a:t>
            </a:r>
            <a:br>
              <a:rPr lang="en-US" dirty="0"/>
            </a:br>
            <a:r>
              <a:rPr lang="en-US" dirty="0"/>
              <a:t>(Lungs)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90C3-D558-CA51-00DC-69405530D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5636705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Bronchodilation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</a:rPr>
              <a:t>Beta-agonists</a:t>
            </a:r>
          </a:p>
          <a:p>
            <a:pPr lvl="2"/>
            <a:r>
              <a:rPr lang="en-US" altLang="en-US" dirty="0">
                <a:solidFill>
                  <a:schemeClr val="tx1"/>
                </a:solidFill>
              </a:rPr>
              <a:t>Short-acting (albuterol)</a:t>
            </a:r>
          </a:p>
          <a:p>
            <a:pPr lvl="2"/>
            <a:r>
              <a:rPr lang="en-US" altLang="en-US" dirty="0">
                <a:solidFill>
                  <a:schemeClr val="tx1"/>
                </a:solidFill>
              </a:rPr>
              <a:t>Long-acting (salmeterol/formoterol)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</a:rPr>
              <a:t>Anticholinergics (ipratropium)</a:t>
            </a:r>
          </a:p>
          <a:p>
            <a:r>
              <a:rPr lang="en-US" dirty="0">
                <a:solidFill>
                  <a:schemeClr val="tx1"/>
                </a:solidFill>
              </a:rPr>
              <a:t>Hypertonic saline nebs (3% or 7%)</a:t>
            </a:r>
          </a:p>
          <a:p>
            <a:r>
              <a:rPr lang="en-US" dirty="0">
                <a:solidFill>
                  <a:schemeClr val="tx1"/>
                </a:solidFill>
              </a:rPr>
              <a:t>Chest physiotherapy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</a:rPr>
              <a:t>manual chest percussion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</a:rPr>
              <a:t>high frequency chest wall oscillation (vibrating vest)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</a:rPr>
              <a:t>huff coughing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</a:rPr>
              <a:t>oscillatory positive expiratory pressure flutter valve</a:t>
            </a:r>
          </a:p>
          <a:p>
            <a:r>
              <a:rPr lang="en-US" altLang="en-US" dirty="0" err="1">
                <a:solidFill>
                  <a:schemeClr val="tx1"/>
                </a:solidFill>
              </a:rPr>
              <a:t>Dornase</a:t>
            </a:r>
            <a:r>
              <a:rPr lang="en-US" altLang="en-US" dirty="0">
                <a:solidFill>
                  <a:schemeClr val="tx1"/>
                </a:solidFill>
              </a:rPr>
              <a:t> alfa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</a:rPr>
              <a:t>cleaves DNA from degenerating neutrophils in the sputum making it easier to clear the sputum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Exercise</a:t>
            </a:r>
          </a:p>
        </p:txBody>
      </p:sp>
    </p:spTree>
    <p:extLst>
      <p:ext uri="{BB962C8B-B14F-4D97-AF65-F5344CB8AC3E}">
        <p14:creationId xmlns:p14="http://schemas.microsoft.com/office/powerpoint/2010/main" val="4259864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C3E-79C2-ED97-523A-CB2A14CF2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Pathophysiology</a:t>
            </a:r>
            <a:br>
              <a:rPr lang="en-US" sz="3200" dirty="0"/>
            </a:br>
            <a:r>
              <a:rPr lang="en-US" sz="3200" dirty="0"/>
              <a:t>(Lungs)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A27B49-299E-36DD-719A-7BE010545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747979FE-A17D-5387-3010-9B159E7D4A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436" y="1581151"/>
            <a:ext cx="7790487" cy="33319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3B948C-772B-6609-0B39-966B90E183BD}"/>
              </a:ext>
            </a:extLst>
          </p:cNvPr>
          <p:cNvSpPr txBox="1"/>
          <p:nvPr/>
        </p:nvSpPr>
        <p:spPr>
          <a:xfrm>
            <a:off x="7646458" y="6332459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 https://obgynkey.com/cystic-fibrosis-2/</a:t>
            </a:r>
          </a:p>
        </p:txBody>
      </p:sp>
    </p:spTree>
    <p:extLst>
      <p:ext uri="{BB962C8B-B14F-4D97-AF65-F5344CB8AC3E}">
        <p14:creationId xmlns:p14="http://schemas.microsoft.com/office/powerpoint/2010/main" val="2663580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41155-0806-D8ED-2A88-361C3F4FC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Treatments</a:t>
            </a:r>
            <a:br>
              <a:rPr lang="en-US" dirty="0"/>
            </a:br>
            <a:r>
              <a:rPr lang="en-US" dirty="0"/>
              <a:t>(Lungs)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90C3-D558-CA51-00DC-69405530D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68" y="687895"/>
            <a:ext cx="7315200" cy="5636705"/>
          </a:xfrm>
        </p:spPr>
        <p:txBody>
          <a:bodyPr>
            <a:normAutofit/>
          </a:bodyPr>
          <a:lstStyle/>
          <a:p>
            <a:pPr lvl="1"/>
            <a:endParaRPr lang="en-US" altLang="en-US" dirty="0"/>
          </a:p>
          <a:p>
            <a:pPr lvl="2"/>
            <a:endParaRPr lang="en-US" dirty="0"/>
          </a:p>
        </p:txBody>
      </p:sp>
      <p:pic>
        <p:nvPicPr>
          <p:cNvPr id="1026" name="Picture 2" descr="Albuterol Inhaler 17gr(200 Metered Inha)">
            <a:extLst>
              <a:ext uri="{FF2B5EF4-FFF2-40B4-BE49-F238E27FC236}">
                <a16:creationId xmlns:a16="http://schemas.microsoft.com/office/drawing/2014/main" id="{C8524FB8-AAAC-4B9F-299B-B3A3CF94D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098" y="642938"/>
            <a:ext cx="3328990" cy="2642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trovent HFA (ipratropium): Basics, Side Effects &amp; Reviews">
            <a:extLst>
              <a:ext uri="{FF2B5EF4-FFF2-40B4-BE49-F238E27FC236}">
                <a16:creationId xmlns:a16="http://schemas.microsoft.com/office/drawing/2014/main" id="{C91EE600-59ED-6AC7-9748-FCDB14D62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2938"/>
            <a:ext cx="3262313" cy="227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igh Frequency Chest Wall Oscillation - Bronchiectasis">
            <a:extLst>
              <a:ext uri="{FF2B5EF4-FFF2-40B4-BE49-F238E27FC236}">
                <a16:creationId xmlns:a16="http://schemas.microsoft.com/office/drawing/2014/main" id="{A467C727-5131-7A31-134C-5312E8072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88" y="3429000"/>
            <a:ext cx="3925795" cy="2940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lutter valve devices &amp; flutter valve therapy">
            <a:extLst>
              <a:ext uri="{FF2B5EF4-FFF2-40B4-BE49-F238E27FC236}">
                <a16:creationId xmlns:a16="http://schemas.microsoft.com/office/drawing/2014/main" id="{41CECE40-3319-06E7-28E4-BAA9CD7D7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30" y="4438650"/>
            <a:ext cx="4323890" cy="206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376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41155-0806-D8ED-2A88-361C3F4FC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Treatments</a:t>
            </a:r>
            <a:br>
              <a:rPr lang="en-US" dirty="0"/>
            </a:br>
            <a:r>
              <a:rPr lang="en-US" dirty="0"/>
              <a:t>(Lungs)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90C3-D558-CA51-00DC-69405530D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3000" dirty="0">
              <a:solidFill>
                <a:schemeClr val="tx1"/>
              </a:solidFill>
            </a:endParaRPr>
          </a:p>
          <a:p>
            <a:r>
              <a:rPr lang="en-US" altLang="en-US" sz="2800" dirty="0">
                <a:solidFill>
                  <a:schemeClr val="tx1"/>
                </a:solidFill>
              </a:rPr>
              <a:t>Anti-inflammatories</a:t>
            </a:r>
          </a:p>
          <a:p>
            <a:pPr lvl="1"/>
            <a:r>
              <a:rPr lang="en-US" altLang="en-US" sz="2600" dirty="0">
                <a:solidFill>
                  <a:schemeClr val="tx1"/>
                </a:solidFill>
              </a:rPr>
              <a:t>macrolide antibiotics</a:t>
            </a:r>
          </a:p>
          <a:p>
            <a:pPr lvl="2"/>
            <a:r>
              <a:rPr lang="en-US" altLang="en-US" sz="2200" dirty="0">
                <a:solidFill>
                  <a:schemeClr val="tx1"/>
                </a:solidFill>
              </a:rPr>
              <a:t>suppress excessive inflammatory response in the lungs</a:t>
            </a:r>
          </a:p>
          <a:p>
            <a:pPr lvl="2"/>
            <a:r>
              <a:rPr lang="en-US" altLang="en-US" sz="2200" dirty="0">
                <a:solidFill>
                  <a:schemeClr val="tx1"/>
                </a:solidFill>
              </a:rPr>
              <a:t>most often azithromycin given M/W/F</a:t>
            </a:r>
          </a:p>
          <a:p>
            <a:pPr lvl="1"/>
            <a:r>
              <a:rPr lang="en-US" altLang="en-US" sz="2600" dirty="0">
                <a:solidFill>
                  <a:schemeClr val="tx1"/>
                </a:solidFill>
              </a:rPr>
              <a:t>ibuprofen</a:t>
            </a:r>
          </a:p>
          <a:p>
            <a:pPr lvl="1"/>
            <a:r>
              <a:rPr lang="en-US" altLang="en-US" sz="2600" dirty="0">
                <a:solidFill>
                  <a:schemeClr val="tx1"/>
                </a:solidFill>
              </a:rPr>
              <a:t>systemic glucocorticoids</a:t>
            </a:r>
            <a:endParaRPr lang="en-US" altLang="en-US" sz="2200" dirty="0">
              <a:solidFill>
                <a:schemeClr val="tx1"/>
              </a:solidFill>
            </a:endParaRPr>
          </a:p>
          <a:p>
            <a:pPr lvl="1"/>
            <a:r>
              <a:rPr lang="en-US" altLang="en-US" sz="2600" dirty="0">
                <a:solidFill>
                  <a:schemeClr val="tx1"/>
                </a:solidFill>
              </a:rPr>
              <a:t>inhaled corticosteroids</a:t>
            </a:r>
          </a:p>
          <a:p>
            <a:pPr lvl="2"/>
            <a:r>
              <a:rPr lang="en-US" altLang="en-US" sz="2200" dirty="0">
                <a:solidFill>
                  <a:schemeClr val="tx1"/>
                </a:solidFill>
              </a:rPr>
              <a:t>useful when asthma also present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Anti-infectives</a:t>
            </a:r>
          </a:p>
          <a:p>
            <a:pPr lvl="1"/>
            <a:r>
              <a:rPr lang="en-US" altLang="en-US" sz="2600" dirty="0">
                <a:solidFill>
                  <a:schemeClr val="tx1"/>
                </a:solidFill>
              </a:rPr>
              <a:t>inhaled antibiotics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lvl="2"/>
            <a:r>
              <a:rPr lang="en-US" altLang="en-US" sz="2200" dirty="0">
                <a:solidFill>
                  <a:schemeClr val="tx1"/>
                </a:solidFill>
              </a:rPr>
              <a:t>cycled tobramycin</a:t>
            </a:r>
          </a:p>
          <a:p>
            <a:pPr lvl="2"/>
            <a:r>
              <a:rPr lang="en-US" altLang="en-US" sz="2200" dirty="0">
                <a:solidFill>
                  <a:schemeClr val="tx1"/>
                </a:solidFill>
              </a:rPr>
              <a:t>cycled aztreonam</a:t>
            </a:r>
            <a:endParaRPr lang="en-US" altLang="en-US" sz="2200" i="1" dirty="0">
              <a:solidFill>
                <a:schemeClr val="tx1"/>
              </a:solidFill>
            </a:endParaRPr>
          </a:p>
          <a:p>
            <a:pPr lvl="1"/>
            <a:r>
              <a:rPr lang="en-US" altLang="en-US" sz="2600" dirty="0">
                <a:solidFill>
                  <a:schemeClr val="tx1"/>
                </a:solidFill>
              </a:rPr>
              <a:t>oral antibiotics</a:t>
            </a:r>
          </a:p>
          <a:p>
            <a:pPr lvl="1"/>
            <a:endParaRPr lang="en-US" altLang="en-US" sz="2400" dirty="0">
              <a:solidFill>
                <a:schemeClr val="tx1"/>
              </a:solidFill>
            </a:endParaRPr>
          </a:p>
          <a:p>
            <a:pPr lvl="1"/>
            <a:endParaRPr lang="en-US" alt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48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03290-0359-7745-7B24-862A3A36A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2068F-853B-46F4-EFD0-AD155F209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 have no conflicts of interest to disclose</a:t>
            </a:r>
          </a:p>
        </p:txBody>
      </p:sp>
    </p:spTree>
    <p:extLst>
      <p:ext uri="{BB962C8B-B14F-4D97-AF65-F5344CB8AC3E}">
        <p14:creationId xmlns:p14="http://schemas.microsoft.com/office/powerpoint/2010/main" val="35293333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1BC51-E947-D906-DA6B-6913A3D79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Treatments</a:t>
            </a:r>
            <a:br>
              <a:rPr lang="en-US" dirty="0"/>
            </a:br>
            <a:r>
              <a:rPr lang="en-US" dirty="0"/>
              <a:t>(Lungs)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4DE49-BBA1-E53E-0F84-FC0B9AE74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600" dirty="0">
                <a:solidFill>
                  <a:schemeClr val="tx1"/>
                </a:solidFill>
              </a:rPr>
              <a:t>Exacerbations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Home treatment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Oral antibiotics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Increased frequency of pulmonary clearance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Hospitalization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IV antibiotics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Increased frequency of pulmonary clearance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Therapeutic bronchoscopy</a:t>
            </a:r>
          </a:p>
        </p:txBody>
      </p:sp>
    </p:spTree>
    <p:extLst>
      <p:ext uri="{BB962C8B-B14F-4D97-AF65-F5344CB8AC3E}">
        <p14:creationId xmlns:p14="http://schemas.microsoft.com/office/powerpoint/2010/main" val="316889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9CF8E-0AAF-A427-AF2F-91CA35B1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Pathophysiology</a:t>
            </a:r>
            <a:br>
              <a:rPr lang="en-US" sz="3200" dirty="0"/>
            </a:br>
            <a:r>
              <a:rPr lang="en-US" sz="3200" dirty="0"/>
              <a:t>(Pancreas)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9DD32-819F-CCF5-E776-7EC175517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550811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Pancreas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Exocrine (digestive)</a:t>
            </a:r>
            <a:r>
              <a:rPr lang="en-US" sz="2200" baseline="30000" dirty="0">
                <a:solidFill>
                  <a:schemeClr val="tx1"/>
                </a:solidFill>
              </a:rPr>
              <a:t>7</a:t>
            </a:r>
          </a:p>
          <a:p>
            <a:pPr lvl="2"/>
            <a:r>
              <a:rPr lang="en-US" sz="2000" b="0" i="0" dirty="0">
                <a:solidFill>
                  <a:schemeClr val="tx1"/>
                </a:solidFill>
                <a:effectLst/>
                <a:latin typeface="Noto Sans" panose="020B0502040504020204" pitchFamily="34" charset="0"/>
              </a:rPr>
              <a:t>insufficiency of the exocrine pancreas is present from birth in approximately 2/3 of patients with CF and 20-25% develop pancreatic insufficiency during the first several years of life (leading to 85-90% of CF patients with insufficiency)</a:t>
            </a:r>
          </a:p>
          <a:p>
            <a:pPr lvl="2"/>
            <a:r>
              <a:rPr lang="en-US" sz="2000" b="0" i="0" dirty="0">
                <a:solidFill>
                  <a:schemeClr val="tx1"/>
                </a:solidFill>
                <a:effectLst/>
                <a:latin typeface="Noto Sans" panose="020B0502040504020204" pitchFamily="34" charset="0"/>
              </a:rPr>
              <a:t>symptoms of pancreatic insufficiency include:</a:t>
            </a:r>
          </a:p>
          <a:p>
            <a:pPr lvl="3"/>
            <a:r>
              <a:rPr lang="en-US" sz="1700" b="0" i="0" dirty="0">
                <a:solidFill>
                  <a:schemeClr val="tx1"/>
                </a:solidFill>
                <a:effectLst/>
                <a:latin typeface="Noto Sans" panose="020B0502040504020204" pitchFamily="34" charset="0"/>
              </a:rPr>
              <a:t>steatorrhea, characterized by frequent, bulky, foul-smelling stools that may be oily</a:t>
            </a:r>
          </a:p>
          <a:p>
            <a:pPr lvl="3"/>
            <a:r>
              <a:rPr lang="en-US" sz="1700" b="0" i="0" dirty="0">
                <a:solidFill>
                  <a:schemeClr val="tx1"/>
                </a:solidFill>
                <a:effectLst/>
                <a:latin typeface="Noto Sans" panose="020B0502040504020204" pitchFamily="34" charset="0"/>
              </a:rPr>
              <a:t>poor weight gain due to malabsorption of fat &amp; protein</a:t>
            </a:r>
          </a:p>
          <a:p>
            <a:pPr lvl="3"/>
            <a:r>
              <a:rPr lang="en-US" sz="1700" b="0" i="0" dirty="0">
                <a:solidFill>
                  <a:schemeClr val="tx1"/>
                </a:solidFill>
                <a:effectLst/>
                <a:latin typeface="Noto Sans" panose="020B0502040504020204" pitchFamily="34" charset="0"/>
              </a:rPr>
              <a:t>deficiencies of the fat-soluble vitamins A, D, E, and K</a:t>
            </a:r>
          </a:p>
          <a:p>
            <a:pPr lvl="2"/>
            <a:r>
              <a:rPr lang="en-US" sz="2000" dirty="0">
                <a:solidFill>
                  <a:schemeClr val="tx1"/>
                </a:solidFill>
                <a:latin typeface="Noto Sans" panose="020B0502040504020204" pitchFamily="34" charset="0"/>
              </a:rPr>
              <a:t>about 10% of those who are pancreatic sufficient develop inflammation of the pancreas (p</a:t>
            </a:r>
            <a:r>
              <a:rPr lang="en-US" sz="2000" b="0" i="0" dirty="0">
                <a:solidFill>
                  <a:schemeClr val="tx1"/>
                </a:solidFill>
                <a:effectLst/>
                <a:latin typeface="Noto Sans" panose="020B0502040504020204" pitchFamily="34" charset="0"/>
              </a:rPr>
              <a:t>ancreatitis)</a:t>
            </a:r>
          </a:p>
          <a:p>
            <a:pPr lvl="3"/>
            <a:r>
              <a:rPr lang="en-US" sz="1700" dirty="0">
                <a:solidFill>
                  <a:schemeClr val="tx1"/>
                </a:solidFill>
                <a:latin typeface="Noto Sans" panose="020B0502040504020204" pitchFamily="34" charset="0"/>
              </a:rPr>
              <a:t>presents with severe, sometimes recurrent, abdominal pain</a:t>
            </a:r>
            <a:endParaRPr lang="en-US" sz="1700" b="0" i="0" dirty="0">
              <a:solidFill>
                <a:schemeClr val="tx1"/>
              </a:solidFill>
              <a:effectLst/>
              <a:latin typeface="Noto Sans" panose="020B05020405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CA9CFD-12BA-110B-0916-C0FF73032DF6}"/>
              </a:ext>
            </a:extLst>
          </p:cNvPr>
          <p:cNvSpPr txBox="1"/>
          <p:nvPr/>
        </p:nvSpPr>
        <p:spPr>
          <a:xfrm>
            <a:off x="3281363" y="6488668"/>
            <a:ext cx="9005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7. https://www.uptodate.com/contents/cystic-fibrosis-clinical-manifestations-and-diagnosis</a:t>
            </a:r>
          </a:p>
        </p:txBody>
      </p:sp>
    </p:spTree>
    <p:extLst>
      <p:ext uri="{BB962C8B-B14F-4D97-AF65-F5344CB8AC3E}">
        <p14:creationId xmlns:p14="http://schemas.microsoft.com/office/powerpoint/2010/main" val="2864975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9CF8E-0AAF-A427-AF2F-91CA35B1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Pathophysiology</a:t>
            </a:r>
            <a:br>
              <a:rPr lang="en-US" sz="3200" dirty="0"/>
            </a:br>
            <a:r>
              <a:rPr lang="en-US" sz="3200" dirty="0"/>
              <a:t>(Pancreas and GI tract)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9DD32-819F-CCF5-E776-7EC175517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422392"/>
          </a:xfrm>
        </p:spPr>
        <p:txBody>
          <a:bodyPr>
            <a:normAutofit lnSpcReduction="10000"/>
          </a:bodyPr>
          <a:lstStyle/>
          <a:p>
            <a:r>
              <a:rPr lang="en-US" sz="2600" dirty="0">
                <a:solidFill>
                  <a:schemeClr val="tx1"/>
                </a:solidFill>
                <a:latin typeface="+mj-lt"/>
              </a:rPr>
              <a:t>Pancreas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+mj-lt"/>
              </a:rPr>
              <a:t>Endocrine (blood sugar regulation)</a:t>
            </a:r>
            <a:r>
              <a:rPr lang="en-US" sz="2400" baseline="30000" dirty="0">
                <a:solidFill>
                  <a:schemeClr val="tx1"/>
                </a:solidFill>
                <a:latin typeface="+mj-lt"/>
              </a:rPr>
              <a:t>7</a:t>
            </a:r>
          </a:p>
          <a:p>
            <a:pPr lvl="2"/>
            <a:r>
              <a:rPr lang="en-US" sz="2200" b="0" i="0" dirty="0">
                <a:solidFill>
                  <a:schemeClr val="tx1"/>
                </a:solidFill>
                <a:effectLst/>
                <a:latin typeface="+mj-lt"/>
              </a:rPr>
              <a:t>named CF-related diabetes (CFRD) where the islet cells which help control blood sugar with hormones (like insulin and glucagon) are damaged</a:t>
            </a:r>
          </a:p>
          <a:p>
            <a:pPr lvl="2"/>
            <a:r>
              <a:rPr lang="en-US" sz="2200" dirty="0">
                <a:solidFill>
                  <a:schemeClr val="tx1"/>
                </a:solidFill>
                <a:latin typeface="+mj-lt"/>
              </a:rPr>
              <a:t>a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+mj-lt"/>
              </a:rPr>
              <a:t>pproximately 25% of patients develop CFRD by 20 years of age and about 50% of adults with CF have CFRD </a:t>
            </a:r>
          </a:p>
          <a:p>
            <a:r>
              <a:rPr lang="en-US" sz="2600" dirty="0">
                <a:solidFill>
                  <a:schemeClr val="tx1"/>
                </a:solidFill>
                <a:latin typeface="+mj-lt"/>
              </a:rPr>
              <a:t>Intestines</a:t>
            </a:r>
          </a:p>
          <a:p>
            <a:pPr lvl="1"/>
            <a:r>
              <a:rPr lang="en-US" sz="2400" b="0" i="0" dirty="0">
                <a:solidFill>
                  <a:schemeClr val="tx1"/>
                </a:solidFill>
                <a:effectLst/>
                <a:latin typeface="+mj-lt"/>
              </a:rPr>
              <a:t>Diarrhea/constipation</a:t>
            </a:r>
          </a:p>
          <a:p>
            <a:pPr lvl="1"/>
            <a:r>
              <a:rPr lang="en-US" altLang="en-US" sz="2400" dirty="0">
                <a:solidFill>
                  <a:schemeClr val="tx1"/>
                </a:solidFill>
              </a:rPr>
              <a:t>Distal intestinal obstructive syndrome (DIOS)</a:t>
            </a:r>
          </a:p>
          <a:p>
            <a:pPr lvl="2"/>
            <a:r>
              <a:rPr lang="en-US" altLang="en-US" sz="2200" dirty="0">
                <a:solidFill>
                  <a:schemeClr val="tx1"/>
                </a:solidFill>
              </a:rPr>
              <a:t>small bowel obstruction due to dehydrated intestinal contents</a:t>
            </a:r>
          </a:p>
          <a:p>
            <a:pPr lvl="1"/>
            <a:r>
              <a:rPr lang="en-US" altLang="en-US" sz="2400" dirty="0">
                <a:solidFill>
                  <a:schemeClr val="tx1"/>
                </a:solidFill>
              </a:rPr>
              <a:t>Rectal prolapse</a:t>
            </a:r>
          </a:p>
          <a:p>
            <a:pPr lvl="2"/>
            <a:r>
              <a:rPr lang="en-US" altLang="en-US" sz="2200" dirty="0">
                <a:solidFill>
                  <a:schemeClr val="tx1"/>
                </a:solidFill>
              </a:rPr>
              <a:t>straining from too many or too few enzymes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1D4203-C892-2E2D-EA08-E99E0BE52A7A}"/>
              </a:ext>
            </a:extLst>
          </p:cNvPr>
          <p:cNvSpPr txBox="1"/>
          <p:nvPr/>
        </p:nvSpPr>
        <p:spPr>
          <a:xfrm>
            <a:off x="3281363" y="6488668"/>
            <a:ext cx="9005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7. https://www.uptodate.com/contents/cystic-fibrosis-clinical-manifestations-and-diagnosis</a:t>
            </a:r>
          </a:p>
        </p:txBody>
      </p:sp>
    </p:spTree>
    <p:extLst>
      <p:ext uri="{BB962C8B-B14F-4D97-AF65-F5344CB8AC3E}">
        <p14:creationId xmlns:p14="http://schemas.microsoft.com/office/powerpoint/2010/main" val="35044688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63167-D5F1-C3A2-5C48-1053F9262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Treatments</a:t>
            </a:r>
            <a:br>
              <a:rPr lang="en-US" dirty="0"/>
            </a:br>
            <a:r>
              <a:rPr lang="en-US" dirty="0"/>
              <a:t>(Pancreas and GI tract)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E44F4-3076-2F2A-80B4-243FEA40A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+mj-lt"/>
              </a:rPr>
              <a:t>Pancreatic enzyme replacement</a:t>
            </a:r>
          </a:p>
          <a:p>
            <a:pPr lvl="1" eaLnBrk="1" hangingPunct="1"/>
            <a:r>
              <a:rPr lang="en-US" altLang="en-US" sz="2200" dirty="0">
                <a:solidFill>
                  <a:schemeClr val="tx1"/>
                </a:solidFill>
                <a:latin typeface="+mj-lt"/>
              </a:rPr>
              <a:t>given with all meals and snacks</a:t>
            </a:r>
          </a:p>
          <a:p>
            <a:pPr lvl="1" eaLnBrk="1" hangingPunct="1"/>
            <a:r>
              <a:rPr lang="en-US" altLang="en-US" sz="2200" dirty="0">
                <a:solidFill>
                  <a:schemeClr val="tx1"/>
                </a:solidFill>
                <a:latin typeface="+mj-lt"/>
              </a:rPr>
              <a:t>dosed according to patient weight</a:t>
            </a:r>
          </a:p>
          <a:p>
            <a:pPr lvl="1" eaLnBrk="1" hangingPunct="1"/>
            <a:r>
              <a:rPr lang="en-US" altLang="en-US" sz="2200" dirty="0">
                <a:solidFill>
                  <a:schemeClr val="tx1"/>
                </a:solidFill>
                <a:latin typeface="+mj-lt"/>
              </a:rPr>
              <a:t>acid blocking medications help pancreatic enzyme capsules work better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+mj-lt"/>
              </a:rPr>
              <a:t>Supplement fat-soluble vitamins (A, D, E, K)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+mj-lt"/>
              </a:rPr>
              <a:t>Nutritional supplements</a:t>
            </a:r>
          </a:p>
          <a:p>
            <a:pPr lvl="1" eaLnBrk="1" hangingPunct="1"/>
            <a:r>
              <a:rPr lang="en-US" altLang="en-US" sz="2200" dirty="0">
                <a:solidFill>
                  <a:schemeClr val="tx1"/>
                </a:solidFill>
                <a:latin typeface="+mj-lt"/>
              </a:rPr>
              <a:t>calorie/fat/protein dense foods and supplements</a:t>
            </a:r>
          </a:p>
          <a:p>
            <a:pPr lvl="1" eaLnBrk="1" hangingPunct="1"/>
            <a:r>
              <a:rPr lang="en-US" altLang="en-US" sz="2200" dirty="0">
                <a:solidFill>
                  <a:schemeClr val="tx1"/>
                </a:solidFill>
                <a:latin typeface="+mj-lt"/>
              </a:rPr>
              <a:t>tube feedings (via NG or g-tube)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For constipation</a:t>
            </a:r>
          </a:p>
          <a:p>
            <a:pPr lvl="1"/>
            <a:r>
              <a:rPr lang="en-US" altLang="en-US" sz="2200" dirty="0">
                <a:solidFill>
                  <a:schemeClr val="tx1"/>
                </a:solidFill>
              </a:rPr>
              <a:t>hydration, m</a:t>
            </a:r>
            <a:r>
              <a:rPr lang="en-US" altLang="en-US" sz="2400" dirty="0">
                <a:solidFill>
                  <a:schemeClr val="tx1"/>
                </a:solidFill>
              </a:rPr>
              <a:t>edications (</a:t>
            </a:r>
            <a:r>
              <a:rPr lang="en-US" altLang="en-US" sz="2200" dirty="0" err="1">
                <a:solidFill>
                  <a:schemeClr val="tx1"/>
                </a:solidFill>
              </a:rPr>
              <a:t>Miralax</a:t>
            </a:r>
            <a:r>
              <a:rPr lang="en-US" altLang="en-US" sz="2200" dirty="0">
                <a:solidFill>
                  <a:schemeClr val="tx1"/>
                </a:solidFill>
              </a:rPr>
              <a:t>, stool softeners, enemas), l</a:t>
            </a:r>
            <a:r>
              <a:rPr lang="en-US" altLang="en-US" sz="2400" dirty="0">
                <a:solidFill>
                  <a:schemeClr val="tx1"/>
                </a:solidFill>
              </a:rPr>
              <a:t>imit opiate pain medication and activity</a:t>
            </a:r>
          </a:p>
        </p:txBody>
      </p:sp>
    </p:spTree>
    <p:extLst>
      <p:ext uri="{BB962C8B-B14F-4D97-AF65-F5344CB8AC3E}">
        <p14:creationId xmlns:p14="http://schemas.microsoft.com/office/powerpoint/2010/main" val="31898470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D3BB9-AC3B-3C3E-8E74-10CFA0C2D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Pathophysiology</a:t>
            </a:r>
            <a:br>
              <a:rPr lang="en-US" sz="3200" dirty="0"/>
            </a:br>
            <a:r>
              <a:rPr lang="en-US" sz="3200" dirty="0"/>
              <a:t>(Upper airway)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401AD-5DEC-F656-4A8E-7BDCD8A43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+mj-lt"/>
            </a:endParaRPr>
          </a:p>
          <a:p>
            <a:r>
              <a:rPr lang="en-US" sz="2400" dirty="0">
                <a:solidFill>
                  <a:schemeClr val="tx1"/>
                </a:solidFill>
                <a:latin typeface="+mj-lt"/>
              </a:rPr>
              <a:t>Upper airway (nose and sinuses)</a:t>
            </a:r>
            <a:r>
              <a:rPr lang="en-US" sz="2400" baseline="30000" dirty="0">
                <a:solidFill>
                  <a:schemeClr val="tx1"/>
                </a:solidFill>
                <a:latin typeface="+mj-lt"/>
              </a:rPr>
              <a:t>7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latin typeface="+mj-lt"/>
              </a:rPr>
              <a:t>r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+mj-lt"/>
              </a:rPr>
              <a:t>adiographs reveal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+mj-lt"/>
              </a:rPr>
              <a:t>panopacification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+mj-lt"/>
              </a:rPr>
              <a:t> of the paranasal sinuses in 90-100% of patients older than eight months of age</a:t>
            </a:r>
          </a:p>
          <a:p>
            <a:pPr lvl="1"/>
            <a:r>
              <a:rPr lang="en-US" sz="2200" b="0" i="0" dirty="0">
                <a:solidFill>
                  <a:schemeClr val="tx1"/>
                </a:solidFill>
                <a:effectLst/>
                <a:latin typeface="+mj-lt"/>
              </a:rPr>
              <a:t>nasal polyposis is seen in 10-32% of patients and is caused by chronic rhinosinusitis </a:t>
            </a:r>
          </a:p>
          <a:p>
            <a:pPr lvl="1"/>
            <a:r>
              <a:rPr lang="en-US" sz="2200" b="0" i="0" dirty="0">
                <a:solidFill>
                  <a:schemeClr val="tx1"/>
                </a:solidFill>
                <a:effectLst/>
                <a:latin typeface="+mj-lt"/>
              </a:rPr>
              <a:t>symptoms include rhinorrhea, nasal congestion, nasal obstruction, postnasal drip, snoring, obstructive sleep apnea,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+mj-lt"/>
              </a:rPr>
              <a:t>hyponasal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+mj-lt"/>
              </a:rPr>
              <a:t> speech, nosebleeds, taste/smell abnormalities, facial pain, headache</a:t>
            </a:r>
          </a:p>
          <a:p>
            <a:r>
              <a:rPr lang="en-US" sz="2400" dirty="0">
                <a:solidFill>
                  <a:schemeClr val="tx1"/>
                </a:solidFill>
                <a:latin typeface="+mj-lt"/>
              </a:rPr>
              <a:t>Treatment</a:t>
            </a:r>
            <a:endParaRPr lang="en-US" sz="2400" b="0" i="0" dirty="0">
              <a:solidFill>
                <a:schemeClr val="tx1"/>
              </a:solidFill>
              <a:effectLst/>
              <a:latin typeface="+mj-lt"/>
            </a:endParaRPr>
          </a:p>
          <a:p>
            <a:pPr lvl="1"/>
            <a:r>
              <a:rPr lang="en-US" sz="2200" dirty="0">
                <a:solidFill>
                  <a:schemeClr val="tx1"/>
                </a:solidFill>
                <a:latin typeface="+mj-lt"/>
              </a:rPr>
              <a:t>can use nasal steroid spray, oral antihistamines, saline nasal washes</a:t>
            </a:r>
            <a:endParaRPr lang="en-US" sz="2200" b="0" i="0" dirty="0">
              <a:solidFill>
                <a:schemeClr val="tx1"/>
              </a:solidFill>
              <a:effectLst/>
              <a:latin typeface="+mj-lt"/>
            </a:endParaRPr>
          </a:p>
          <a:p>
            <a:pPr lvl="2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2BE8C7-4FCD-1643-E2FD-153B37CE1F16}"/>
              </a:ext>
            </a:extLst>
          </p:cNvPr>
          <p:cNvSpPr txBox="1"/>
          <p:nvPr/>
        </p:nvSpPr>
        <p:spPr>
          <a:xfrm>
            <a:off x="3281363" y="6488668"/>
            <a:ext cx="9005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7. https://www.uptodate.com/contents/cystic-fibrosis-clinical-manifestations-and-diagnosis</a:t>
            </a:r>
          </a:p>
        </p:txBody>
      </p:sp>
    </p:spTree>
    <p:extLst>
      <p:ext uri="{BB962C8B-B14F-4D97-AF65-F5344CB8AC3E}">
        <p14:creationId xmlns:p14="http://schemas.microsoft.com/office/powerpoint/2010/main" val="56347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D3BB9-AC3B-3C3E-8E74-10CFA0C2D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6" y="1123837"/>
            <a:ext cx="3138488" cy="4601183"/>
          </a:xfrm>
        </p:spPr>
        <p:txBody>
          <a:bodyPr>
            <a:normAutofit/>
          </a:bodyPr>
          <a:lstStyle/>
          <a:p>
            <a:r>
              <a:rPr lang="en-US" sz="3200" dirty="0"/>
              <a:t>Pathophysiology</a:t>
            </a:r>
            <a:br>
              <a:rPr lang="en-US" sz="3200" dirty="0"/>
            </a:br>
            <a:r>
              <a:rPr lang="en-US" sz="3200" dirty="0"/>
              <a:t>(Skin/Electrolytes)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401AD-5DEC-F656-4A8E-7BDCD8A43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sz="2600" dirty="0">
                <a:solidFill>
                  <a:schemeClr val="tx1"/>
                </a:solidFill>
              </a:rPr>
              <a:t>Excessive excretion of sodium and chloride in the sweat</a:t>
            </a:r>
          </a:p>
          <a:p>
            <a:pPr lvl="1"/>
            <a:r>
              <a:rPr lang="en-US" altLang="en-US" sz="2400" dirty="0">
                <a:solidFill>
                  <a:schemeClr val="tx1"/>
                </a:solidFill>
              </a:rPr>
              <a:t>sweat gland resorb chloride so abnormal function prevents resorption of chloride</a:t>
            </a:r>
          </a:p>
          <a:p>
            <a:pPr lvl="1" eaLnBrk="1" hangingPunct="1"/>
            <a:r>
              <a:rPr lang="en-US" altLang="en-US" sz="2400" dirty="0">
                <a:solidFill>
                  <a:schemeClr val="tx1"/>
                </a:solidFill>
              </a:rPr>
              <a:t>worse here in hotter climates</a:t>
            </a:r>
          </a:p>
          <a:p>
            <a:pPr eaLnBrk="1" hangingPunct="1"/>
            <a:r>
              <a:rPr lang="en-US" altLang="en-US" sz="2600" dirty="0">
                <a:solidFill>
                  <a:schemeClr val="tx1"/>
                </a:solidFill>
              </a:rPr>
              <a:t>Treatment</a:t>
            </a:r>
          </a:p>
          <a:p>
            <a:pPr lvl="1"/>
            <a:r>
              <a:rPr lang="en-US" altLang="en-US" sz="2400" dirty="0">
                <a:solidFill>
                  <a:schemeClr val="tx1"/>
                </a:solidFill>
              </a:rPr>
              <a:t>hydration</a:t>
            </a:r>
          </a:p>
          <a:p>
            <a:pPr lvl="1"/>
            <a:r>
              <a:rPr lang="en-US" altLang="en-US" sz="2400" dirty="0">
                <a:solidFill>
                  <a:schemeClr val="tx1"/>
                </a:solidFill>
              </a:rPr>
              <a:t>addition of salt to diet, especially infants</a:t>
            </a:r>
          </a:p>
          <a:p>
            <a:pPr lvl="2"/>
            <a:r>
              <a:rPr lang="en-US" altLang="en-US" sz="2200" dirty="0">
                <a:solidFill>
                  <a:schemeClr val="tx1"/>
                </a:solidFill>
              </a:rPr>
              <a:t>1/8 teaspoon from birth to 6 months</a:t>
            </a:r>
          </a:p>
          <a:p>
            <a:pPr lvl="2"/>
            <a:r>
              <a:rPr lang="en-US" altLang="en-US" sz="2200" dirty="0">
                <a:solidFill>
                  <a:schemeClr val="tx1"/>
                </a:solidFill>
              </a:rPr>
              <a:t>1/4 teaspoon from 6 to 12 months</a:t>
            </a:r>
          </a:p>
        </p:txBody>
      </p:sp>
    </p:spTree>
    <p:extLst>
      <p:ext uri="{BB962C8B-B14F-4D97-AF65-F5344CB8AC3E}">
        <p14:creationId xmlns:p14="http://schemas.microsoft.com/office/powerpoint/2010/main" val="684822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A55D3-B2DA-3CDA-3CBE-96CB2D586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Pathophysiology</a:t>
            </a:r>
            <a:br>
              <a:rPr lang="en-US" sz="3200" dirty="0"/>
            </a:br>
            <a:r>
              <a:rPr lang="en-US" sz="3200" dirty="0"/>
              <a:t>(Reproductive)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A3B20-50B1-94E7-F11D-BFBBC6DE2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sz="2600" dirty="0">
                <a:solidFill>
                  <a:schemeClr val="tx1"/>
                </a:solidFill>
              </a:rPr>
              <a:t>Men</a:t>
            </a:r>
          </a:p>
          <a:p>
            <a:pPr lvl="1"/>
            <a:r>
              <a:rPr lang="en-US" altLang="en-US" sz="2400" dirty="0">
                <a:solidFill>
                  <a:schemeClr val="tx1"/>
                </a:solidFill>
              </a:rPr>
              <a:t>Congenital absence of the vas deferens in 97-98%</a:t>
            </a:r>
          </a:p>
          <a:p>
            <a:pPr lvl="2"/>
            <a:r>
              <a:rPr lang="en-US" altLang="en-US" sz="2200" dirty="0">
                <a:solidFill>
                  <a:schemeClr val="tx1"/>
                </a:solidFill>
              </a:rPr>
              <a:t>sperm is produced in the testes but cannot enter semen </a:t>
            </a:r>
          </a:p>
          <a:p>
            <a:r>
              <a:rPr lang="en-US" altLang="en-US" sz="2600" dirty="0">
                <a:solidFill>
                  <a:schemeClr val="tx1"/>
                </a:solidFill>
              </a:rPr>
              <a:t>Women</a:t>
            </a:r>
          </a:p>
          <a:p>
            <a:pPr lvl="1"/>
            <a:r>
              <a:rPr lang="en-US" altLang="en-US" sz="2400" dirty="0">
                <a:solidFill>
                  <a:schemeClr val="tx1"/>
                </a:solidFill>
              </a:rPr>
              <a:t>20% may be infertile</a:t>
            </a:r>
          </a:p>
          <a:p>
            <a:pPr lvl="2"/>
            <a:r>
              <a:rPr lang="en-US" altLang="en-US" sz="2200" dirty="0">
                <a:solidFill>
                  <a:schemeClr val="tx1"/>
                </a:solidFill>
              </a:rPr>
              <a:t>secondary amenorrhea due to chronic disease and poor nutrition</a:t>
            </a:r>
          </a:p>
          <a:p>
            <a:pPr lvl="2"/>
            <a:r>
              <a:rPr lang="en-US" altLang="en-US" sz="2200" dirty="0">
                <a:solidFill>
                  <a:schemeClr val="tx1"/>
                </a:solidFill>
              </a:rPr>
              <a:t>cervical mucus can be very thick preventing passage of sperm</a:t>
            </a:r>
          </a:p>
        </p:txBody>
      </p:sp>
    </p:spTree>
    <p:extLst>
      <p:ext uri="{BB962C8B-B14F-4D97-AF65-F5344CB8AC3E}">
        <p14:creationId xmlns:p14="http://schemas.microsoft.com/office/powerpoint/2010/main" val="3009953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6AEFD-F928-6DC3-A33D-7017D419C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5449748-C32E-811E-EE40-1928866BFA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60071" y="790575"/>
            <a:ext cx="7662138" cy="4734015"/>
          </a:xfrm>
        </p:spPr>
      </p:pic>
    </p:spTree>
    <p:extLst>
      <p:ext uri="{BB962C8B-B14F-4D97-AF65-F5344CB8AC3E}">
        <p14:creationId xmlns:p14="http://schemas.microsoft.com/office/powerpoint/2010/main" val="792162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6AEFD-F928-6DC3-A33D-7017D419C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DF7BE5-06F7-3AB4-6C0A-0D8DA6CE4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5350955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/>
                </a:solidFill>
                <a:latin typeface="+mj-lt"/>
              </a:rPr>
              <a:t>Modulators</a:t>
            </a:r>
            <a:r>
              <a:rPr lang="en-US" sz="2200" baseline="30000" dirty="0">
                <a:solidFill>
                  <a:schemeClr val="tx1"/>
                </a:solidFill>
                <a:latin typeface="+mj-lt"/>
              </a:rPr>
              <a:t>8</a:t>
            </a:r>
          </a:p>
          <a:p>
            <a:pPr lvl="1"/>
            <a:r>
              <a:rPr lang="en-US" sz="2000" b="0" i="0" dirty="0">
                <a:solidFill>
                  <a:schemeClr val="tx1"/>
                </a:solidFill>
                <a:effectLst/>
                <a:latin typeface="+mj-lt"/>
              </a:rPr>
              <a:t>CFTR protein regulates the proper flow of water and chloride in and out of cells lining the lungs and other organs</a:t>
            </a:r>
          </a:p>
          <a:p>
            <a:pPr lvl="1"/>
            <a:r>
              <a:rPr lang="en-US" sz="2000" b="0" i="0" dirty="0">
                <a:solidFill>
                  <a:schemeClr val="tx1"/>
                </a:solidFill>
                <a:effectLst/>
                <a:latin typeface="+mj-lt"/>
              </a:rPr>
              <a:t>CFTR modulator therapies partially correct the malfunctioning protein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+mj-lt"/>
              </a:rPr>
              <a:t>current modulators </a:t>
            </a:r>
            <a:r>
              <a:rPr lang="en-US" sz="2000" b="0" i="0" dirty="0">
                <a:solidFill>
                  <a:schemeClr val="tx1"/>
                </a:solidFill>
                <a:effectLst/>
                <a:latin typeface="+mj-lt"/>
              </a:rPr>
              <a:t>developed are effective in about 90% of CF patients</a:t>
            </a:r>
          </a:p>
          <a:p>
            <a:pPr lvl="2"/>
            <a:r>
              <a:rPr lang="en-US" sz="1800" dirty="0">
                <a:solidFill>
                  <a:schemeClr val="tx1"/>
                </a:solidFill>
                <a:latin typeface="+mj-lt"/>
              </a:rPr>
              <a:t>non-white CF patients are less likely to be eligible for </a:t>
            </a:r>
            <a:r>
              <a:rPr lang="en-US" sz="1800" b="0" i="0" dirty="0" err="1">
                <a:solidFill>
                  <a:schemeClr val="tx1"/>
                </a:solidFill>
                <a:effectLst/>
                <a:latin typeface="+mj-lt"/>
              </a:rPr>
              <a:t>Trikafta</a:t>
            </a:r>
            <a:r>
              <a:rPr lang="en-US" sz="1800" b="0" i="0" baseline="30000" dirty="0">
                <a:solidFill>
                  <a:schemeClr val="tx1"/>
                </a:solidFill>
                <a:effectLst/>
                <a:latin typeface="+mj-lt"/>
              </a:rPr>
              <a:t>®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than white patients</a:t>
            </a:r>
            <a:r>
              <a:rPr lang="en-US" sz="1800" baseline="30000" dirty="0">
                <a:solidFill>
                  <a:schemeClr val="tx1"/>
                </a:solidFill>
                <a:latin typeface="+mj-lt"/>
              </a:rPr>
              <a:t>9</a:t>
            </a:r>
            <a:endParaRPr lang="en-US" sz="1800" b="0" i="0" baseline="30000" dirty="0">
              <a:solidFill>
                <a:schemeClr val="tx1"/>
              </a:solidFill>
              <a:effectLst/>
              <a:latin typeface="+mj-lt"/>
            </a:endParaRPr>
          </a:p>
          <a:p>
            <a:pPr lvl="1"/>
            <a:r>
              <a:rPr lang="en-US" sz="2000" b="0" i="0" dirty="0">
                <a:solidFill>
                  <a:schemeClr val="tx1"/>
                </a:solidFill>
                <a:effectLst/>
                <a:latin typeface="+mj-lt"/>
              </a:rPr>
              <a:t>four CFTR modulators available: 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chemeClr val="tx1"/>
                </a:solidFill>
                <a:effectLst/>
                <a:latin typeface="+mj-lt"/>
              </a:rPr>
              <a:t>Kalydeco</a:t>
            </a:r>
            <a:r>
              <a:rPr lang="en-US" sz="1800" b="0" i="0" baseline="30000" dirty="0">
                <a:solidFill>
                  <a:schemeClr val="tx1"/>
                </a:solidFill>
                <a:effectLst/>
                <a:latin typeface="+mj-lt"/>
              </a:rPr>
              <a:t>®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+mj-lt"/>
              </a:rPr>
              <a:t> (ivacaftor)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b="0" i="0" dirty="0" err="1">
                <a:solidFill>
                  <a:schemeClr val="tx1"/>
                </a:solidFill>
                <a:effectLst/>
                <a:latin typeface="+mj-lt"/>
              </a:rPr>
              <a:t>Orkambi</a:t>
            </a:r>
            <a:r>
              <a:rPr lang="en-US" sz="1800" b="0" i="0" baseline="30000" dirty="0">
                <a:solidFill>
                  <a:schemeClr val="tx1"/>
                </a:solidFill>
                <a:effectLst/>
                <a:latin typeface="+mj-lt"/>
              </a:rPr>
              <a:t>®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+mj-lt"/>
              </a:rPr>
              <a:t> (lumacaftor/ivacaftor)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b="0" i="0" dirty="0" err="1">
                <a:solidFill>
                  <a:schemeClr val="tx1"/>
                </a:solidFill>
                <a:effectLst/>
                <a:latin typeface="+mj-lt"/>
              </a:rPr>
              <a:t>Symdeko</a:t>
            </a:r>
            <a:r>
              <a:rPr lang="en-US" sz="1800" b="0" i="0" baseline="30000" dirty="0">
                <a:solidFill>
                  <a:schemeClr val="tx1"/>
                </a:solidFill>
                <a:effectLst/>
                <a:latin typeface="+mj-lt"/>
              </a:rPr>
              <a:t>®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+mj-lt"/>
              </a:rPr>
              <a:t> (</a:t>
            </a:r>
            <a:r>
              <a:rPr lang="en-US" sz="1800" b="0" i="0" dirty="0" err="1">
                <a:solidFill>
                  <a:schemeClr val="tx1"/>
                </a:solidFill>
                <a:effectLst/>
                <a:latin typeface="+mj-lt"/>
              </a:rPr>
              <a:t>tezacaftor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+mj-lt"/>
              </a:rPr>
              <a:t>/ivacaftor)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b="0" i="0" dirty="0" err="1">
                <a:solidFill>
                  <a:schemeClr val="tx1"/>
                </a:solidFill>
                <a:effectLst/>
                <a:latin typeface="+mj-lt"/>
              </a:rPr>
              <a:t>Trikafta</a:t>
            </a:r>
            <a:r>
              <a:rPr lang="en-US" sz="1800" b="0" i="0" baseline="30000" dirty="0">
                <a:solidFill>
                  <a:schemeClr val="tx1"/>
                </a:solidFill>
                <a:effectLst/>
                <a:latin typeface="+mj-lt"/>
              </a:rPr>
              <a:t>®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+mj-lt"/>
              </a:rPr>
              <a:t> (</a:t>
            </a:r>
            <a:r>
              <a:rPr lang="en-US" sz="1800" b="0" i="0" dirty="0" err="1">
                <a:solidFill>
                  <a:schemeClr val="tx1"/>
                </a:solidFill>
                <a:effectLst/>
                <a:latin typeface="+mj-lt"/>
              </a:rPr>
              <a:t>elexacaftor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+mj-lt"/>
              </a:rPr>
              <a:t>/</a:t>
            </a:r>
            <a:r>
              <a:rPr lang="en-US" sz="1800" b="0" i="0" dirty="0" err="1">
                <a:solidFill>
                  <a:schemeClr val="tx1"/>
                </a:solidFill>
                <a:effectLst/>
                <a:latin typeface="+mj-lt"/>
              </a:rPr>
              <a:t>tezacaftor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+mj-lt"/>
              </a:rPr>
              <a:t>/ivacaftor)</a:t>
            </a:r>
          </a:p>
          <a:p>
            <a:pPr lvl="1"/>
            <a:r>
              <a:rPr lang="en-US" sz="2000" b="0" i="0" dirty="0">
                <a:solidFill>
                  <a:schemeClr val="tx1"/>
                </a:solidFill>
                <a:effectLst/>
                <a:latin typeface="+mj-lt"/>
              </a:rPr>
              <a:t>more potential CFTR modulators are in development</a:t>
            </a:r>
          </a:p>
          <a:p>
            <a:pPr lvl="1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2C2C8D-1B74-DFB2-09BA-34B666AC5C6E}"/>
              </a:ext>
            </a:extLst>
          </p:cNvPr>
          <p:cNvSpPr txBox="1"/>
          <p:nvPr/>
        </p:nvSpPr>
        <p:spPr>
          <a:xfrm>
            <a:off x="957263" y="6448426"/>
            <a:ext cx="11191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8. https://www.cff.org/managing-cf/cftr-modulator-therapies                   9. https://pubmed.ncbi.nlm.nih.gov/35633605/</a:t>
            </a:r>
          </a:p>
        </p:txBody>
      </p:sp>
    </p:spTree>
    <p:extLst>
      <p:ext uri="{BB962C8B-B14F-4D97-AF65-F5344CB8AC3E}">
        <p14:creationId xmlns:p14="http://schemas.microsoft.com/office/powerpoint/2010/main" val="23050154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85CFB-57EF-EFE2-98B8-C956F1BEF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</a:t>
            </a:r>
            <a:br>
              <a:rPr lang="en-US" dirty="0"/>
            </a:br>
            <a:r>
              <a:rPr lang="en-US" dirty="0"/>
              <a:t>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D4492-E251-EA10-26E5-579790207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200" dirty="0">
                <a:solidFill>
                  <a:schemeClr val="tx1"/>
                </a:solidFill>
              </a:rPr>
              <a:t>Coughing</a:t>
            </a:r>
          </a:p>
          <a:p>
            <a:r>
              <a:rPr lang="en-US" altLang="en-US" sz="2200" dirty="0">
                <a:solidFill>
                  <a:schemeClr val="tx1"/>
                </a:solidFill>
              </a:rPr>
              <a:t>Medication administration</a:t>
            </a:r>
          </a:p>
          <a:p>
            <a:r>
              <a:rPr lang="en-US" altLang="en-US" sz="2200" dirty="0">
                <a:solidFill>
                  <a:schemeClr val="tx1"/>
                </a:solidFill>
              </a:rPr>
              <a:t>Treatment adherence</a:t>
            </a:r>
          </a:p>
          <a:p>
            <a:r>
              <a:rPr lang="en-US" altLang="en-US" sz="2200" dirty="0">
                <a:solidFill>
                  <a:schemeClr val="tx1"/>
                </a:solidFill>
              </a:rPr>
              <a:t>Restroom privileges</a:t>
            </a:r>
          </a:p>
          <a:p>
            <a:r>
              <a:rPr lang="en-US" altLang="en-US" sz="2200" dirty="0">
                <a:solidFill>
                  <a:schemeClr val="tx1"/>
                </a:solidFill>
              </a:rPr>
              <a:t>Recurrent absences</a:t>
            </a:r>
          </a:p>
          <a:p>
            <a:r>
              <a:rPr lang="en-US" altLang="en-US" sz="2200" dirty="0">
                <a:solidFill>
                  <a:schemeClr val="tx1"/>
                </a:solidFill>
              </a:rPr>
              <a:t>Growth and development</a:t>
            </a:r>
          </a:p>
          <a:p>
            <a:r>
              <a:rPr lang="en-US" altLang="en-US" sz="2200" dirty="0">
                <a:solidFill>
                  <a:schemeClr val="tx1"/>
                </a:solidFill>
              </a:rPr>
              <a:t>Disclosure of child’s condition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>
                <a:solidFill>
                  <a:schemeClr val="tx1"/>
                </a:solidFill>
              </a:rPr>
              <a:t>Financial &amp; insurance issues</a:t>
            </a:r>
          </a:p>
        </p:txBody>
      </p:sp>
    </p:spTree>
    <p:extLst>
      <p:ext uri="{BB962C8B-B14F-4D97-AF65-F5344CB8AC3E}">
        <p14:creationId xmlns:p14="http://schemas.microsoft.com/office/powerpoint/2010/main" val="27032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D7FEB-C7AC-0F33-081F-1BF214E3E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03E4-C9AC-B926-BD96-88771FD5C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Understand basic genetics of CF</a:t>
            </a:r>
          </a:p>
          <a:p>
            <a:r>
              <a:rPr lang="en-US" sz="2800" dirty="0">
                <a:solidFill>
                  <a:schemeClr val="tx1"/>
                </a:solidFill>
              </a:rPr>
              <a:t>Understand basic pathophysiology of CF</a:t>
            </a:r>
          </a:p>
          <a:p>
            <a:r>
              <a:rPr lang="en-US" sz="2800" dirty="0">
                <a:solidFill>
                  <a:schemeClr val="tx1"/>
                </a:solidFill>
              </a:rPr>
              <a:t>Understand treatments for pediatric patients with CF</a:t>
            </a:r>
          </a:p>
        </p:txBody>
      </p:sp>
    </p:spTree>
    <p:extLst>
      <p:ext uri="{BB962C8B-B14F-4D97-AF65-F5344CB8AC3E}">
        <p14:creationId xmlns:p14="http://schemas.microsoft.com/office/powerpoint/2010/main" val="13906016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5171E-3FF0-5F5D-FE5E-F564313F8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EDFC1-0134-8874-DC81-CBE842D3E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592721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1. Lumen Learning. Anatomy and Physiology II. Module 12: Development and Inheritance. Accessed on Jan 30, 2023 at https://courses.lumenlearning.com/suny-ap2/chapter/patterns-of-inheritance/</a:t>
            </a:r>
          </a:p>
          <a:p>
            <a:r>
              <a:rPr lang="en-US" dirty="0">
                <a:solidFill>
                  <a:schemeClr val="tx1"/>
                </a:solidFill>
                <a:latin typeface="+mj-lt"/>
              </a:rPr>
              <a:t>2. </a:t>
            </a: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MedlinePlus [Internet]. Bethesda (MD): National Library of Medicine (US). Cystic Fibrosis. Accessed on Jan 30, 2023 at https://medlineplus.gov/genetics/condition/cystic-fibrosis/</a:t>
            </a:r>
            <a:endParaRPr lang="en-US" dirty="0">
              <a:solidFill>
                <a:schemeClr val="tx1"/>
              </a:solidFill>
              <a:latin typeface="+mj-lt"/>
            </a:endParaRPr>
          </a:p>
          <a:p>
            <a:r>
              <a:rPr lang="en-US" dirty="0">
                <a:solidFill>
                  <a:schemeClr val="tx1"/>
                </a:solidFill>
                <a:latin typeface="+mj-lt"/>
              </a:rPr>
              <a:t>3. Cystic Fibrosis Foundation. Patient Registry. Accesses on Jan 20, 2023 at https://www.cff.org/medical-professionals/patient-registry</a:t>
            </a:r>
          </a:p>
          <a:p>
            <a:r>
              <a:rPr lang="en-US" dirty="0">
                <a:solidFill>
                  <a:schemeClr val="tx1"/>
                </a:solidFill>
                <a:latin typeface="+mj-lt"/>
              </a:rPr>
              <a:t>4. Iris Schrijver, Lynn Pique, Steve Graham, Michelle Pearl, Athena Cherry, Martin Kharrazi. The Spectrum of CFTR Variants in Nonwhite Cystic Fibrosis Patients: Implications for Molecular Diagnostic Testing. The Journal of Molecular Diagnostics. Volume 18, Issue 1, 2016, Pages 39-50. Accessed on Jan 30, 2023 at https://www.sciencedirect.com/science/article/pii/S1525157815002172.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67040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61563-23B7-D8A2-7F5D-DD27EC778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D3ED2-672D-1065-B00E-87EB57494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5. 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Obgyn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Key. Cystic Fibrosis. Accessed on Jan 30, 2023 at https://obgynkey.com/cystic-fibrosis-2/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6. </a:t>
            </a:r>
            <a:r>
              <a:rPr lang="en-US" sz="2000" dirty="0">
                <a:solidFill>
                  <a:schemeClr val="tx1"/>
                </a:solidFill>
                <a:latin typeface="+mj-lt"/>
                <a:ea typeface="ＭＳ Ｐゴシック" charset="0"/>
              </a:rPr>
              <a:t>Gibson, RL, Burns, JL, and Ramsey, BW.  Pathophysiology and Management of Pulmonary Infections in Cystic Fibrosis. AJRCCM 168 (918-951); 2003.</a:t>
            </a:r>
          </a:p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  <a:ea typeface="ＭＳ Ｐゴシック" charset="0"/>
              </a:rPr>
              <a:t>7. </a:t>
            </a:r>
            <a:r>
              <a:rPr lang="en-US" sz="2000" dirty="0" err="1">
                <a:solidFill>
                  <a:schemeClr val="tx1"/>
                </a:solidFill>
                <a:latin typeface="+mj-lt"/>
                <a:ea typeface="ＭＳ Ｐゴシック" charset="0"/>
              </a:rPr>
              <a:t>Katkin</a:t>
            </a:r>
            <a:r>
              <a:rPr lang="en-US" dirty="0">
                <a:solidFill>
                  <a:schemeClr val="tx1"/>
                </a:solidFill>
                <a:latin typeface="+mj-lt"/>
                <a:ea typeface="ＭＳ Ｐゴシック" charset="0"/>
              </a:rPr>
              <a:t> JP. </a:t>
            </a:r>
            <a:r>
              <a:rPr lang="en-US" i="0" dirty="0">
                <a:solidFill>
                  <a:schemeClr val="tx1"/>
                </a:solidFill>
                <a:effectLst/>
                <a:latin typeface="+mj-lt"/>
              </a:rPr>
              <a:t>Cystic fibrosis: Clinical manifestations and diagnosis</a:t>
            </a:r>
            <a:r>
              <a:rPr lang="en-US" i="0" dirty="0">
                <a:solidFill>
                  <a:schemeClr val="tx1"/>
                </a:solidFill>
                <a:effectLst/>
                <a:latin typeface="+mj-lt"/>
                <a:ea typeface="ＭＳ Ｐゴシック" charset="0"/>
              </a:rPr>
              <a:t>. </a:t>
            </a:r>
            <a:r>
              <a:rPr lang="en-US" i="0" dirty="0">
                <a:solidFill>
                  <a:schemeClr val="tx1"/>
                </a:solidFill>
                <a:effectLst/>
                <a:latin typeface="+mj-lt"/>
              </a:rPr>
              <a:t>In: </a:t>
            </a:r>
            <a:r>
              <a:rPr lang="en-US" i="1" dirty="0">
                <a:solidFill>
                  <a:schemeClr val="tx1"/>
                </a:solidFill>
                <a:effectLst/>
                <a:latin typeface="+mj-lt"/>
              </a:rPr>
              <a:t>UpToDate</a:t>
            </a:r>
            <a:r>
              <a:rPr lang="en-US" i="0" dirty="0">
                <a:solidFill>
                  <a:schemeClr val="tx1"/>
                </a:solidFill>
                <a:effectLst/>
                <a:latin typeface="+mj-lt"/>
              </a:rPr>
              <a:t>, Post TW (Ed), UpToDate, Waltham, MA. (Accessed on January 30, 2023.)</a:t>
            </a:r>
          </a:p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  <a:ea typeface="ＭＳ Ｐゴシック" charset="0"/>
              </a:rPr>
              <a:t>8. Cystic Fibrosis Foundation. CFTR Modular Therapies. Accessed on Feb 1, 2023 at https://www.cff.org/managing-cf/cftr-modulator-therapies.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+mj-lt"/>
                <a:ea typeface="ＭＳ Ｐゴシック" charset="0"/>
              </a:rPr>
              <a:t>9. </a:t>
            </a:r>
            <a:r>
              <a:rPr lang="en-US" b="0" i="0" dirty="0">
                <a:solidFill>
                  <a:srgbClr val="212121"/>
                </a:solidFill>
                <a:effectLst/>
                <a:latin typeface="+mj-lt"/>
              </a:rPr>
              <a:t>Desai M, Hine C, Whitehouse JL, Brownlee K,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+mj-lt"/>
              </a:rPr>
              <a:t>Charman</a:t>
            </a:r>
            <a:r>
              <a:rPr lang="en-US" b="0" i="0" dirty="0">
                <a:solidFill>
                  <a:srgbClr val="212121"/>
                </a:solidFill>
                <a:effectLst/>
                <a:latin typeface="+mj-lt"/>
              </a:rPr>
              <a:t> SC,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+mj-lt"/>
              </a:rPr>
              <a:t>Nagakumar</a:t>
            </a:r>
            <a:r>
              <a:rPr lang="en-US" b="0" i="0" dirty="0">
                <a:solidFill>
                  <a:srgbClr val="212121"/>
                </a:solidFill>
                <a:effectLst/>
                <a:latin typeface="+mj-lt"/>
              </a:rPr>
              <a:t> P. Who are the 10%? - Non eligibility of cystic fibrosis (CF) patients for highly effective modulator therapies. Respir Med. 2022 Aug;199:106878.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+mj-lt"/>
              </a:rPr>
              <a:t>doi</a:t>
            </a:r>
            <a:r>
              <a:rPr lang="en-US" b="0" i="0" dirty="0">
                <a:solidFill>
                  <a:srgbClr val="212121"/>
                </a:solidFill>
                <a:effectLst/>
                <a:latin typeface="+mj-lt"/>
              </a:rPr>
              <a:t>: 10.1016/j.rmed.2022.106878.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+mj-lt"/>
              </a:rPr>
              <a:t>Epub</a:t>
            </a:r>
            <a:r>
              <a:rPr lang="en-US" b="0" i="0" dirty="0">
                <a:solidFill>
                  <a:srgbClr val="212121"/>
                </a:solidFill>
                <a:effectLst/>
                <a:latin typeface="+mj-lt"/>
              </a:rPr>
              <a:t> 2022 May 16. PMID: 35633605.</a:t>
            </a:r>
            <a:endParaRPr lang="en-US" sz="2000" dirty="0">
              <a:solidFill>
                <a:schemeClr val="tx1"/>
              </a:solidFill>
              <a:latin typeface="+mj-lt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428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C6A20-D5A1-8CE0-330B-3AD66D639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4E0AC-3A95-E896-5CC1-7DB7B249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+mj-lt"/>
              </a:rPr>
              <a:t>Autosomal recessive inheritance</a:t>
            </a:r>
          </a:p>
          <a:p>
            <a:pPr lvl="1"/>
            <a:r>
              <a:rPr lang="en-US" altLang="en-US" sz="2800" dirty="0">
                <a:solidFill>
                  <a:schemeClr val="tx1"/>
                </a:solidFill>
                <a:latin typeface="+mj-lt"/>
              </a:rPr>
              <a:t>gene on chromosome 7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+mj-lt"/>
              </a:rPr>
              <a:t>Codes for CFTR, a chloride channel in the cell membrane</a:t>
            </a:r>
          </a:p>
          <a:p>
            <a:pPr lvl="1"/>
            <a:r>
              <a:rPr lang="en-US" altLang="en-US" sz="2600" dirty="0">
                <a:solidFill>
                  <a:schemeClr val="tx1"/>
                </a:solidFill>
                <a:latin typeface="+mj-lt"/>
              </a:rPr>
              <a:t>CFTR = cystic fibrosis transmembrane conductance regulator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+mj-lt"/>
              </a:rPr>
              <a:t>As of 2023, over 1,700 known mutations of the CFTR gene</a:t>
            </a:r>
          </a:p>
          <a:p>
            <a:pPr lvl="1" eaLnBrk="1" hangingPunct="1"/>
            <a:r>
              <a:rPr lang="en-US" altLang="en-US" sz="2800" dirty="0">
                <a:solidFill>
                  <a:schemeClr val="tx1"/>
                </a:solidFill>
                <a:latin typeface="+mj-lt"/>
              </a:rPr>
              <a:t>most common is the ΔF508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+mj-lt"/>
              </a:rPr>
              <a:t>Most are now diagnosed via newborn screening</a:t>
            </a:r>
          </a:p>
        </p:txBody>
      </p:sp>
    </p:spTree>
    <p:extLst>
      <p:ext uri="{BB962C8B-B14F-4D97-AF65-F5344CB8AC3E}">
        <p14:creationId xmlns:p14="http://schemas.microsoft.com/office/powerpoint/2010/main" val="949789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39B54-6DCA-B95D-43D1-7996A3C80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C670D-5B7B-4363-6A88-D2CA364D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chemeClr val="tx1"/>
                </a:solidFill>
              </a:rPr>
              <a:t>Five classes of CF gene mutations</a:t>
            </a:r>
          </a:p>
          <a:p>
            <a:pPr lvl="1"/>
            <a:r>
              <a:rPr lang="en-US" altLang="en-US" sz="2800" dirty="0">
                <a:solidFill>
                  <a:schemeClr val="tx1"/>
                </a:solidFill>
              </a:rPr>
              <a:t>eligibility for “modulator” therapy dependent on class of mutation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chemeClr val="tx1"/>
                </a:solidFill>
              </a:rPr>
              <a:t>Highly variable phenotype within specific genotypes</a:t>
            </a:r>
          </a:p>
          <a:p>
            <a:pPr lvl="1"/>
            <a:r>
              <a:rPr lang="en-US" altLang="en-US" sz="2800" dirty="0">
                <a:solidFill>
                  <a:schemeClr val="tx1"/>
                </a:solidFill>
              </a:rPr>
              <a:t>same gene mutations can cause very different disease severity</a:t>
            </a:r>
          </a:p>
        </p:txBody>
      </p:sp>
    </p:spTree>
    <p:extLst>
      <p:ext uri="{BB962C8B-B14F-4D97-AF65-F5344CB8AC3E}">
        <p14:creationId xmlns:p14="http://schemas.microsoft.com/office/powerpoint/2010/main" val="380112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28D91-755C-0290-EA6F-6C9CA7037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Genetics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04C907DD-34B2-E1AF-6341-2EA18E0798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682" y="1314944"/>
            <a:ext cx="8153082" cy="4410076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CD4C131-31C0-8930-443F-86EEF6BD085C}"/>
              </a:ext>
            </a:extLst>
          </p:cNvPr>
          <p:cNvSpPr txBox="1"/>
          <p:nvPr/>
        </p:nvSpPr>
        <p:spPr>
          <a:xfrm>
            <a:off x="4343400" y="6443663"/>
            <a:ext cx="7981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https://courses.lumenlearning.com/suny-ap2/chapter/patterns-of-inheritance/</a:t>
            </a:r>
          </a:p>
        </p:txBody>
      </p:sp>
    </p:spTree>
    <p:extLst>
      <p:ext uri="{BB962C8B-B14F-4D97-AF65-F5344CB8AC3E}">
        <p14:creationId xmlns:p14="http://schemas.microsoft.com/office/powerpoint/2010/main" val="2131948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603D2-9CC0-CE2C-B479-02F2AAD28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0A661-05CC-F71C-F368-FA1656F19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Incidence by race</a:t>
            </a:r>
            <a:r>
              <a:rPr lang="en-US" altLang="en-US" sz="2400" baseline="30000" dirty="0">
                <a:solidFill>
                  <a:schemeClr val="tx1"/>
                </a:solidFill>
              </a:rPr>
              <a:t>2,3,4</a:t>
            </a:r>
          </a:p>
          <a:p>
            <a:pPr lvl="1"/>
            <a:r>
              <a:rPr lang="en-US" altLang="en-US" sz="2200" dirty="0">
                <a:solidFill>
                  <a:schemeClr val="tx1"/>
                </a:solidFill>
              </a:rPr>
              <a:t>1 in 2,500-3,500 for Caucasians </a:t>
            </a:r>
          </a:p>
          <a:p>
            <a:pPr lvl="2"/>
            <a:r>
              <a:rPr lang="en-US" altLang="en-US" sz="2000" dirty="0">
                <a:solidFill>
                  <a:schemeClr val="tx1"/>
                </a:solidFill>
              </a:rPr>
              <a:t>91% of CF patients</a:t>
            </a:r>
          </a:p>
          <a:p>
            <a:pPr lvl="1"/>
            <a:r>
              <a:rPr lang="en-US" altLang="en-US" sz="2200" dirty="0">
                <a:solidFill>
                  <a:schemeClr val="tx1"/>
                </a:solidFill>
              </a:rPr>
              <a:t>1 in 17,000 for African Americans</a:t>
            </a:r>
          </a:p>
          <a:p>
            <a:pPr lvl="2"/>
            <a:r>
              <a:rPr lang="en-US" altLang="en-US" sz="2000" dirty="0">
                <a:solidFill>
                  <a:schemeClr val="tx1"/>
                </a:solidFill>
              </a:rPr>
              <a:t>3.5% of CF patients</a:t>
            </a:r>
          </a:p>
          <a:p>
            <a:pPr lvl="1"/>
            <a:r>
              <a:rPr lang="en-US" altLang="en-US" sz="2200" dirty="0">
                <a:solidFill>
                  <a:schemeClr val="tx1"/>
                </a:solidFill>
              </a:rPr>
              <a:t>1 in 10,900 for Native Americans</a:t>
            </a:r>
          </a:p>
          <a:p>
            <a:pPr lvl="1"/>
            <a:r>
              <a:rPr lang="en-US" altLang="en-US" sz="2200" dirty="0">
                <a:solidFill>
                  <a:schemeClr val="tx1"/>
                </a:solidFill>
              </a:rPr>
              <a:t>1 in 31,000 for Asian Americans</a:t>
            </a:r>
          </a:p>
          <a:p>
            <a:r>
              <a:rPr lang="en-US" altLang="en-US" sz="2400" dirty="0">
                <a:solidFill>
                  <a:schemeClr val="tx1"/>
                </a:solidFill>
              </a:rPr>
              <a:t>Incidence among Hispanic ethnicity</a:t>
            </a:r>
          </a:p>
          <a:p>
            <a:pPr lvl="1"/>
            <a:r>
              <a:rPr lang="en-US" altLang="en-US" sz="2200" dirty="0">
                <a:solidFill>
                  <a:schemeClr val="tx1"/>
                </a:solidFill>
              </a:rPr>
              <a:t>1 in 9200 for Hispanics</a:t>
            </a:r>
          </a:p>
          <a:p>
            <a:pPr lvl="2"/>
            <a:r>
              <a:rPr lang="en-US" altLang="en-US" sz="2000" dirty="0">
                <a:solidFill>
                  <a:schemeClr val="tx1"/>
                </a:solidFill>
              </a:rPr>
              <a:t>9.8% of CF patients</a:t>
            </a:r>
            <a:endParaRPr lang="en-US" altLang="en-US" dirty="0">
              <a:solidFill>
                <a:schemeClr val="tx1"/>
              </a:solidFill>
            </a:endParaRPr>
          </a:p>
          <a:p>
            <a:pPr lvl="1"/>
            <a:endParaRPr lang="en-US" alt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24BA08-37AA-2004-0CB2-C638BF8C0C27}"/>
              </a:ext>
            </a:extLst>
          </p:cNvPr>
          <p:cNvSpPr txBox="1"/>
          <p:nvPr/>
        </p:nvSpPr>
        <p:spPr>
          <a:xfrm>
            <a:off x="4614863" y="5853113"/>
            <a:ext cx="74723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</a:t>
            </a:r>
            <a:r>
              <a:rPr lang="en-US" altLang="en-US" dirty="0"/>
              <a:t>https://medlineplus.gov/genetics/condition/cystic-fibrosis/#inheritance</a:t>
            </a:r>
            <a:endParaRPr lang="en-US" dirty="0"/>
          </a:p>
          <a:p>
            <a:r>
              <a:rPr lang="en-US" dirty="0"/>
              <a:t>3. </a:t>
            </a:r>
            <a:r>
              <a:rPr lang="en-US" altLang="en-US" dirty="0"/>
              <a:t>https://www.cff.org/medical-professionals/patient-registry</a:t>
            </a:r>
            <a:endParaRPr lang="en-US" dirty="0"/>
          </a:p>
          <a:p>
            <a:r>
              <a:rPr lang="en-US" dirty="0"/>
              <a:t>4. </a:t>
            </a:r>
            <a:r>
              <a:rPr lang="en-US" altLang="en-US" dirty="0"/>
              <a:t>https://www.sciencedirect.com/science/article/pii/S1525157815002172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7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5A916-7050-9996-8149-40DCA75E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F36C4-31A6-4634-6C53-4BE6DD8F5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600" b="0" i="0" dirty="0">
                <a:solidFill>
                  <a:schemeClr val="tx1"/>
                </a:solidFill>
                <a:effectLst/>
                <a:latin typeface="+mj-lt"/>
              </a:rPr>
              <a:t>Clinical symptoms consistent with CF in at least one organ system, </a:t>
            </a:r>
            <a:r>
              <a:rPr lang="en-US" sz="2600" b="1" i="0" dirty="0">
                <a:solidFill>
                  <a:schemeClr val="tx1"/>
                </a:solidFill>
                <a:effectLst/>
                <a:latin typeface="+mj-lt"/>
              </a:rPr>
              <a:t>or</a:t>
            </a:r>
            <a:r>
              <a:rPr lang="en-US" sz="2600" b="0" i="0" dirty="0">
                <a:solidFill>
                  <a:schemeClr val="tx1"/>
                </a:solidFill>
                <a:effectLst/>
                <a:latin typeface="+mj-lt"/>
              </a:rPr>
              <a:t> positive newborn screen </a:t>
            </a:r>
            <a:r>
              <a:rPr lang="en-US" sz="2600" b="1" i="0" dirty="0">
                <a:solidFill>
                  <a:schemeClr val="tx1"/>
                </a:solidFill>
                <a:effectLst/>
                <a:latin typeface="+mj-lt"/>
              </a:rPr>
              <a:t>or</a:t>
            </a:r>
            <a:r>
              <a:rPr lang="en-US" sz="2600" b="0" i="0" dirty="0">
                <a:solidFill>
                  <a:schemeClr val="tx1"/>
                </a:solidFill>
                <a:effectLst/>
                <a:latin typeface="+mj-lt"/>
              </a:rPr>
              <a:t> having a sibling with CF</a:t>
            </a:r>
          </a:p>
          <a:p>
            <a:pPr algn="l"/>
            <a:r>
              <a:rPr lang="en-US" sz="2600" b="1" i="0" dirty="0">
                <a:solidFill>
                  <a:schemeClr val="tx1"/>
                </a:solidFill>
                <a:effectLst/>
                <a:latin typeface="+mj-lt"/>
              </a:rPr>
              <a:t>AND</a:t>
            </a:r>
            <a:endParaRPr lang="en-US" sz="2600" b="0" i="0" dirty="0">
              <a:solidFill>
                <a:schemeClr val="tx1"/>
              </a:solidFill>
              <a:effectLst/>
              <a:latin typeface="+mj-lt"/>
            </a:endParaRPr>
          </a:p>
          <a:p>
            <a:pPr algn="l"/>
            <a:r>
              <a:rPr lang="en-US" sz="2600" b="0" i="0" dirty="0">
                <a:solidFill>
                  <a:schemeClr val="tx1"/>
                </a:solidFill>
                <a:effectLst/>
                <a:latin typeface="+mj-lt"/>
              </a:rPr>
              <a:t>Evidence of CF transmembrane conductance regulator (CFTR) dysfunction (any of the following):</a:t>
            </a:r>
          </a:p>
          <a:p>
            <a:pPr lvl="1"/>
            <a:r>
              <a:rPr lang="en-US" sz="2400" b="0" i="0" dirty="0">
                <a:solidFill>
                  <a:schemeClr val="tx1"/>
                </a:solidFill>
                <a:effectLst/>
                <a:latin typeface="+mj-lt"/>
              </a:rPr>
              <a:t>Elevated sweat chloride ≥60 mmol/L</a:t>
            </a:r>
          </a:p>
          <a:p>
            <a:pPr lvl="1"/>
            <a:r>
              <a:rPr lang="en-US" sz="2400" b="0" i="0" dirty="0">
                <a:solidFill>
                  <a:schemeClr val="tx1"/>
                </a:solidFill>
                <a:effectLst/>
                <a:latin typeface="+mj-lt"/>
              </a:rPr>
              <a:t>Presence of two disease-causing mutations in the </a:t>
            </a:r>
            <a:r>
              <a:rPr lang="en-US" sz="2400" b="0" dirty="0">
                <a:solidFill>
                  <a:schemeClr val="tx1"/>
                </a:solidFill>
                <a:effectLst/>
                <a:latin typeface="+mj-lt"/>
              </a:rPr>
              <a:t>CFTR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+mj-lt"/>
              </a:rPr>
              <a:t> gene, one from each parental allele</a:t>
            </a:r>
          </a:p>
          <a:p>
            <a:pPr lvl="1"/>
            <a:r>
              <a:rPr lang="en-US" sz="2400" b="0" i="0" dirty="0">
                <a:solidFill>
                  <a:schemeClr val="tx1"/>
                </a:solidFill>
                <a:effectLst/>
                <a:latin typeface="+mj-lt"/>
              </a:rPr>
              <a:t>Abnormal nasal potential difference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683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08633-AD4E-1AC0-33A3-24641EFE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Pathophysiology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FDABB452-C3A6-7663-D3B1-2691EE8661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663" y="0"/>
            <a:ext cx="6421437" cy="642143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2638FEE-8045-3848-5A78-0DCCF25B0B82}"/>
              </a:ext>
            </a:extLst>
          </p:cNvPr>
          <p:cNvSpPr txBox="1"/>
          <p:nvPr/>
        </p:nvSpPr>
        <p:spPr>
          <a:xfrm>
            <a:off x="4919663" y="6335712"/>
            <a:ext cx="7324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</a:t>
            </a:r>
            <a:r>
              <a:rPr lang="en-US" altLang="en-US" dirty="0"/>
              <a:t>https://medlineplus.gov/genetics/condition/cystic-fibrosis/#inheritance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80866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1365</TotalTime>
  <Words>1678</Words>
  <Application>Microsoft Office PowerPoint</Application>
  <PresentationFormat>Widescreen</PresentationFormat>
  <Paragraphs>201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Corbel</vt:lpstr>
      <vt:lpstr>Noto Sans</vt:lpstr>
      <vt:lpstr>Wingdings 2</vt:lpstr>
      <vt:lpstr>Frame</vt:lpstr>
      <vt:lpstr>Cystic Fibrosis for School Healthcare Staff</vt:lpstr>
      <vt:lpstr>Disclosures</vt:lpstr>
      <vt:lpstr>Objectives</vt:lpstr>
      <vt:lpstr>Genetics</vt:lpstr>
      <vt:lpstr>Genetics</vt:lpstr>
      <vt:lpstr>Genetics</vt:lpstr>
      <vt:lpstr>Genetics</vt:lpstr>
      <vt:lpstr>Diagnosis</vt:lpstr>
      <vt:lpstr>Pathophysiology</vt:lpstr>
      <vt:lpstr>Pathophysiology</vt:lpstr>
      <vt:lpstr>Pathophysiology (Lungs)</vt:lpstr>
      <vt:lpstr>Pathophysiology (Lungs)</vt:lpstr>
      <vt:lpstr>Pathophysiology (Lungs)</vt:lpstr>
      <vt:lpstr>Pathophysiology (Lungs)</vt:lpstr>
      <vt:lpstr>Treatments (Lungs)</vt:lpstr>
      <vt:lpstr>Treatments (Lungs)</vt:lpstr>
      <vt:lpstr>Pathophysiology (Lungs)</vt:lpstr>
      <vt:lpstr>Treatments (Lungs)</vt:lpstr>
      <vt:lpstr>Treatments (Lungs)</vt:lpstr>
      <vt:lpstr>Treatments (Lungs)</vt:lpstr>
      <vt:lpstr>Pathophysiology (Pancreas)</vt:lpstr>
      <vt:lpstr>Pathophysiology (Pancreas and GI tract)</vt:lpstr>
      <vt:lpstr>Treatments (Pancreas and GI tract)</vt:lpstr>
      <vt:lpstr>Pathophysiology (Upper airway)</vt:lpstr>
      <vt:lpstr>Pathophysiology (Skin/Electrolytes)</vt:lpstr>
      <vt:lpstr>Pathophysiology (Reproductive)</vt:lpstr>
      <vt:lpstr>Treatments</vt:lpstr>
      <vt:lpstr>Treatments</vt:lpstr>
      <vt:lpstr>School Considerations</vt:lpstr>
      <vt:lpstr>References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Cystic Fibrosis for School Healthcare Staff</dc:title>
  <dc:creator>Jarczyk, John Paul - (jarczyk)</dc:creator>
  <cp:lastModifiedBy>Jarczyk, John Paul - (jarczyk)</cp:lastModifiedBy>
  <cp:revision>13</cp:revision>
  <dcterms:created xsi:type="dcterms:W3CDTF">2023-01-28T15:00:18Z</dcterms:created>
  <dcterms:modified xsi:type="dcterms:W3CDTF">2023-02-03T02:13:50Z</dcterms:modified>
</cp:coreProperties>
</file>