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handoutMasterIdLst>
    <p:handoutMasterId r:id="rId10"/>
  </p:handoutMasterIdLst>
  <p:sldIdLst>
    <p:sldId id="257" r:id="rId2"/>
    <p:sldId id="270" r:id="rId3"/>
    <p:sldId id="269" r:id="rId4"/>
    <p:sldId id="267" r:id="rId5"/>
    <p:sldId id="260" r:id="rId6"/>
    <p:sldId id="271" r:id="rId7"/>
    <p:sldId id="26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5D0"/>
    <a:srgbClr val="37463B"/>
    <a:srgbClr val="446777"/>
    <a:srgbClr val="22343C"/>
    <a:srgbClr val="9BB0A3"/>
    <a:srgbClr val="3842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4490" autoAdjust="0"/>
  </p:normalViewPr>
  <p:slideViewPr>
    <p:cSldViewPr snapToGrid="0">
      <p:cViewPr varScale="1">
        <p:scale>
          <a:sx n="107" d="100"/>
          <a:sy n="107" d="100"/>
        </p:scale>
        <p:origin x="1120" y="16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1B572A-28C2-467C-89D6-53D16775A8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AADE24F-5D56-4409-9D75-F34B10E98E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F5DB93-82EB-4D11-866F-B355CD4D69D6}" type="datetimeFigureOut">
              <a:rPr lang="en-US" smtClean="0"/>
              <a:t>8/5/23</a:t>
            </a:fld>
            <a:endParaRPr lang="en-US" dirty="0"/>
          </a:p>
        </p:txBody>
      </p:sp>
      <p:sp>
        <p:nvSpPr>
          <p:cNvPr id="4" name="Footer Placeholder 3">
            <a:extLst>
              <a:ext uri="{FF2B5EF4-FFF2-40B4-BE49-F238E27FC236}">
                <a16:creationId xmlns:a16="http://schemas.microsoft.com/office/drawing/2014/main" id="{D9800D75-C563-4119-8787-D8CD17695E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D1A6FF2-47B1-440E-A1C2-0011B1564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800D5-F0A2-4A01-9A9B-8BD255874D31}" type="slidenum">
              <a:rPr lang="en-US" smtClean="0"/>
              <a:t>‹#›</a:t>
            </a:fld>
            <a:endParaRPr lang="en-US" dirty="0"/>
          </a:p>
        </p:txBody>
      </p:sp>
    </p:spTree>
    <p:extLst>
      <p:ext uri="{BB962C8B-B14F-4D97-AF65-F5344CB8AC3E}">
        <p14:creationId xmlns:p14="http://schemas.microsoft.com/office/powerpoint/2010/main" val="1556059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E4B48-F9F0-4FAA-A785-5DD8A761BF08}" type="datetimeFigureOut">
              <a:rPr lang="en-US" smtClean="0"/>
              <a:t>8/5/23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B0464-F52C-4F62-B2A8-C42021021BFD}" type="slidenum">
              <a:rPr lang="en-US" smtClean="0"/>
              <a:t>‹#›</a:t>
            </a:fld>
            <a:endParaRPr lang="en-US" dirty="0"/>
          </a:p>
        </p:txBody>
      </p:sp>
    </p:spTree>
    <p:extLst>
      <p:ext uri="{BB962C8B-B14F-4D97-AF65-F5344CB8AC3E}">
        <p14:creationId xmlns:p14="http://schemas.microsoft.com/office/powerpoint/2010/main" val="1381969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Asthma in school-aged children contributes to high health care costs, increased use of emergency medical services, and missed school days (</a:t>
            </a:r>
            <a:r>
              <a:rPr lang="en-US" dirty="0" err="1"/>
              <a:t>Bian</a:t>
            </a:r>
            <a:r>
              <a:rPr lang="en-US" dirty="0"/>
              <a:t> et al., 2019; </a:t>
            </a:r>
            <a:r>
              <a:rPr lang="en-US" dirty="0" err="1"/>
              <a:t>Kakumanu</a:t>
            </a:r>
            <a:r>
              <a:rPr lang="en-US" dirty="0"/>
              <a:t> et al., 2017; Kennedy&amp; </a:t>
            </a:r>
            <a:r>
              <a:rPr lang="en-US" dirty="0" err="1"/>
              <a:t>Jolles</a:t>
            </a:r>
            <a:r>
              <a:rPr lang="en-US" dirty="0"/>
              <a:t>, 2021; Kim et al., 2020).</a:t>
            </a:r>
          </a:p>
          <a:p>
            <a:pPr marL="171450" indent="-171450">
              <a:buFont typeface="Arial" panose="020B0604020202020204" pitchFamily="34" charset="0"/>
              <a:buChar char="•"/>
            </a:pPr>
            <a:r>
              <a:rPr lang="en-US" dirty="0"/>
              <a:t>School-based asthma education and treatment programs are not a new concept and are effective in educating, assessing, and treating students and caregivers about this disease (</a:t>
            </a:r>
            <a:r>
              <a:rPr lang="en-US" dirty="0" err="1"/>
              <a:t>Bian</a:t>
            </a:r>
            <a:r>
              <a:rPr lang="en-US" dirty="0"/>
              <a:t> et al., 2019).</a:t>
            </a:r>
          </a:p>
        </p:txBody>
      </p:sp>
      <p:sp>
        <p:nvSpPr>
          <p:cNvPr id="4" name="Slide Number Placeholder 3"/>
          <p:cNvSpPr>
            <a:spLocks noGrp="1"/>
          </p:cNvSpPr>
          <p:nvPr>
            <p:ph type="sldNum" sz="quarter" idx="5"/>
          </p:nvPr>
        </p:nvSpPr>
        <p:spPr/>
        <p:txBody>
          <a:bodyPr/>
          <a:lstStyle/>
          <a:p>
            <a:fld id="{7FFB0464-F52C-4F62-B2A8-C42021021BFD}" type="slidenum">
              <a:rPr lang="en-US" smtClean="0"/>
              <a:t>1</a:t>
            </a:fld>
            <a:endParaRPr lang="en-US" dirty="0"/>
          </a:p>
        </p:txBody>
      </p:sp>
    </p:spTree>
    <p:extLst>
      <p:ext uri="{BB962C8B-B14F-4D97-AF65-F5344CB8AC3E}">
        <p14:creationId xmlns:p14="http://schemas.microsoft.com/office/powerpoint/2010/main" val="244273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School-based asthma programs can address education of symptom recognition and medication adherence, as well as implement asthma action plans that coincide or introduce this concept with home care which often include supervised asthma treatment with medications ( </a:t>
            </a:r>
            <a:r>
              <a:rPr lang="en-US" dirty="0" err="1"/>
              <a:t>Bian</a:t>
            </a:r>
            <a:r>
              <a:rPr lang="en-US" dirty="0"/>
              <a:t> et al., 2019; Kim et al., 2020).</a:t>
            </a:r>
          </a:p>
          <a:p>
            <a:pPr marL="171450" indent="-171450">
              <a:buFont typeface="Arial" panose="020B0604020202020204" pitchFamily="34" charset="0"/>
              <a:buChar char="•"/>
            </a:pPr>
            <a:r>
              <a:rPr lang="en-US" dirty="0"/>
              <a:t>Students living in low-income and minority populations are reported to have more emergency services utilization, hospitalizations and death from uncontrolled asthma symptoms (CDC, 2022b).</a:t>
            </a:r>
          </a:p>
        </p:txBody>
      </p:sp>
      <p:sp>
        <p:nvSpPr>
          <p:cNvPr id="4" name="Slide Number Placeholder 3"/>
          <p:cNvSpPr>
            <a:spLocks noGrp="1"/>
          </p:cNvSpPr>
          <p:nvPr>
            <p:ph type="sldNum" sz="quarter" idx="5"/>
          </p:nvPr>
        </p:nvSpPr>
        <p:spPr/>
        <p:txBody>
          <a:bodyPr/>
          <a:lstStyle/>
          <a:p>
            <a:fld id="{7FFB0464-F52C-4F62-B2A8-C42021021BFD}" type="slidenum">
              <a:rPr lang="en-US" smtClean="0"/>
              <a:t>2</a:t>
            </a:fld>
            <a:endParaRPr lang="en-US" dirty="0"/>
          </a:p>
        </p:txBody>
      </p:sp>
    </p:spTree>
    <p:extLst>
      <p:ext uri="{BB962C8B-B14F-4D97-AF65-F5344CB8AC3E}">
        <p14:creationId xmlns:p14="http://schemas.microsoft.com/office/powerpoint/2010/main" val="3395372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Arizona is a mix of communities from remotely rural to metropolitan (USDA, 2019).</a:t>
            </a:r>
          </a:p>
          <a:p>
            <a:pPr marL="171450" indent="-171450">
              <a:buFont typeface="Arial" panose="020B0604020202020204" pitchFamily="34" charset="0"/>
              <a:buChar char="•"/>
            </a:pPr>
            <a:r>
              <a:rPr lang="en-US" dirty="0"/>
              <a:t>Many communities have socioeconomic and environmental factors that exacerbate asthma.</a:t>
            </a:r>
          </a:p>
          <a:p>
            <a:pPr marL="171450" indent="-171450">
              <a:buFont typeface="Arial" panose="020B0604020202020204" pitchFamily="34" charset="0"/>
              <a:buChar char="•"/>
            </a:pPr>
            <a:r>
              <a:rPr lang="en-US" dirty="0"/>
              <a:t>Limited resources include inadequate emergency services in some communities.</a:t>
            </a:r>
          </a:p>
          <a:p>
            <a:pPr marL="171450" indent="-171450">
              <a:buFont typeface="Arial" panose="020B0604020202020204" pitchFamily="34" charset="0"/>
              <a:buChar char="•"/>
            </a:pPr>
            <a:r>
              <a:rPr lang="en-US" dirty="0"/>
              <a:t>Distance to resources is noted to be an important factor in access to health care and outcomes to rural dwelling pediatric patients (Peltz et al., 2016).</a:t>
            </a:r>
          </a:p>
          <a:p>
            <a:pPr marL="171450" indent="-171450">
              <a:buFont typeface="Arial" panose="020B0604020202020204" pitchFamily="34" charset="0"/>
              <a:buChar char="•"/>
            </a:pPr>
            <a:r>
              <a:rPr lang="en-US" dirty="0"/>
              <a:t>Although the Arizona Department of Education facilitates a program to increase the number of school nurses (ASAP), there is still a lack of trained medical professionals in Arizona schools (Arizona Department of Education, 2022).</a:t>
            </a:r>
          </a:p>
        </p:txBody>
      </p:sp>
      <p:sp>
        <p:nvSpPr>
          <p:cNvPr id="4" name="Slide Number Placeholder 3"/>
          <p:cNvSpPr>
            <a:spLocks noGrp="1"/>
          </p:cNvSpPr>
          <p:nvPr>
            <p:ph type="sldNum" sz="quarter" idx="5"/>
          </p:nvPr>
        </p:nvSpPr>
        <p:spPr/>
        <p:txBody>
          <a:bodyPr/>
          <a:lstStyle/>
          <a:p>
            <a:fld id="{7FFB0464-F52C-4F62-B2A8-C42021021BFD}" type="slidenum">
              <a:rPr lang="en-US" smtClean="0"/>
              <a:t>3</a:t>
            </a:fld>
            <a:endParaRPr lang="en-US" dirty="0"/>
          </a:p>
        </p:txBody>
      </p:sp>
    </p:spTree>
    <p:extLst>
      <p:ext uri="{BB962C8B-B14F-4D97-AF65-F5344CB8AC3E}">
        <p14:creationId xmlns:p14="http://schemas.microsoft.com/office/powerpoint/2010/main" val="421193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mn-ea"/>
                <a:cs typeface="+mn-cs"/>
              </a:rPr>
              <a:t>School-based treatment programs such as the Stock Inhaler Program have had great success in treating life threatening symptoms for school-aged children</a:t>
            </a:r>
          </a:p>
          <a:p>
            <a:pPr marL="285750" marR="0" lvl="0" indent="-28575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mn-ea"/>
                <a:cs typeface="+mn-cs"/>
              </a:rPr>
              <a:t>Supplies include one inhaler, multiple disposable spacers with one-way valve, prescription for inhalers/spacers, protocol for administration of medication, and the ability to record/report instances of use.</a:t>
            </a:r>
          </a:p>
          <a:p>
            <a:pPr marL="285750" marR="0" lvl="0" indent="-28575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mn-ea"/>
                <a:cs typeface="+mn-cs"/>
              </a:rPr>
              <a:t>Program Champion is the person that will organize and ensure training, supplies and usage are appropriate.  This person will also communicate with administration, parents and stakeholders regarding the program.</a:t>
            </a:r>
          </a:p>
          <a:p>
            <a:pPr marL="285750" marR="0" lvl="0" indent="-28575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mn-ea"/>
                <a:cs typeface="+mn-cs"/>
              </a:rPr>
              <a:t>Community partners such as local healthcare providers and businesses as well as government health departments and organizations can be essential to the support of the program.  All participating schools will need standing orders signed by a provider, usually obtained through the county health department.</a:t>
            </a:r>
          </a:p>
          <a:p>
            <a:pPr marL="285750" marR="0" lvl="0" indent="-28575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mn-ea"/>
                <a:cs typeface="+mn-cs"/>
              </a:rPr>
              <a:t>Sustainable Funding is important as the yearly cost of the program is typically around $114 including administrative costs.  Grants, donations, and budgets are a way to obtain long term funding.</a:t>
            </a:r>
          </a:p>
          <a:p>
            <a:pPr marL="0" marR="0" lvl="0" indent="0">
              <a:spcBef>
                <a:spcPts val="0"/>
              </a:spcBef>
              <a:spcAft>
                <a:spcPts val="0"/>
              </a:spcAft>
              <a:buFont typeface="Arial" panose="020B0604020202020204" pitchFamily="34" charset="0"/>
              <a:buNone/>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(Arizona Asthma Coalition, 2018)</a:t>
            </a:r>
          </a:p>
        </p:txBody>
      </p:sp>
      <p:sp>
        <p:nvSpPr>
          <p:cNvPr id="4" name="Slide Number Placeholder 3"/>
          <p:cNvSpPr>
            <a:spLocks noGrp="1"/>
          </p:cNvSpPr>
          <p:nvPr>
            <p:ph type="sldNum" sz="quarter" idx="5"/>
          </p:nvPr>
        </p:nvSpPr>
        <p:spPr/>
        <p:txBody>
          <a:bodyPr/>
          <a:lstStyle/>
          <a:p>
            <a:fld id="{7FFB0464-F52C-4F62-B2A8-C42021021BFD}" type="slidenum">
              <a:rPr lang="en-US" smtClean="0"/>
              <a:t>4</a:t>
            </a:fld>
            <a:endParaRPr lang="en-US" dirty="0"/>
          </a:p>
        </p:txBody>
      </p:sp>
    </p:spTree>
    <p:extLst>
      <p:ext uri="{BB962C8B-B14F-4D97-AF65-F5344CB8AC3E}">
        <p14:creationId xmlns:p14="http://schemas.microsoft.com/office/powerpoint/2010/main" val="2325558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Ecological Model can promote a comprehensive understanding of all factors that influence implementation of health programs (Rural Health Information Hub, 2018).</a:t>
            </a:r>
          </a:p>
          <a:p>
            <a:pPr marL="171450" indent="-171450">
              <a:buFont typeface="Arial" panose="020B0604020202020204" pitchFamily="34" charset="0"/>
              <a:buChar char="•"/>
            </a:pPr>
            <a:r>
              <a:rPr lang="en-US" dirty="0"/>
              <a:t>Five Factors Addressed by the Stock Inhaler Program</a:t>
            </a:r>
          </a:p>
          <a:p>
            <a:pPr marL="628650" lvl="1" indent="-171450">
              <a:buFont typeface="Arial" panose="020B0604020202020204" pitchFamily="34" charset="0"/>
              <a:buChar char="•"/>
            </a:pPr>
            <a:r>
              <a:rPr lang="en-US" dirty="0"/>
              <a:t>Individual Factors – Any student having symptoms of an asthma exacerbation, regardless of diagnosis, can be treated with stock inhaler medication. Less than 15% of students diagnosed with asthma have access to a rescue inhaler while at school (Lowe et al., 2021).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Interpersonal Factors - School personnel know students and individual influences on those students and chronic health issues. </a:t>
            </a:r>
            <a:r>
              <a:rPr lang="en-US" sz="1200" kern="1200" dirty="0">
                <a:solidFill>
                  <a:srgbClr val="000000"/>
                </a:solidFill>
                <a:effectLst/>
                <a:latin typeface="Calibri" panose="020F0502020204030204" pitchFamily="34" charset="0"/>
                <a:ea typeface="+mn-ea"/>
                <a:cs typeface="+mn-cs"/>
              </a:rPr>
              <a:t>Students spend more that half their weekly time at school, away from primary caregivers (Lowe, et al., 2021).</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Organizational Factors – Not all schools have a school nurse. Having teachers or other staff coordinating asthma treatment is concerning as they are considered unlicensed assistive personnel because the are not healthcare professionals, but training educates them to administer medications and report use for surveillance (Lowe et al., 2021).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Community Factors – The differences in communities in Arizona are vast.  Some counties are metropolitan, others are highly rural and most are a mix of micropolitan and rural.  Each type of classification has its own risk factors, but socioeconomic, environmental and political factors affect each county.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Public Policy Factors – In 2017 Arizona joined 15 other states in legislation promoting a stock inhaler program in schools ensuring all students have access to albuterol (Arizona Asthma Coalition, 2018).  This legislation protects students, parents, and school personnel.  Many organizations including the American Lung Association and the National Association of School Nurses endorse the policies of these states (</a:t>
            </a:r>
            <a:r>
              <a:rPr lang="en-US" dirty="0" err="1"/>
              <a:t>Volerman</a:t>
            </a:r>
            <a:r>
              <a:rPr lang="en-US" dirty="0"/>
              <a:t> et al., 2021).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FFB0464-F52C-4F62-B2A8-C42021021BFD}" type="slidenum">
              <a:rPr lang="en-US" smtClean="0"/>
              <a:t>5</a:t>
            </a:fld>
            <a:endParaRPr lang="en-US" dirty="0"/>
          </a:p>
        </p:txBody>
      </p:sp>
    </p:spTree>
    <p:extLst>
      <p:ext uri="{BB962C8B-B14F-4D97-AF65-F5344CB8AC3E}">
        <p14:creationId xmlns:p14="http://schemas.microsoft.com/office/powerpoint/2010/main" val="2916814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B0464-F52C-4F62-B2A8-C42021021BFD}" type="slidenum">
              <a:rPr lang="en-US" smtClean="0"/>
              <a:t>6</a:t>
            </a:fld>
            <a:endParaRPr lang="en-US" dirty="0"/>
          </a:p>
        </p:txBody>
      </p:sp>
    </p:spTree>
    <p:extLst>
      <p:ext uri="{BB962C8B-B14F-4D97-AF65-F5344CB8AC3E}">
        <p14:creationId xmlns:p14="http://schemas.microsoft.com/office/powerpoint/2010/main" val="1788046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B0464-F52C-4F62-B2A8-C42021021BFD}" type="slidenum">
              <a:rPr lang="en-US" smtClean="0"/>
              <a:t>7</a:t>
            </a:fld>
            <a:endParaRPr lang="en-US" dirty="0"/>
          </a:p>
        </p:txBody>
      </p:sp>
    </p:spTree>
    <p:extLst>
      <p:ext uri="{BB962C8B-B14F-4D97-AF65-F5344CB8AC3E}">
        <p14:creationId xmlns:p14="http://schemas.microsoft.com/office/powerpoint/2010/main" val="462152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BE915A5-FFEB-441B-BDE8-F306FB7E62CC}"/>
              </a:ext>
            </a:extLst>
          </p:cNvPr>
          <p:cNvSpPr>
            <a:spLocks noGrp="1"/>
          </p:cNvSpPr>
          <p:nvPr>
            <p:ph type="pic" sz="quarter" idx="12" hasCustomPrompt="1"/>
          </p:nvPr>
        </p:nvSpPr>
        <p:spPr>
          <a:xfrm>
            <a:off x="0" y="0"/>
            <a:ext cx="12192000" cy="6858000"/>
          </a:xfrm>
          <a:solidFill>
            <a:schemeClr val="accent4"/>
          </a:solidFill>
        </p:spPr>
        <p:txBody>
          <a:bodyPr/>
          <a:lstStyle>
            <a:lvl1pPr algn="ctr">
              <a:buFontTx/>
              <a:buNone/>
              <a:defRPr>
                <a:solidFill>
                  <a:schemeClr val="accent3">
                    <a:lumMod val="20000"/>
                    <a:lumOff val="80000"/>
                  </a:schemeClr>
                </a:solidFill>
                <a:latin typeface="+mn-lt"/>
              </a:defRPr>
            </a:lvl1pPr>
          </a:lstStyle>
          <a:p>
            <a:r>
              <a:rPr lang="en-US" dirty="0"/>
              <a:t>picture</a:t>
            </a:r>
          </a:p>
        </p:txBody>
      </p:sp>
      <p:sp>
        <p:nvSpPr>
          <p:cNvPr id="14" name="Text Placeholder 12">
            <a:extLst>
              <a:ext uri="{FF2B5EF4-FFF2-40B4-BE49-F238E27FC236}">
                <a16:creationId xmlns:a16="http://schemas.microsoft.com/office/drawing/2014/main" id="{7FCB6BAA-ADA6-4E0B-9F0B-A3CA2EFB3C24}"/>
              </a:ext>
            </a:extLst>
          </p:cNvPr>
          <p:cNvSpPr>
            <a:spLocks noGrp="1"/>
          </p:cNvSpPr>
          <p:nvPr>
            <p:ph type="body" sz="quarter" idx="11" hasCustomPrompt="1"/>
          </p:nvPr>
        </p:nvSpPr>
        <p:spPr>
          <a:xfrm>
            <a:off x="6840305" y="4938614"/>
            <a:ext cx="3249643" cy="379110"/>
          </a:xfrm>
        </p:spPr>
        <p:txBody>
          <a:bodyPr/>
          <a:lstStyle>
            <a:lvl1pPr algn="ctr">
              <a:buNone/>
              <a:defRPr sz="1400">
                <a:solidFill>
                  <a:schemeClr val="accent3">
                    <a:lumMod val="20000"/>
                    <a:lumOff val="80000"/>
                  </a:schemeClr>
                </a:solidFill>
                <a:latin typeface="+mn-lt"/>
              </a:defRPr>
            </a:lvl1pPr>
          </a:lstStyle>
          <a:p>
            <a:pPr lvl="0"/>
            <a:r>
              <a:rPr lang="en-US" dirty="0"/>
              <a:t>Date</a:t>
            </a:r>
          </a:p>
        </p:txBody>
      </p:sp>
      <p:sp>
        <p:nvSpPr>
          <p:cNvPr id="3" name="Title 2">
            <a:extLst>
              <a:ext uri="{FF2B5EF4-FFF2-40B4-BE49-F238E27FC236}">
                <a16:creationId xmlns:a16="http://schemas.microsoft.com/office/drawing/2014/main" id="{D556029E-DA4E-4759-8437-471096A966B8}"/>
              </a:ext>
            </a:extLst>
          </p:cNvPr>
          <p:cNvSpPr>
            <a:spLocks noGrp="1"/>
          </p:cNvSpPr>
          <p:nvPr>
            <p:ph type="title" hasCustomPrompt="1"/>
          </p:nvPr>
        </p:nvSpPr>
        <p:spPr>
          <a:xfrm>
            <a:off x="6095999" y="4365099"/>
            <a:ext cx="4809839" cy="573515"/>
          </a:xfrm>
        </p:spPr>
        <p:txBody>
          <a:bodyPr vert="horz" lIns="0" tIns="0" rIns="0" bIns="0" rtlCol="0">
            <a:noAutofit/>
          </a:bodyPr>
          <a:lstStyle>
            <a:lvl1pPr algn="ctr">
              <a:defRPr lang="en-US" sz="4000" spc="300" baseline="0">
                <a:solidFill>
                  <a:schemeClr val="accent3">
                    <a:lumMod val="20000"/>
                    <a:lumOff val="80000"/>
                  </a:schemeClr>
                </a:solidFill>
                <a:latin typeface="+mj-lt"/>
                <a:ea typeface="+mn-ea"/>
                <a:cs typeface="+mn-cs"/>
              </a:defRPr>
            </a:lvl1pPr>
          </a:lstStyle>
          <a:p>
            <a:pPr marL="228600" lvl="0" indent="-228600" algn="ctr">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164587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w/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A1E487-F2EC-4AB0-B146-A17F2F22E5AE}"/>
              </a:ext>
            </a:extLst>
          </p:cNvPr>
          <p:cNvSpPr>
            <a:spLocks noGrp="1"/>
          </p:cNvSpPr>
          <p:nvPr>
            <p:ph type="pic" sz="quarter" idx="12" hasCustomPrompt="1"/>
          </p:nvPr>
        </p:nvSpPr>
        <p:spPr>
          <a:xfrm>
            <a:off x="0" y="0"/>
            <a:ext cx="12192000" cy="6857999"/>
          </a:xfrm>
          <a:solidFill>
            <a:schemeClr val="accent2">
              <a:lumMod val="60000"/>
              <a:lumOff val="40000"/>
            </a:schemeClr>
          </a:solidFill>
        </p:spPr>
        <p:txBody>
          <a:bodyPr/>
          <a:lstStyle>
            <a:lvl1pPr algn="ctr">
              <a:buFontTx/>
              <a:buNone/>
              <a:defRPr>
                <a:solidFill>
                  <a:schemeClr val="accent2">
                    <a:lumMod val="60000"/>
                    <a:lumOff val="40000"/>
                  </a:schemeClr>
                </a:solidFill>
                <a:latin typeface="+mn-lt"/>
              </a:defRPr>
            </a:lvl1pPr>
          </a:lstStyle>
          <a:p>
            <a:r>
              <a:rPr lang="en-US" dirty="0"/>
              <a:t>picture</a:t>
            </a:r>
          </a:p>
        </p:txBody>
      </p:sp>
      <p:sp>
        <p:nvSpPr>
          <p:cNvPr id="16" name="Text Placeholder 15">
            <a:extLst>
              <a:ext uri="{FF2B5EF4-FFF2-40B4-BE49-F238E27FC236}">
                <a16:creationId xmlns:a16="http://schemas.microsoft.com/office/drawing/2014/main" id="{80296D4C-4C11-4F2C-B095-9DC1C6CCAD52}"/>
              </a:ext>
            </a:extLst>
          </p:cNvPr>
          <p:cNvSpPr>
            <a:spLocks noGrp="1"/>
          </p:cNvSpPr>
          <p:nvPr>
            <p:ph type="body" sz="quarter" idx="11" hasCustomPrompt="1"/>
          </p:nvPr>
        </p:nvSpPr>
        <p:spPr>
          <a:xfrm>
            <a:off x="4305069" y="3077822"/>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dirty="0"/>
              <a:t>subtitle</a:t>
            </a:r>
          </a:p>
        </p:txBody>
      </p:sp>
      <p:sp>
        <p:nvSpPr>
          <p:cNvPr id="2" name="Title 1">
            <a:extLst>
              <a:ext uri="{FF2B5EF4-FFF2-40B4-BE49-F238E27FC236}">
                <a16:creationId xmlns:a16="http://schemas.microsoft.com/office/drawing/2014/main" id="{3A211C2A-C68C-42C1-908C-D8A132FBB937}"/>
              </a:ext>
            </a:extLst>
          </p:cNvPr>
          <p:cNvSpPr>
            <a:spLocks noGrp="1"/>
          </p:cNvSpPr>
          <p:nvPr>
            <p:ph type="title" hasCustomPrompt="1"/>
          </p:nvPr>
        </p:nvSpPr>
        <p:spPr>
          <a:xfrm>
            <a:off x="5502299" y="2966697"/>
            <a:ext cx="2722422" cy="591127"/>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18493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Photo">
    <p:bg>
      <p:bgPr>
        <a:solidFill>
          <a:schemeClr val="tx2"/>
        </a:solidFill>
        <a:effectLst/>
      </p:bgPr>
    </p:bg>
    <p:spTree>
      <p:nvGrpSpPr>
        <p:cNvPr id="1" name=""/>
        <p:cNvGrpSpPr/>
        <p:nvPr/>
      </p:nvGrpSpPr>
      <p:grpSpPr>
        <a:xfrm>
          <a:off x="0" y="0"/>
          <a:ext cx="0" cy="0"/>
          <a:chOff x="0" y="0"/>
          <a:chExt cx="0" cy="0"/>
        </a:xfrm>
      </p:grpSpPr>
      <p:pic>
        <p:nvPicPr>
          <p:cNvPr id="9" name="Picture 8" descr="A picture containing rug&#10;&#10;Description automatically generated">
            <a:extLst>
              <a:ext uri="{FF2B5EF4-FFF2-40B4-BE49-F238E27FC236}">
                <a16:creationId xmlns:a16="http://schemas.microsoft.com/office/drawing/2014/main" id="{17890488-3607-4BE4-9768-F9F1E59A22C8}"/>
              </a:ext>
            </a:extLst>
          </p:cNvPr>
          <p:cNvPicPr>
            <a:picLocks noChangeAspect="1"/>
          </p:cNvPicPr>
          <p:nvPr userDrawn="1"/>
        </p:nvPicPr>
        <p:blipFill rotWithShape="1">
          <a:blip r:embed="rId2">
            <a:duotone>
              <a:schemeClr val="accent6">
                <a:shade val="45000"/>
                <a:satMod val="135000"/>
              </a:schemeClr>
              <a:prstClr val="white"/>
            </a:duotone>
            <a:alphaModFix amt="5000"/>
          </a:blip>
          <a:srcRect l="51432" r="2143" b="11272"/>
          <a:stretch/>
        </p:blipFill>
        <p:spPr>
          <a:xfrm rot="10800000" flipV="1">
            <a:off x="-8" y="-7646"/>
            <a:ext cx="6000738" cy="6858000"/>
          </a:xfrm>
          <a:prstGeom prst="rect">
            <a:avLst/>
          </a:prstGeom>
        </p:spPr>
      </p:pic>
      <p:sp>
        <p:nvSpPr>
          <p:cNvPr id="12" name="Picture Placeholder 20">
            <a:extLst>
              <a:ext uri="{FF2B5EF4-FFF2-40B4-BE49-F238E27FC236}">
                <a16:creationId xmlns:a16="http://schemas.microsoft.com/office/drawing/2014/main" id="{A2A236F3-741B-4D35-B5D8-CE6FB7E01FE7}"/>
              </a:ext>
            </a:extLst>
          </p:cNvPr>
          <p:cNvSpPr>
            <a:spLocks noGrp="1"/>
          </p:cNvSpPr>
          <p:nvPr>
            <p:ph type="pic" sz="quarter" idx="18" hasCustomPrompt="1"/>
          </p:nvPr>
        </p:nvSpPr>
        <p:spPr>
          <a:xfrm>
            <a:off x="6000730" y="0"/>
            <a:ext cx="6191270" cy="6858000"/>
          </a:xfrm>
          <a:solidFill>
            <a:schemeClr val="accent6"/>
          </a:solidFill>
        </p:spPr>
        <p:txBody>
          <a:bodyPr/>
          <a:lstStyle>
            <a:lvl1pPr algn="ctr">
              <a:buNone/>
              <a:defRPr>
                <a:solidFill>
                  <a:schemeClr val="accent6"/>
                </a:solidFill>
                <a:latin typeface="+mn-lt"/>
              </a:defRPr>
            </a:lvl1pPr>
          </a:lstStyle>
          <a:p>
            <a:r>
              <a:rPr lang="en-US" dirty="0"/>
              <a:t>Picture</a:t>
            </a:r>
          </a:p>
        </p:txBody>
      </p:sp>
      <p:sp>
        <p:nvSpPr>
          <p:cNvPr id="4" name="Rectangle 3">
            <a:extLst>
              <a:ext uri="{FF2B5EF4-FFF2-40B4-BE49-F238E27FC236}">
                <a16:creationId xmlns:a16="http://schemas.microsoft.com/office/drawing/2014/main" id="{31CDD9A1-FE51-41A1-8C8D-FDA7B913253F}"/>
              </a:ext>
            </a:extLst>
          </p:cNvPr>
          <p:cNvSpPr/>
          <p:nvPr userDrawn="1"/>
        </p:nvSpPr>
        <p:spPr>
          <a:xfrm>
            <a:off x="285565" y="285566"/>
            <a:ext cx="5405021"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raphic 3">
            <a:extLst>
              <a:ext uri="{FF2B5EF4-FFF2-40B4-BE49-F238E27FC236}">
                <a16:creationId xmlns:a16="http://schemas.microsoft.com/office/drawing/2014/main" id="{35FB84FF-8E5E-4861-B3BF-0F0192E59B4F}"/>
              </a:ext>
            </a:extLst>
          </p:cNvPr>
          <p:cNvSpPr/>
          <p:nvPr userDrawn="1"/>
        </p:nvSpPr>
        <p:spPr>
          <a:xfrm rot="1514662">
            <a:off x="2317266" y="5622803"/>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8" name="Rectangle 7">
            <a:extLst>
              <a:ext uri="{FF2B5EF4-FFF2-40B4-BE49-F238E27FC236}">
                <a16:creationId xmlns:a16="http://schemas.microsoft.com/office/drawing/2014/main" id="{5E6E5DD7-751B-4BC5-B035-37ED6032D058}"/>
              </a:ext>
            </a:extLst>
          </p:cNvPr>
          <p:cNvSpPr/>
          <p:nvPr userDrawn="1"/>
        </p:nvSpPr>
        <p:spPr>
          <a:xfrm>
            <a:off x="647641" y="791905"/>
            <a:ext cx="4664641" cy="3927347"/>
          </a:xfrm>
          <a:prstGeom prst="rect">
            <a:avLst/>
          </a:prstGeom>
          <a:solidFill>
            <a:schemeClr val="bg1"/>
          </a:solidFill>
          <a:ln>
            <a:noFill/>
          </a:ln>
          <a:effectLst>
            <a:outerShdw blurRad="88900" dist="50800" dir="30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34058EA-A15F-40E4-A9F3-8EA250D7FBF3}"/>
              </a:ext>
            </a:extLst>
          </p:cNvPr>
          <p:cNvSpPr/>
          <p:nvPr userDrawn="1"/>
        </p:nvSpPr>
        <p:spPr>
          <a:xfrm>
            <a:off x="1898788" y="521602"/>
            <a:ext cx="2162346" cy="52083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4">
            <a:extLst>
              <a:ext uri="{FF2B5EF4-FFF2-40B4-BE49-F238E27FC236}">
                <a16:creationId xmlns:a16="http://schemas.microsoft.com/office/drawing/2014/main" id="{72A691C7-3F2C-4DFD-B0FC-1A205B364192}"/>
              </a:ext>
            </a:extLst>
          </p:cNvPr>
          <p:cNvSpPr>
            <a:spLocks noGrp="1"/>
          </p:cNvSpPr>
          <p:nvPr>
            <p:ph type="pic" sz="quarter" idx="12" hasCustomPrompt="1"/>
          </p:nvPr>
        </p:nvSpPr>
        <p:spPr>
          <a:xfrm>
            <a:off x="984154" y="1120228"/>
            <a:ext cx="3992160" cy="2842172"/>
          </a:xfrm>
          <a:solidFill>
            <a:schemeClr val="accent5">
              <a:lumMod val="90000"/>
            </a:schemeClr>
          </a:solidFill>
        </p:spPr>
        <p:txBody>
          <a:bodyPr/>
          <a:lstStyle>
            <a:lvl1pPr algn="ctr">
              <a:buNone/>
              <a:defRPr>
                <a:solidFill>
                  <a:schemeClr val="accent5">
                    <a:lumMod val="90000"/>
                  </a:schemeClr>
                </a:solidFill>
                <a:latin typeface="+mn-lt"/>
              </a:defRPr>
            </a:lvl1pPr>
          </a:lstStyle>
          <a:p>
            <a:r>
              <a:rPr lang="en-US" dirty="0"/>
              <a:t>picture</a:t>
            </a:r>
          </a:p>
        </p:txBody>
      </p:sp>
      <p:sp>
        <p:nvSpPr>
          <p:cNvPr id="2" name="Title 1">
            <a:extLst>
              <a:ext uri="{FF2B5EF4-FFF2-40B4-BE49-F238E27FC236}">
                <a16:creationId xmlns:a16="http://schemas.microsoft.com/office/drawing/2014/main" id="{FEF44A2A-7969-48CC-B5CE-702F5C6376BF}"/>
              </a:ext>
            </a:extLst>
          </p:cNvPr>
          <p:cNvSpPr>
            <a:spLocks noGrp="1"/>
          </p:cNvSpPr>
          <p:nvPr>
            <p:ph type="title"/>
          </p:nvPr>
        </p:nvSpPr>
        <p:spPr>
          <a:xfrm>
            <a:off x="666113" y="5012463"/>
            <a:ext cx="4664641" cy="653277"/>
          </a:xfrm>
        </p:spPr>
        <p:txBody>
          <a:bodyPr vert="horz" lIns="0" tIns="0" rIns="0" bIns="0" rtlCol="0">
            <a:noAutofit/>
          </a:bodyPr>
          <a:lstStyle>
            <a:lvl1pPr algn="ctr">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206333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hoto">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Placeholder 25" descr="A close up of a coral&#10;&#10;Description automatically generated">
            <a:extLst>
              <a:ext uri="{FF2B5EF4-FFF2-40B4-BE49-F238E27FC236}">
                <a16:creationId xmlns:a16="http://schemas.microsoft.com/office/drawing/2014/main" id="{494EA73B-5244-4C80-99EB-DDE5EDF9EDE5}"/>
              </a:ext>
            </a:extLst>
          </p:cNvPr>
          <p:cNvPicPr>
            <a:picLocks noChangeAspect="1"/>
          </p:cNvPicPr>
          <p:nvPr userDrawn="1"/>
        </p:nvPicPr>
        <p:blipFill rotWithShape="1">
          <a:blip r:embed="rId2">
            <a:duotone>
              <a:schemeClr val="accent1">
                <a:shade val="45000"/>
                <a:satMod val="135000"/>
              </a:schemeClr>
              <a:prstClr val="white"/>
            </a:duotone>
            <a:alphaModFix amt="8000"/>
          </a:blip>
          <a:srcRect t="42935" b="815"/>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AA9CE015-6EB3-4DD0-8826-DCA2711CBE4F}"/>
              </a:ext>
            </a:extLst>
          </p:cNvPr>
          <p:cNvSpPr/>
          <p:nvPr/>
        </p:nvSpPr>
        <p:spPr>
          <a:xfrm>
            <a:off x="848391" y="764153"/>
            <a:ext cx="4664641" cy="559022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82B1BBD-5D08-4833-9588-FBABF1274F43}"/>
              </a:ext>
            </a:extLst>
          </p:cNvPr>
          <p:cNvSpPr/>
          <p:nvPr userDrawn="1"/>
        </p:nvSpPr>
        <p:spPr>
          <a:xfrm>
            <a:off x="2099538" y="484640"/>
            <a:ext cx="2162346" cy="53004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raphic 3">
            <a:extLst>
              <a:ext uri="{FF2B5EF4-FFF2-40B4-BE49-F238E27FC236}">
                <a16:creationId xmlns:a16="http://schemas.microsoft.com/office/drawing/2014/main" id="{8D4CA70A-5D6E-4779-8014-6C12C593AFCF}"/>
              </a:ext>
            </a:extLst>
          </p:cNvPr>
          <p:cNvSpPr/>
          <p:nvPr userDrawn="1"/>
        </p:nvSpPr>
        <p:spPr>
          <a:xfrm rot="1514662">
            <a:off x="8184917" y="3851221"/>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10" name="Picture Placeholder 4">
            <a:extLst>
              <a:ext uri="{FF2B5EF4-FFF2-40B4-BE49-F238E27FC236}">
                <a16:creationId xmlns:a16="http://schemas.microsoft.com/office/drawing/2014/main" id="{FFF16015-5381-40DF-BF92-F9C4CCB72D0F}"/>
              </a:ext>
            </a:extLst>
          </p:cNvPr>
          <p:cNvSpPr>
            <a:spLocks noGrp="1"/>
          </p:cNvSpPr>
          <p:nvPr>
            <p:ph type="pic" sz="quarter" idx="12" hasCustomPrompt="1"/>
          </p:nvPr>
        </p:nvSpPr>
        <p:spPr>
          <a:xfrm>
            <a:off x="1184904" y="1164507"/>
            <a:ext cx="3992160" cy="4284881"/>
          </a:xfrm>
          <a:solidFill>
            <a:schemeClr val="accent5">
              <a:lumMod val="75000"/>
            </a:schemeClr>
          </a:solidFill>
        </p:spPr>
        <p:txBody>
          <a:bodyPr/>
          <a:lstStyle>
            <a:lvl1pPr algn="ctr">
              <a:buNone/>
              <a:defRPr>
                <a:solidFill>
                  <a:schemeClr val="accent5">
                    <a:lumMod val="75000"/>
                  </a:schemeClr>
                </a:solidFill>
                <a:latin typeface="+mn-lt"/>
              </a:defRPr>
            </a:lvl1pPr>
          </a:lstStyle>
          <a:p>
            <a:r>
              <a:rPr lang="en-US" dirty="0"/>
              <a:t>picture</a:t>
            </a:r>
          </a:p>
        </p:txBody>
      </p:sp>
      <p:sp>
        <p:nvSpPr>
          <p:cNvPr id="3" name="Title 2">
            <a:extLst>
              <a:ext uri="{FF2B5EF4-FFF2-40B4-BE49-F238E27FC236}">
                <a16:creationId xmlns:a16="http://schemas.microsoft.com/office/drawing/2014/main" id="{F3C1C624-86ED-41D8-8323-124CEDD3BFD7}"/>
              </a:ext>
            </a:extLst>
          </p:cNvPr>
          <p:cNvSpPr>
            <a:spLocks noGrp="1"/>
          </p:cNvSpPr>
          <p:nvPr>
            <p:ph type="title"/>
          </p:nvPr>
        </p:nvSpPr>
        <p:spPr>
          <a:xfrm>
            <a:off x="6610937" y="3103417"/>
            <a:ext cx="4514147" cy="811119"/>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70150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hotos">
    <p:bg>
      <p:bgPr>
        <a:solidFill>
          <a:srgbClr val="37463B"/>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4B0ACBD7-EFB6-4100-A022-0B9A0A88CBEA}"/>
              </a:ext>
            </a:extLst>
          </p:cNvPr>
          <p:cNvPicPr>
            <a:picLocks noChangeAspect="1"/>
          </p:cNvPicPr>
          <p:nvPr userDrawn="1"/>
        </p:nvPicPr>
        <p:blipFill rotWithShape="1">
          <a:blip r:embed="rId2">
            <a:duotone>
              <a:prstClr val="black"/>
              <a:schemeClr val="tx2">
                <a:tint val="45000"/>
                <a:satMod val="400000"/>
              </a:schemeClr>
            </a:duotone>
            <a:alphaModFix amt="5000"/>
          </a:blip>
          <a:srcRect t="30332" b="13926"/>
          <a:stretch/>
        </p:blipFill>
        <p:spPr>
          <a:xfrm>
            <a:off x="-151534" y="0"/>
            <a:ext cx="12302836" cy="6858000"/>
          </a:xfrm>
          <a:prstGeom prst="rect">
            <a:avLst/>
          </a:prstGeom>
        </p:spPr>
      </p:pic>
      <p:sp>
        <p:nvSpPr>
          <p:cNvPr id="2" name="Graphic 11">
            <a:extLst>
              <a:ext uri="{FF2B5EF4-FFF2-40B4-BE49-F238E27FC236}">
                <a16:creationId xmlns:a16="http://schemas.microsoft.com/office/drawing/2014/main" id="{25082345-B677-4FCD-8A8F-A78A42503CCC}"/>
              </a:ext>
            </a:extLst>
          </p:cNvPr>
          <p:cNvSpPr/>
          <p:nvPr/>
        </p:nvSpPr>
        <p:spPr>
          <a:xfrm rot="20388820" flipH="1">
            <a:off x="1491896" y="5646588"/>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3" name="Graphic 6">
            <a:extLst>
              <a:ext uri="{FF2B5EF4-FFF2-40B4-BE49-F238E27FC236}">
                <a16:creationId xmlns:a16="http://schemas.microsoft.com/office/drawing/2014/main" id="{3CB33A04-E7AD-4AC4-88B3-60ED7E9B9566}"/>
              </a:ext>
            </a:extLst>
          </p:cNvPr>
          <p:cNvSpPr/>
          <p:nvPr/>
        </p:nvSpPr>
        <p:spPr>
          <a:xfrm rot="1479909">
            <a:off x="9335388" y="5646587"/>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23" name="Rectangle 22">
            <a:extLst>
              <a:ext uri="{FF2B5EF4-FFF2-40B4-BE49-F238E27FC236}">
                <a16:creationId xmlns:a16="http://schemas.microsoft.com/office/drawing/2014/main" id="{E976E5A3-E720-491F-80B9-92B94D665167}"/>
              </a:ext>
            </a:extLst>
          </p:cNvPr>
          <p:cNvSpPr/>
          <p:nvPr userDrawn="1"/>
        </p:nvSpPr>
        <p:spPr>
          <a:xfrm>
            <a:off x="524899"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70D647A-A7D0-4786-B3B1-01ECB0E5CEA2}"/>
              </a:ext>
            </a:extLst>
          </p:cNvPr>
          <p:cNvSpPr/>
          <p:nvPr userDrawn="1"/>
        </p:nvSpPr>
        <p:spPr>
          <a:xfrm>
            <a:off x="1413196"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96FA808-97EC-4F02-8C56-FE1435B9771D}"/>
              </a:ext>
            </a:extLst>
          </p:cNvPr>
          <p:cNvSpPr/>
          <p:nvPr userDrawn="1"/>
        </p:nvSpPr>
        <p:spPr>
          <a:xfrm>
            <a:off x="4386204"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E109696-1980-4D2D-B937-02F74014104E}"/>
              </a:ext>
            </a:extLst>
          </p:cNvPr>
          <p:cNvSpPr/>
          <p:nvPr userDrawn="1"/>
        </p:nvSpPr>
        <p:spPr>
          <a:xfrm>
            <a:off x="5274501"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447A092-9105-4154-A058-8646A83D73E4}"/>
              </a:ext>
            </a:extLst>
          </p:cNvPr>
          <p:cNvSpPr/>
          <p:nvPr userDrawn="1"/>
        </p:nvSpPr>
        <p:spPr>
          <a:xfrm>
            <a:off x="8247514" y="677261"/>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95407C56-9ECE-4F96-9CC0-5AF4992CB676}"/>
              </a:ext>
            </a:extLst>
          </p:cNvPr>
          <p:cNvSpPr/>
          <p:nvPr userDrawn="1"/>
        </p:nvSpPr>
        <p:spPr>
          <a:xfrm>
            <a:off x="9135811" y="329560"/>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48F0D1A6-69DE-433E-821B-4FF1D0640D01}"/>
              </a:ext>
            </a:extLst>
          </p:cNvPr>
          <p:cNvSpPr>
            <a:spLocks noGrp="1"/>
          </p:cNvSpPr>
          <p:nvPr>
            <p:ph type="pic" sz="quarter" idx="10" hasCustomPrompt="1"/>
          </p:nvPr>
        </p:nvSpPr>
        <p:spPr>
          <a:xfrm>
            <a:off x="771015" y="947627"/>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0" name="Picture Placeholder 18">
            <a:extLst>
              <a:ext uri="{FF2B5EF4-FFF2-40B4-BE49-F238E27FC236}">
                <a16:creationId xmlns:a16="http://schemas.microsoft.com/office/drawing/2014/main" id="{5433B204-C104-4815-BF09-872F084D86D9}"/>
              </a:ext>
            </a:extLst>
          </p:cNvPr>
          <p:cNvSpPr>
            <a:spLocks noGrp="1"/>
          </p:cNvSpPr>
          <p:nvPr>
            <p:ph type="pic" sz="quarter" idx="15" hasCustomPrompt="1"/>
          </p:nvPr>
        </p:nvSpPr>
        <p:spPr>
          <a:xfrm>
            <a:off x="4632320" y="947627"/>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1" name="Picture Placeholder 18">
            <a:extLst>
              <a:ext uri="{FF2B5EF4-FFF2-40B4-BE49-F238E27FC236}">
                <a16:creationId xmlns:a16="http://schemas.microsoft.com/office/drawing/2014/main" id="{7E31EC5E-2551-4B7D-90D4-D3B557EA3E79}"/>
              </a:ext>
            </a:extLst>
          </p:cNvPr>
          <p:cNvSpPr>
            <a:spLocks noGrp="1"/>
          </p:cNvSpPr>
          <p:nvPr>
            <p:ph type="pic" sz="quarter" idx="16" hasCustomPrompt="1"/>
          </p:nvPr>
        </p:nvSpPr>
        <p:spPr>
          <a:xfrm>
            <a:off x="8493630" y="943258"/>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5" name="Title 4">
            <a:extLst>
              <a:ext uri="{FF2B5EF4-FFF2-40B4-BE49-F238E27FC236}">
                <a16:creationId xmlns:a16="http://schemas.microsoft.com/office/drawing/2014/main" id="{A8BF323E-9C2D-48E5-BB6B-96419386C7A3}"/>
              </a:ext>
            </a:extLst>
          </p:cNvPr>
          <p:cNvSpPr>
            <a:spLocks noGrp="1"/>
          </p:cNvSpPr>
          <p:nvPr>
            <p:ph type="title"/>
          </p:nvPr>
        </p:nvSpPr>
        <p:spPr>
          <a:xfrm>
            <a:off x="3639067" y="5766800"/>
            <a:ext cx="4721634" cy="676186"/>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2205815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hot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5742E-0B47-444B-8B8B-BB03EAE7FC4B}"/>
              </a:ext>
            </a:extLst>
          </p:cNvPr>
          <p:cNvSpPr/>
          <p:nvPr userDrawn="1"/>
        </p:nvSpPr>
        <p:spPr>
          <a:xfrm>
            <a:off x="0" y="-7732"/>
            <a:ext cx="12191010" cy="68657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rug&#10;&#10;Description automatically generated">
            <a:extLst>
              <a:ext uri="{FF2B5EF4-FFF2-40B4-BE49-F238E27FC236}">
                <a16:creationId xmlns:a16="http://schemas.microsoft.com/office/drawing/2014/main" id="{E4D5090F-2595-49C8-8F31-FCFF302CB39B}"/>
              </a:ext>
            </a:extLst>
          </p:cNvPr>
          <p:cNvPicPr>
            <a:picLocks noChangeAspect="1"/>
          </p:cNvPicPr>
          <p:nvPr userDrawn="1"/>
        </p:nvPicPr>
        <p:blipFill rotWithShape="1">
          <a:blip r:embed="rId2">
            <a:duotone>
              <a:schemeClr val="accent6">
                <a:shade val="45000"/>
                <a:satMod val="135000"/>
              </a:schemeClr>
              <a:prstClr val="white"/>
            </a:duotone>
            <a:alphaModFix amt="5000"/>
          </a:blip>
          <a:srcRect l="3541" r="2143" b="34177"/>
          <a:stretch/>
        </p:blipFill>
        <p:spPr>
          <a:xfrm rot="10800000" flipV="1">
            <a:off x="-7" y="-7646"/>
            <a:ext cx="12191017" cy="5087646"/>
          </a:xfrm>
          <a:prstGeom prst="rect">
            <a:avLst/>
          </a:prstGeom>
        </p:spPr>
      </p:pic>
      <p:sp>
        <p:nvSpPr>
          <p:cNvPr id="40" name="Rectangle 39">
            <a:extLst>
              <a:ext uri="{FF2B5EF4-FFF2-40B4-BE49-F238E27FC236}">
                <a16:creationId xmlns:a16="http://schemas.microsoft.com/office/drawing/2014/main" id="{7A53ABB2-D679-4B08-8670-374EBC192A70}"/>
              </a:ext>
            </a:extLst>
          </p:cNvPr>
          <p:cNvSpPr/>
          <p:nvPr userDrawn="1"/>
        </p:nvSpPr>
        <p:spPr>
          <a:xfrm>
            <a:off x="539327"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B8FA6E14-528F-4D1D-8DED-CC55E7F4D15A}"/>
              </a:ext>
            </a:extLst>
          </p:cNvPr>
          <p:cNvSpPr/>
          <p:nvPr userDrawn="1"/>
        </p:nvSpPr>
        <p:spPr>
          <a:xfrm>
            <a:off x="1140392"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76D0D81-7898-4FD0-B5CB-91DC005C6CD8}"/>
              </a:ext>
            </a:extLst>
          </p:cNvPr>
          <p:cNvSpPr/>
          <p:nvPr/>
        </p:nvSpPr>
        <p:spPr>
          <a:xfrm>
            <a:off x="3336321"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97715DBE-F5C3-4046-BFEF-BC9F50A9DAE1}"/>
              </a:ext>
            </a:extLst>
          </p:cNvPr>
          <p:cNvSpPr/>
          <p:nvPr userDrawn="1"/>
        </p:nvSpPr>
        <p:spPr>
          <a:xfrm>
            <a:off x="3937386"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70D90CF-903F-438D-B2DC-69E7F8BE88A1}"/>
              </a:ext>
            </a:extLst>
          </p:cNvPr>
          <p:cNvSpPr/>
          <p:nvPr userDrawn="1"/>
        </p:nvSpPr>
        <p:spPr>
          <a:xfrm>
            <a:off x="6133415" y="3393059"/>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96F7532-1DBF-4548-BD12-CFF9D1595916}"/>
              </a:ext>
            </a:extLst>
          </p:cNvPr>
          <p:cNvSpPr/>
          <p:nvPr userDrawn="1"/>
        </p:nvSpPr>
        <p:spPr>
          <a:xfrm>
            <a:off x="6734480" y="3079336"/>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542E3DD0-50DC-45B6-8B27-EE9F633A9A80}"/>
              </a:ext>
            </a:extLst>
          </p:cNvPr>
          <p:cNvSpPr/>
          <p:nvPr/>
        </p:nvSpPr>
        <p:spPr>
          <a:xfrm>
            <a:off x="8928137" y="3393143"/>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49F0792B-F250-4A87-B672-10CD1FF7DB06}"/>
              </a:ext>
            </a:extLst>
          </p:cNvPr>
          <p:cNvSpPr/>
          <p:nvPr userDrawn="1"/>
        </p:nvSpPr>
        <p:spPr>
          <a:xfrm>
            <a:off x="9529202" y="3079420"/>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694DB7F-A747-40DE-96EF-1D82762E6F21}"/>
              </a:ext>
            </a:extLst>
          </p:cNvPr>
          <p:cNvSpPr/>
          <p:nvPr userDrawn="1"/>
        </p:nvSpPr>
        <p:spPr>
          <a:xfrm>
            <a:off x="285565" y="285566"/>
            <a:ext cx="11620870"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5">
            <a:extLst>
              <a:ext uri="{FF2B5EF4-FFF2-40B4-BE49-F238E27FC236}">
                <a16:creationId xmlns:a16="http://schemas.microsoft.com/office/drawing/2014/main" id="{A4F23455-1CA2-484A-A539-C13F39C102E4}"/>
              </a:ext>
            </a:extLst>
          </p:cNvPr>
          <p:cNvSpPr>
            <a:spLocks noGrp="1"/>
          </p:cNvSpPr>
          <p:nvPr>
            <p:ph type="body" sz="quarter" idx="15" hasCustomPrompt="1"/>
          </p:nvPr>
        </p:nvSpPr>
        <p:spPr>
          <a:xfrm>
            <a:off x="4785707" y="743985"/>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dirty="0"/>
              <a:t>subtitle</a:t>
            </a:r>
          </a:p>
        </p:txBody>
      </p:sp>
      <p:sp>
        <p:nvSpPr>
          <p:cNvPr id="4" name="Graphic 21">
            <a:extLst>
              <a:ext uri="{FF2B5EF4-FFF2-40B4-BE49-F238E27FC236}">
                <a16:creationId xmlns:a16="http://schemas.microsoft.com/office/drawing/2014/main" id="{02AF6E82-BA59-498B-9E11-F1E1BEA76522}"/>
              </a:ext>
            </a:extLst>
          </p:cNvPr>
          <p:cNvSpPr/>
          <p:nvPr/>
        </p:nvSpPr>
        <p:spPr>
          <a:xfrm rot="1600662">
            <a:off x="5546311" y="2233118"/>
            <a:ext cx="1100563" cy="563350"/>
          </a:xfrm>
          <a:custGeom>
            <a:avLst/>
            <a:gdLst>
              <a:gd name="connsiteX0" fmla="*/ 1100560 w 1100563"/>
              <a:gd name="connsiteY0" fmla="*/ 57532 h 563350"/>
              <a:gd name="connsiteX1" fmla="*/ 1083745 w 1100563"/>
              <a:gd name="connsiteY1" fmla="*/ 74346 h 563350"/>
              <a:gd name="connsiteX2" fmla="*/ 1087472 w 1100563"/>
              <a:gd name="connsiteY2" fmla="*/ 83617 h 563350"/>
              <a:gd name="connsiteX3" fmla="*/ 1085654 w 1100563"/>
              <a:gd name="connsiteY3" fmla="*/ 86707 h 563350"/>
              <a:gd name="connsiteX4" fmla="*/ 1005400 w 1100563"/>
              <a:gd name="connsiteY4" fmla="*/ 138695 h 563350"/>
              <a:gd name="connsiteX5" fmla="*/ 946686 w 1100563"/>
              <a:gd name="connsiteY5" fmla="*/ 164780 h 563350"/>
              <a:gd name="connsiteX6" fmla="*/ 879429 w 1100563"/>
              <a:gd name="connsiteY6" fmla="*/ 192955 h 563350"/>
              <a:gd name="connsiteX7" fmla="*/ 853163 w 1100563"/>
              <a:gd name="connsiteY7" fmla="*/ 203407 h 563350"/>
              <a:gd name="connsiteX8" fmla="*/ 902969 w 1100563"/>
              <a:gd name="connsiteY8" fmla="*/ 207588 h 563350"/>
              <a:gd name="connsiteX9" fmla="*/ 950776 w 1100563"/>
              <a:gd name="connsiteY9" fmla="*/ 198136 h 563350"/>
              <a:gd name="connsiteX10" fmla="*/ 952140 w 1100563"/>
              <a:gd name="connsiteY10" fmla="*/ 201862 h 563350"/>
              <a:gd name="connsiteX11" fmla="*/ 941688 w 1100563"/>
              <a:gd name="connsiteY11" fmla="*/ 212496 h 563350"/>
              <a:gd name="connsiteX12" fmla="*/ 984587 w 1100563"/>
              <a:gd name="connsiteY12" fmla="*/ 235763 h 563350"/>
              <a:gd name="connsiteX13" fmla="*/ 983587 w 1100563"/>
              <a:gd name="connsiteY13" fmla="*/ 239308 h 563350"/>
              <a:gd name="connsiteX14" fmla="*/ 973226 w 1100563"/>
              <a:gd name="connsiteY14" fmla="*/ 238490 h 563350"/>
              <a:gd name="connsiteX15" fmla="*/ 920602 w 1100563"/>
              <a:gd name="connsiteY15" fmla="*/ 227038 h 563350"/>
              <a:gd name="connsiteX16" fmla="*/ 840893 w 1100563"/>
              <a:gd name="connsiteY16" fmla="*/ 227038 h 563350"/>
              <a:gd name="connsiteX17" fmla="*/ 839166 w 1100563"/>
              <a:gd name="connsiteY17" fmla="*/ 227311 h 563350"/>
              <a:gd name="connsiteX18" fmla="*/ 733918 w 1100563"/>
              <a:gd name="connsiteY18" fmla="*/ 267665 h 563350"/>
              <a:gd name="connsiteX19" fmla="*/ 717649 w 1100563"/>
              <a:gd name="connsiteY19" fmla="*/ 285206 h 563350"/>
              <a:gd name="connsiteX20" fmla="*/ 699744 w 1100563"/>
              <a:gd name="connsiteY20" fmla="*/ 315108 h 563350"/>
              <a:gd name="connsiteX21" fmla="*/ 656936 w 1100563"/>
              <a:gd name="connsiteY21" fmla="*/ 351373 h 563350"/>
              <a:gd name="connsiteX22" fmla="*/ 580863 w 1100563"/>
              <a:gd name="connsiteY22" fmla="*/ 394726 h 563350"/>
              <a:gd name="connsiteX23" fmla="*/ 613855 w 1100563"/>
              <a:gd name="connsiteY23" fmla="*/ 397998 h 563350"/>
              <a:gd name="connsiteX24" fmla="*/ 707197 w 1100563"/>
              <a:gd name="connsiteY24" fmla="*/ 364279 h 563350"/>
              <a:gd name="connsiteX25" fmla="*/ 777362 w 1100563"/>
              <a:gd name="connsiteY25" fmla="*/ 359462 h 563350"/>
              <a:gd name="connsiteX26" fmla="*/ 786451 w 1100563"/>
              <a:gd name="connsiteY26" fmla="*/ 367369 h 563350"/>
              <a:gd name="connsiteX27" fmla="*/ 775544 w 1100563"/>
              <a:gd name="connsiteY27" fmla="*/ 369278 h 563350"/>
              <a:gd name="connsiteX28" fmla="*/ 730100 w 1100563"/>
              <a:gd name="connsiteY28" fmla="*/ 377639 h 563350"/>
              <a:gd name="connsiteX29" fmla="*/ 626943 w 1100563"/>
              <a:gd name="connsiteY29" fmla="*/ 419175 h 563350"/>
              <a:gd name="connsiteX30" fmla="*/ 603130 w 1100563"/>
              <a:gd name="connsiteY30" fmla="*/ 422356 h 563350"/>
              <a:gd name="connsiteX31" fmla="*/ 528238 w 1100563"/>
              <a:gd name="connsiteY31" fmla="*/ 440897 h 563350"/>
              <a:gd name="connsiteX32" fmla="*/ 457982 w 1100563"/>
              <a:gd name="connsiteY32" fmla="*/ 479434 h 563350"/>
              <a:gd name="connsiteX33" fmla="*/ 417537 w 1100563"/>
              <a:gd name="connsiteY33" fmla="*/ 483524 h 563350"/>
              <a:gd name="connsiteX34" fmla="*/ 376274 w 1100563"/>
              <a:gd name="connsiteY34" fmla="*/ 478070 h 563350"/>
              <a:gd name="connsiteX35" fmla="*/ 364549 w 1100563"/>
              <a:gd name="connsiteY35" fmla="*/ 476525 h 563350"/>
              <a:gd name="connsiteX36" fmla="*/ 328012 w 1100563"/>
              <a:gd name="connsiteY36" fmla="*/ 480524 h 563350"/>
              <a:gd name="connsiteX37" fmla="*/ 206859 w 1100563"/>
              <a:gd name="connsiteY37" fmla="*/ 545509 h 563350"/>
              <a:gd name="connsiteX38" fmla="*/ 165232 w 1100563"/>
              <a:gd name="connsiteY38" fmla="*/ 557052 h 563350"/>
              <a:gd name="connsiteX39" fmla="*/ 95612 w 1100563"/>
              <a:gd name="connsiteY39" fmla="*/ 560233 h 563350"/>
              <a:gd name="connsiteX40" fmla="*/ 68164 w 1100563"/>
              <a:gd name="connsiteY40" fmla="*/ 563051 h 563350"/>
              <a:gd name="connsiteX41" fmla="*/ 49713 w 1100563"/>
              <a:gd name="connsiteY41" fmla="*/ 561596 h 563350"/>
              <a:gd name="connsiteX42" fmla="*/ 19175 w 1100563"/>
              <a:gd name="connsiteY42" fmla="*/ 545146 h 563350"/>
              <a:gd name="connsiteX43" fmla="*/ 270 w 1100563"/>
              <a:gd name="connsiteY43" fmla="*/ 513153 h 563350"/>
              <a:gd name="connsiteX44" fmla="*/ 10813 w 1100563"/>
              <a:gd name="connsiteY44" fmla="*/ 499156 h 563350"/>
              <a:gd name="connsiteX45" fmla="*/ 125241 w 1100563"/>
              <a:gd name="connsiteY45" fmla="*/ 503428 h 563350"/>
              <a:gd name="connsiteX46" fmla="*/ 245395 w 1100563"/>
              <a:gd name="connsiteY46" fmla="*/ 476162 h 563350"/>
              <a:gd name="connsiteX47" fmla="*/ 309562 w 1100563"/>
              <a:gd name="connsiteY47" fmla="*/ 434081 h 563350"/>
              <a:gd name="connsiteX48" fmla="*/ 325649 w 1100563"/>
              <a:gd name="connsiteY48" fmla="*/ 416630 h 563350"/>
              <a:gd name="connsiteX49" fmla="*/ 339919 w 1100563"/>
              <a:gd name="connsiteY49" fmla="*/ 402452 h 563350"/>
              <a:gd name="connsiteX50" fmla="*/ 374820 w 1100563"/>
              <a:gd name="connsiteY50" fmla="*/ 386728 h 563350"/>
              <a:gd name="connsiteX51" fmla="*/ 389634 w 1100563"/>
              <a:gd name="connsiteY51" fmla="*/ 381911 h 563350"/>
              <a:gd name="connsiteX52" fmla="*/ 431988 w 1100563"/>
              <a:gd name="connsiteY52" fmla="*/ 341739 h 563350"/>
              <a:gd name="connsiteX53" fmla="*/ 445076 w 1100563"/>
              <a:gd name="connsiteY53" fmla="*/ 319562 h 563350"/>
              <a:gd name="connsiteX54" fmla="*/ 456164 w 1100563"/>
              <a:gd name="connsiteY54" fmla="*/ 302475 h 563350"/>
              <a:gd name="connsiteX55" fmla="*/ 462163 w 1100563"/>
              <a:gd name="connsiteY55" fmla="*/ 310110 h 563350"/>
              <a:gd name="connsiteX56" fmla="*/ 452347 w 1100563"/>
              <a:gd name="connsiteY56" fmla="*/ 324470 h 563350"/>
              <a:gd name="connsiteX57" fmla="*/ 451529 w 1100563"/>
              <a:gd name="connsiteY57" fmla="*/ 349828 h 563350"/>
              <a:gd name="connsiteX58" fmla="*/ 464799 w 1100563"/>
              <a:gd name="connsiteY58" fmla="*/ 339466 h 563350"/>
              <a:gd name="connsiteX59" fmla="*/ 479522 w 1100563"/>
              <a:gd name="connsiteY59" fmla="*/ 331559 h 563350"/>
              <a:gd name="connsiteX60" fmla="*/ 474251 w 1100563"/>
              <a:gd name="connsiteY60" fmla="*/ 345283 h 563350"/>
              <a:gd name="connsiteX61" fmla="*/ 386362 w 1100563"/>
              <a:gd name="connsiteY61" fmla="*/ 415994 h 563350"/>
              <a:gd name="connsiteX62" fmla="*/ 384363 w 1100563"/>
              <a:gd name="connsiteY62" fmla="*/ 420357 h 563350"/>
              <a:gd name="connsiteX63" fmla="*/ 511606 w 1100563"/>
              <a:gd name="connsiteY63" fmla="*/ 400089 h 563350"/>
              <a:gd name="connsiteX64" fmla="*/ 532965 w 1100563"/>
              <a:gd name="connsiteY64" fmla="*/ 377639 h 563350"/>
              <a:gd name="connsiteX65" fmla="*/ 540690 w 1100563"/>
              <a:gd name="connsiteY65" fmla="*/ 373731 h 563350"/>
              <a:gd name="connsiteX66" fmla="*/ 643848 w 1100563"/>
              <a:gd name="connsiteY66" fmla="*/ 319289 h 563350"/>
              <a:gd name="connsiteX67" fmla="*/ 682293 w 1100563"/>
              <a:gd name="connsiteY67" fmla="*/ 281116 h 563350"/>
              <a:gd name="connsiteX68" fmla="*/ 690382 w 1100563"/>
              <a:gd name="connsiteY68" fmla="*/ 267756 h 563350"/>
              <a:gd name="connsiteX69" fmla="*/ 767546 w 1100563"/>
              <a:gd name="connsiteY69" fmla="*/ 207497 h 563350"/>
              <a:gd name="connsiteX70" fmla="*/ 853435 w 1100563"/>
              <a:gd name="connsiteY70" fmla="*/ 180503 h 563350"/>
              <a:gd name="connsiteX71" fmla="*/ 897243 w 1100563"/>
              <a:gd name="connsiteY71" fmla="*/ 156691 h 563350"/>
              <a:gd name="connsiteX72" fmla="*/ 953685 w 1100563"/>
              <a:gd name="connsiteY72" fmla="*/ 99795 h 563350"/>
              <a:gd name="connsiteX73" fmla="*/ 963137 w 1100563"/>
              <a:gd name="connsiteY73" fmla="*/ 87434 h 563350"/>
              <a:gd name="connsiteX74" fmla="*/ 984678 w 1100563"/>
              <a:gd name="connsiteY74" fmla="*/ 26903 h 563350"/>
              <a:gd name="connsiteX75" fmla="*/ 983223 w 1100563"/>
              <a:gd name="connsiteY75" fmla="*/ 13633 h 563350"/>
              <a:gd name="connsiteX76" fmla="*/ 984132 w 1100563"/>
              <a:gd name="connsiteY76" fmla="*/ 0 h 563350"/>
              <a:gd name="connsiteX77" fmla="*/ 997856 w 1100563"/>
              <a:gd name="connsiteY77" fmla="*/ 21268 h 563350"/>
              <a:gd name="connsiteX78" fmla="*/ 1029758 w 1100563"/>
              <a:gd name="connsiteY78" fmla="*/ 6817 h 563350"/>
              <a:gd name="connsiteX79" fmla="*/ 1026759 w 1100563"/>
              <a:gd name="connsiteY79" fmla="*/ 11088 h 563350"/>
              <a:gd name="connsiteX80" fmla="*/ 986314 w 1100563"/>
              <a:gd name="connsiteY80" fmla="*/ 69984 h 563350"/>
              <a:gd name="connsiteX81" fmla="*/ 978134 w 1100563"/>
              <a:gd name="connsiteY81" fmla="*/ 87162 h 563350"/>
              <a:gd name="connsiteX82" fmla="*/ 947504 w 1100563"/>
              <a:gd name="connsiteY82" fmla="*/ 135968 h 563350"/>
              <a:gd name="connsiteX83" fmla="*/ 967772 w 1100563"/>
              <a:gd name="connsiteY83" fmla="*/ 137059 h 563350"/>
              <a:gd name="connsiteX84" fmla="*/ 1024396 w 1100563"/>
              <a:gd name="connsiteY84" fmla="*/ 114610 h 563350"/>
              <a:gd name="connsiteX85" fmla="*/ 1038483 w 1100563"/>
              <a:gd name="connsiteY85" fmla="*/ 102249 h 563350"/>
              <a:gd name="connsiteX86" fmla="*/ 1072839 w 1100563"/>
              <a:gd name="connsiteY86" fmla="*/ 67711 h 563350"/>
              <a:gd name="connsiteX87" fmla="*/ 1100560 w 1100563"/>
              <a:gd name="connsiteY87" fmla="*/ 57532 h 5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00563" h="563350">
                <a:moveTo>
                  <a:pt x="1100560" y="57532"/>
                </a:moveTo>
                <a:cubicBezTo>
                  <a:pt x="1100832" y="68802"/>
                  <a:pt x="1087199" y="65258"/>
                  <a:pt x="1083745" y="74346"/>
                </a:cubicBezTo>
                <a:cubicBezTo>
                  <a:pt x="1084654" y="76709"/>
                  <a:pt x="1086109" y="80254"/>
                  <a:pt x="1087472" y="83617"/>
                </a:cubicBezTo>
                <a:cubicBezTo>
                  <a:pt x="1086745" y="84889"/>
                  <a:pt x="1086472" y="86162"/>
                  <a:pt x="1085654" y="86707"/>
                </a:cubicBezTo>
                <a:cubicBezTo>
                  <a:pt x="1059024" y="104248"/>
                  <a:pt x="1032939" y="122790"/>
                  <a:pt x="1005400" y="138695"/>
                </a:cubicBezTo>
                <a:cubicBezTo>
                  <a:pt x="986950" y="149329"/>
                  <a:pt x="966409" y="156418"/>
                  <a:pt x="946686" y="164780"/>
                </a:cubicBezTo>
                <a:cubicBezTo>
                  <a:pt x="924328" y="174323"/>
                  <a:pt x="901879" y="183594"/>
                  <a:pt x="879429" y="192955"/>
                </a:cubicBezTo>
                <a:cubicBezTo>
                  <a:pt x="870977" y="196500"/>
                  <a:pt x="862433" y="199681"/>
                  <a:pt x="853163" y="203407"/>
                </a:cubicBezTo>
                <a:cubicBezTo>
                  <a:pt x="870431" y="204680"/>
                  <a:pt x="887064" y="204134"/>
                  <a:pt x="902969" y="207588"/>
                </a:cubicBezTo>
                <a:cubicBezTo>
                  <a:pt x="920511" y="211405"/>
                  <a:pt x="934417" y="197954"/>
                  <a:pt x="950776" y="198136"/>
                </a:cubicBezTo>
                <a:cubicBezTo>
                  <a:pt x="951231" y="199408"/>
                  <a:pt x="951685" y="200590"/>
                  <a:pt x="952140" y="201862"/>
                </a:cubicBezTo>
                <a:cubicBezTo>
                  <a:pt x="948868" y="205225"/>
                  <a:pt x="945596" y="208497"/>
                  <a:pt x="941688" y="212496"/>
                </a:cubicBezTo>
                <a:cubicBezTo>
                  <a:pt x="956139" y="220403"/>
                  <a:pt x="970317" y="228038"/>
                  <a:pt x="984587" y="235763"/>
                </a:cubicBezTo>
                <a:cubicBezTo>
                  <a:pt x="984223" y="236945"/>
                  <a:pt x="983950" y="238126"/>
                  <a:pt x="983587" y="239308"/>
                </a:cubicBezTo>
                <a:cubicBezTo>
                  <a:pt x="980133" y="239035"/>
                  <a:pt x="976589" y="239217"/>
                  <a:pt x="973226" y="238490"/>
                </a:cubicBezTo>
                <a:cubicBezTo>
                  <a:pt x="955684" y="234673"/>
                  <a:pt x="938325" y="228310"/>
                  <a:pt x="920602" y="227038"/>
                </a:cubicBezTo>
                <a:cubicBezTo>
                  <a:pt x="894153" y="225220"/>
                  <a:pt x="867523" y="226856"/>
                  <a:pt x="840893" y="227038"/>
                </a:cubicBezTo>
                <a:cubicBezTo>
                  <a:pt x="840348" y="227038"/>
                  <a:pt x="839711" y="227311"/>
                  <a:pt x="839166" y="227311"/>
                </a:cubicBezTo>
                <a:cubicBezTo>
                  <a:pt x="797539" y="223493"/>
                  <a:pt x="767001" y="249396"/>
                  <a:pt x="733918" y="267665"/>
                </a:cubicBezTo>
                <a:cubicBezTo>
                  <a:pt x="727283" y="271300"/>
                  <a:pt x="722193" y="278662"/>
                  <a:pt x="717649" y="285206"/>
                </a:cubicBezTo>
                <a:cubicBezTo>
                  <a:pt x="711105" y="294749"/>
                  <a:pt x="705743" y="305111"/>
                  <a:pt x="699744" y="315108"/>
                </a:cubicBezTo>
                <a:cubicBezTo>
                  <a:pt x="689474" y="331923"/>
                  <a:pt x="675568" y="343011"/>
                  <a:pt x="656936" y="351373"/>
                </a:cubicBezTo>
                <a:cubicBezTo>
                  <a:pt x="631396" y="362734"/>
                  <a:pt x="608038" y="378912"/>
                  <a:pt x="580863" y="394726"/>
                </a:cubicBezTo>
                <a:cubicBezTo>
                  <a:pt x="594041" y="400270"/>
                  <a:pt x="604130" y="401452"/>
                  <a:pt x="613855" y="397998"/>
                </a:cubicBezTo>
                <a:cubicBezTo>
                  <a:pt x="645120" y="387092"/>
                  <a:pt x="676113" y="375640"/>
                  <a:pt x="707197" y="364279"/>
                </a:cubicBezTo>
                <a:cubicBezTo>
                  <a:pt x="730191" y="355826"/>
                  <a:pt x="753550" y="353281"/>
                  <a:pt x="777362" y="359462"/>
                </a:cubicBezTo>
                <a:cubicBezTo>
                  <a:pt x="780725" y="360371"/>
                  <a:pt x="783724" y="362643"/>
                  <a:pt x="786451" y="367369"/>
                </a:cubicBezTo>
                <a:cubicBezTo>
                  <a:pt x="782816" y="368096"/>
                  <a:pt x="778907" y="370005"/>
                  <a:pt x="775544" y="369278"/>
                </a:cubicBezTo>
                <a:cubicBezTo>
                  <a:pt x="759094" y="365733"/>
                  <a:pt x="744643" y="371822"/>
                  <a:pt x="730100" y="377639"/>
                </a:cubicBezTo>
                <a:cubicBezTo>
                  <a:pt x="695654" y="391454"/>
                  <a:pt x="661480" y="405815"/>
                  <a:pt x="626943" y="419175"/>
                </a:cubicBezTo>
                <a:cubicBezTo>
                  <a:pt x="619672" y="421993"/>
                  <a:pt x="611037" y="422992"/>
                  <a:pt x="603130" y="422356"/>
                </a:cubicBezTo>
                <a:cubicBezTo>
                  <a:pt x="575955" y="420357"/>
                  <a:pt x="551597" y="428173"/>
                  <a:pt x="528238" y="440897"/>
                </a:cubicBezTo>
                <a:cubicBezTo>
                  <a:pt x="504789" y="453712"/>
                  <a:pt x="481158" y="466164"/>
                  <a:pt x="457982" y="479434"/>
                </a:cubicBezTo>
                <a:cubicBezTo>
                  <a:pt x="444803" y="487068"/>
                  <a:pt x="431624" y="486159"/>
                  <a:pt x="417537" y="483524"/>
                </a:cubicBezTo>
                <a:cubicBezTo>
                  <a:pt x="403904" y="480979"/>
                  <a:pt x="390089" y="479797"/>
                  <a:pt x="376274" y="478070"/>
                </a:cubicBezTo>
                <a:cubicBezTo>
                  <a:pt x="372366" y="477616"/>
                  <a:pt x="367912" y="478161"/>
                  <a:pt x="364549" y="476525"/>
                </a:cubicBezTo>
                <a:cubicBezTo>
                  <a:pt x="351370" y="470436"/>
                  <a:pt x="339646" y="474253"/>
                  <a:pt x="328012" y="480524"/>
                </a:cubicBezTo>
                <a:cubicBezTo>
                  <a:pt x="287658" y="502247"/>
                  <a:pt x="247667" y="524787"/>
                  <a:pt x="206859" y="545509"/>
                </a:cubicBezTo>
                <a:cubicBezTo>
                  <a:pt x="194225" y="551871"/>
                  <a:pt x="179410" y="555507"/>
                  <a:pt x="165232" y="557052"/>
                </a:cubicBezTo>
                <a:cubicBezTo>
                  <a:pt x="142146" y="559506"/>
                  <a:pt x="118788" y="559052"/>
                  <a:pt x="95612" y="560233"/>
                </a:cubicBezTo>
                <a:cubicBezTo>
                  <a:pt x="86432" y="560688"/>
                  <a:pt x="77343" y="562596"/>
                  <a:pt x="68164" y="563051"/>
                </a:cubicBezTo>
                <a:cubicBezTo>
                  <a:pt x="61983" y="563414"/>
                  <a:pt x="55167" y="563869"/>
                  <a:pt x="49713" y="561596"/>
                </a:cubicBezTo>
                <a:cubicBezTo>
                  <a:pt x="39079" y="557143"/>
                  <a:pt x="28809" y="551417"/>
                  <a:pt x="19175" y="545146"/>
                </a:cubicBezTo>
                <a:cubicBezTo>
                  <a:pt x="7814" y="537784"/>
                  <a:pt x="1906" y="526514"/>
                  <a:pt x="270" y="513153"/>
                </a:cubicBezTo>
                <a:cubicBezTo>
                  <a:pt x="-911" y="503519"/>
                  <a:pt x="1634" y="500429"/>
                  <a:pt x="10813" y="499156"/>
                </a:cubicBezTo>
                <a:cubicBezTo>
                  <a:pt x="49168" y="493612"/>
                  <a:pt x="87886" y="495521"/>
                  <a:pt x="125241" y="503428"/>
                </a:cubicBezTo>
                <a:cubicBezTo>
                  <a:pt x="170685" y="513062"/>
                  <a:pt x="208767" y="500156"/>
                  <a:pt x="245395" y="476162"/>
                </a:cubicBezTo>
                <a:cubicBezTo>
                  <a:pt x="266754" y="462165"/>
                  <a:pt x="287840" y="447532"/>
                  <a:pt x="309562" y="434081"/>
                </a:cubicBezTo>
                <a:cubicBezTo>
                  <a:pt x="316924" y="429536"/>
                  <a:pt x="322741" y="424356"/>
                  <a:pt x="325649" y="416630"/>
                </a:cubicBezTo>
                <a:cubicBezTo>
                  <a:pt x="328376" y="409359"/>
                  <a:pt x="333102" y="405360"/>
                  <a:pt x="339919" y="402452"/>
                </a:cubicBezTo>
                <a:cubicBezTo>
                  <a:pt x="351643" y="397362"/>
                  <a:pt x="363095" y="391818"/>
                  <a:pt x="374820" y="386728"/>
                </a:cubicBezTo>
                <a:cubicBezTo>
                  <a:pt x="379546" y="384638"/>
                  <a:pt x="384545" y="382820"/>
                  <a:pt x="389634" y="381911"/>
                </a:cubicBezTo>
                <a:cubicBezTo>
                  <a:pt x="409630" y="378185"/>
                  <a:pt x="425808" y="362007"/>
                  <a:pt x="431988" y="341739"/>
                </a:cubicBezTo>
                <a:cubicBezTo>
                  <a:pt x="434442" y="333740"/>
                  <a:pt x="440532" y="326833"/>
                  <a:pt x="445076" y="319562"/>
                </a:cubicBezTo>
                <a:cubicBezTo>
                  <a:pt x="448711" y="313654"/>
                  <a:pt x="452620" y="307928"/>
                  <a:pt x="456164" y="302475"/>
                </a:cubicBezTo>
                <a:cubicBezTo>
                  <a:pt x="462345" y="302566"/>
                  <a:pt x="464799" y="305111"/>
                  <a:pt x="462163" y="310110"/>
                </a:cubicBezTo>
                <a:cubicBezTo>
                  <a:pt x="459436" y="315199"/>
                  <a:pt x="455528" y="319653"/>
                  <a:pt x="452347" y="324470"/>
                </a:cubicBezTo>
                <a:cubicBezTo>
                  <a:pt x="447166" y="332286"/>
                  <a:pt x="445530" y="340375"/>
                  <a:pt x="451529" y="349828"/>
                </a:cubicBezTo>
                <a:cubicBezTo>
                  <a:pt x="455982" y="346283"/>
                  <a:pt x="460163" y="342466"/>
                  <a:pt x="464799" y="339466"/>
                </a:cubicBezTo>
                <a:cubicBezTo>
                  <a:pt x="469343" y="336467"/>
                  <a:pt x="474433" y="334286"/>
                  <a:pt x="479522" y="331559"/>
                </a:cubicBezTo>
                <a:cubicBezTo>
                  <a:pt x="483976" y="340284"/>
                  <a:pt x="478159" y="342102"/>
                  <a:pt x="474251" y="345283"/>
                </a:cubicBezTo>
                <a:cubicBezTo>
                  <a:pt x="445258" y="369278"/>
                  <a:pt x="412538" y="388637"/>
                  <a:pt x="386362" y="415994"/>
                </a:cubicBezTo>
                <a:cubicBezTo>
                  <a:pt x="385272" y="417085"/>
                  <a:pt x="384999" y="418993"/>
                  <a:pt x="384363" y="420357"/>
                </a:cubicBezTo>
                <a:cubicBezTo>
                  <a:pt x="430988" y="443987"/>
                  <a:pt x="471979" y="430718"/>
                  <a:pt x="511606" y="400089"/>
                </a:cubicBezTo>
                <a:cubicBezTo>
                  <a:pt x="511061" y="387728"/>
                  <a:pt x="519331" y="380457"/>
                  <a:pt x="532965" y="377639"/>
                </a:cubicBezTo>
                <a:cubicBezTo>
                  <a:pt x="535691" y="377094"/>
                  <a:pt x="538418" y="375458"/>
                  <a:pt x="540690" y="373731"/>
                </a:cubicBezTo>
                <a:cubicBezTo>
                  <a:pt x="572592" y="350827"/>
                  <a:pt x="609038" y="336649"/>
                  <a:pt x="643848" y="319289"/>
                </a:cubicBezTo>
                <a:cubicBezTo>
                  <a:pt x="660571" y="310928"/>
                  <a:pt x="676113" y="300748"/>
                  <a:pt x="682293" y="281116"/>
                </a:cubicBezTo>
                <a:cubicBezTo>
                  <a:pt x="683839" y="276299"/>
                  <a:pt x="687020" y="271755"/>
                  <a:pt x="690382" y="267756"/>
                </a:cubicBezTo>
                <a:cubicBezTo>
                  <a:pt x="711923" y="242398"/>
                  <a:pt x="736372" y="221766"/>
                  <a:pt x="767546" y="207497"/>
                </a:cubicBezTo>
                <a:cubicBezTo>
                  <a:pt x="795449" y="194773"/>
                  <a:pt x="824260" y="187684"/>
                  <a:pt x="853435" y="180503"/>
                </a:cubicBezTo>
                <a:cubicBezTo>
                  <a:pt x="869977" y="176504"/>
                  <a:pt x="884974" y="169415"/>
                  <a:pt x="897243" y="156691"/>
                </a:cubicBezTo>
                <a:cubicBezTo>
                  <a:pt x="915785" y="137423"/>
                  <a:pt x="934962" y="118881"/>
                  <a:pt x="953685" y="99795"/>
                </a:cubicBezTo>
                <a:cubicBezTo>
                  <a:pt x="957320" y="96069"/>
                  <a:pt x="961319" y="92069"/>
                  <a:pt x="963137" y="87434"/>
                </a:cubicBezTo>
                <a:cubicBezTo>
                  <a:pt x="970772" y="67439"/>
                  <a:pt x="978043" y="47262"/>
                  <a:pt x="984678" y="26903"/>
                </a:cubicBezTo>
                <a:cubicBezTo>
                  <a:pt x="985950" y="23086"/>
                  <a:pt x="983496" y="18087"/>
                  <a:pt x="983223" y="13633"/>
                </a:cubicBezTo>
                <a:cubicBezTo>
                  <a:pt x="983042" y="10634"/>
                  <a:pt x="983587" y="7544"/>
                  <a:pt x="984132" y="0"/>
                </a:cubicBezTo>
                <a:cubicBezTo>
                  <a:pt x="989949" y="8907"/>
                  <a:pt x="993403" y="14360"/>
                  <a:pt x="997856" y="21268"/>
                </a:cubicBezTo>
                <a:cubicBezTo>
                  <a:pt x="1005582" y="10543"/>
                  <a:pt x="1014398" y="2454"/>
                  <a:pt x="1029758" y="6817"/>
                </a:cubicBezTo>
                <a:cubicBezTo>
                  <a:pt x="1028849" y="8180"/>
                  <a:pt x="1028213" y="10270"/>
                  <a:pt x="1026759" y="11088"/>
                </a:cubicBezTo>
                <a:cubicBezTo>
                  <a:pt x="1004946" y="24994"/>
                  <a:pt x="993948" y="46262"/>
                  <a:pt x="986314" y="69984"/>
                </a:cubicBezTo>
                <a:cubicBezTo>
                  <a:pt x="984405" y="75982"/>
                  <a:pt x="981406" y="81799"/>
                  <a:pt x="978134" y="87162"/>
                </a:cubicBezTo>
                <a:cubicBezTo>
                  <a:pt x="968318" y="103340"/>
                  <a:pt x="958047" y="119245"/>
                  <a:pt x="947504" y="135968"/>
                </a:cubicBezTo>
                <a:cubicBezTo>
                  <a:pt x="954685" y="141512"/>
                  <a:pt x="961683" y="139331"/>
                  <a:pt x="967772" y="137059"/>
                </a:cubicBezTo>
                <a:cubicBezTo>
                  <a:pt x="986859" y="130061"/>
                  <a:pt x="1005855" y="122790"/>
                  <a:pt x="1024396" y="114610"/>
                </a:cubicBezTo>
                <a:cubicBezTo>
                  <a:pt x="1029849" y="112247"/>
                  <a:pt x="1034030" y="106702"/>
                  <a:pt x="1038483" y="102249"/>
                </a:cubicBezTo>
                <a:cubicBezTo>
                  <a:pt x="1049935" y="90797"/>
                  <a:pt x="1060842" y="78618"/>
                  <a:pt x="1072839" y="67711"/>
                </a:cubicBezTo>
                <a:cubicBezTo>
                  <a:pt x="1082655" y="58714"/>
                  <a:pt x="1090289" y="56623"/>
                  <a:pt x="1100560" y="57532"/>
                </a:cubicBezTo>
                <a:close/>
              </a:path>
            </a:pathLst>
          </a:custGeom>
          <a:solidFill>
            <a:srgbClr val="F8EAD4"/>
          </a:solidFill>
          <a:ln w="9053" cap="flat">
            <a:noFill/>
            <a:prstDash val="solid"/>
            <a:miter/>
          </a:ln>
        </p:spPr>
        <p:txBody>
          <a:bodyPr rtlCol="0" anchor="ctr"/>
          <a:lstStyle/>
          <a:p>
            <a:endParaRPr lang="en-US" dirty="0"/>
          </a:p>
        </p:txBody>
      </p:sp>
      <p:sp>
        <p:nvSpPr>
          <p:cNvPr id="25" name="Picture Placeholder 34">
            <a:extLst>
              <a:ext uri="{FF2B5EF4-FFF2-40B4-BE49-F238E27FC236}">
                <a16:creationId xmlns:a16="http://schemas.microsoft.com/office/drawing/2014/main" id="{771DFCF5-94C5-4563-8423-D05A462D8DA0}"/>
              </a:ext>
            </a:extLst>
          </p:cNvPr>
          <p:cNvSpPr>
            <a:spLocks noGrp="1"/>
          </p:cNvSpPr>
          <p:nvPr>
            <p:ph type="pic" sz="quarter" idx="10" hasCustomPrompt="1"/>
          </p:nvPr>
        </p:nvSpPr>
        <p:spPr>
          <a:xfrm>
            <a:off x="840659" y="3699572"/>
            <a:ext cx="2120872" cy="2120963"/>
          </a:xfrm>
          <a:solidFill>
            <a:schemeClr val="tx2">
              <a:lumMod val="50000"/>
            </a:schemeClr>
          </a:solidFill>
        </p:spPr>
        <p:txBody>
          <a:bodyPr/>
          <a:lstStyle>
            <a:lvl1pPr algn="ctr">
              <a:buNone/>
              <a:defRPr sz="1600">
                <a:solidFill>
                  <a:schemeClr val="tx2">
                    <a:lumMod val="50000"/>
                  </a:schemeClr>
                </a:solidFill>
                <a:latin typeface="+mn-lt"/>
              </a:defRPr>
            </a:lvl1pPr>
          </a:lstStyle>
          <a:p>
            <a:r>
              <a:rPr lang="en-US" dirty="0"/>
              <a:t>picture</a:t>
            </a:r>
          </a:p>
        </p:txBody>
      </p:sp>
      <p:sp>
        <p:nvSpPr>
          <p:cNvPr id="27" name="Picture Placeholder 34">
            <a:extLst>
              <a:ext uri="{FF2B5EF4-FFF2-40B4-BE49-F238E27FC236}">
                <a16:creationId xmlns:a16="http://schemas.microsoft.com/office/drawing/2014/main" id="{EFB6A770-C929-4EDF-85EB-4A8B19E96898}"/>
              </a:ext>
            </a:extLst>
          </p:cNvPr>
          <p:cNvSpPr>
            <a:spLocks noGrp="1"/>
          </p:cNvSpPr>
          <p:nvPr>
            <p:ph type="pic" sz="quarter" idx="11" hasCustomPrompt="1"/>
          </p:nvPr>
        </p:nvSpPr>
        <p:spPr>
          <a:xfrm>
            <a:off x="3637653" y="3713275"/>
            <a:ext cx="2120872" cy="2107260"/>
          </a:xfrm>
          <a:solidFill>
            <a:schemeClr val="tx2">
              <a:lumMod val="40000"/>
              <a:lumOff val="60000"/>
            </a:schemeClr>
          </a:solidFill>
        </p:spPr>
        <p:txBody>
          <a:bodyPr/>
          <a:lstStyle>
            <a:lvl1pPr algn="ctr">
              <a:buNone/>
              <a:defRPr sz="1600">
                <a:solidFill>
                  <a:schemeClr val="tx2">
                    <a:lumMod val="40000"/>
                    <a:lumOff val="60000"/>
                  </a:schemeClr>
                </a:solidFill>
                <a:latin typeface="+mn-lt"/>
              </a:defRPr>
            </a:lvl1pPr>
          </a:lstStyle>
          <a:p>
            <a:r>
              <a:rPr lang="en-US" dirty="0"/>
              <a:t>picture</a:t>
            </a:r>
          </a:p>
        </p:txBody>
      </p:sp>
      <p:sp>
        <p:nvSpPr>
          <p:cNvPr id="30" name="Picture Placeholder 34">
            <a:extLst>
              <a:ext uri="{FF2B5EF4-FFF2-40B4-BE49-F238E27FC236}">
                <a16:creationId xmlns:a16="http://schemas.microsoft.com/office/drawing/2014/main" id="{E59E95AF-7585-4115-8054-B085E0FF9EB9}"/>
              </a:ext>
            </a:extLst>
          </p:cNvPr>
          <p:cNvSpPr>
            <a:spLocks noGrp="1"/>
          </p:cNvSpPr>
          <p:nvPr>
            <p:ph type="pic" sz="quarter" idx="12" hasCustomPrompt="1"/>
          </p:nvPr>
        </p:nvSpPr>
        <p:spPr>
          <a:xfrm>
            <a:off x="6434747" y="3699572"/>
            <a:ext cx="2120872" cy="2120963"/>
          </a:xfrm>
          <a:solidFill>
            <a:schemeClr val="tx2">
              <a:lumMod val="50000"/>
            </a:schemeClr>
          </a:solidFill>
        </p:spPr>
        <p:txBody>
          <a:bodyPr/>
          <a:lstStyle>
            <a:lvl1pPr algn="ctr">
              <a:buNone/>
              <a:defRPr sz="1600">
                <a:solidFill>
                  <a:schemeClr val="tx2">
                    <a:lumMod val="50000"/>
                  </a:schemeClr>
                </a:solidFill>
                <a:latin typeface="+mn-lt"/>
              </a:defRPr>
            </a:lvl1pPr>
          </a:lstStyle>
          <a:p>
            <a:r>
              <a:rPr lang="en-US" dirty="0"/>
              <a:t>picture</a:t>
            </a:r>
          </a:p>
        </p:txBody>
      </p:sp>
      <p:sp>
        <p:nvSpPr>
          <p:cNvPr id="31" name="Picture Placeholder 34">
            <a:extLst>
              <a:ext uri="{FF2B5EF4-FFF2-40B4-BE49-F238E27FC236}">
                <a16:creationId xmlns:a16="http://schemas.microsoft.com/office/drawing/2014/main" id="{8CF32787-1C54-4041-B325-864EB07CA58D}"/>
              </a:ext>
            </a:extLst>
          </p:cNvPr>
          <p:cNvSpPr>
            <a:spLocks noGrp="1"/>
          </p:cNvSpPr>
          <p:nvPr>
            <p:ph type="pic" sz="quarter" idx="13" hasCustomPrompt="1"/>
          </p:nvPr>
        </p:nvSpPr>
        <p:spPr>
          <a:xfrm>
            <a:off x="9229469" y="3699573"/>
            <a:ext cx="2120872" cy="2120962"/>
          </a:xfrm>
          <a:solidFill>
            <a:schemeClr val="tx2">
              <a:lumMod val="40000"/>
              <a:lumOff val="60000"/>
            </a:schemeClr>
          </a:solidFill>
        </p:spPr>
        <p:txBody>
          <a:bodyPr/>
          <a:lstStyle>
            <a:lvl1pPr algn="ctr">
              <a:buNone/>
              <a:defRPr sz="1600">
                <a:solidFill>
                  <a:schemeClr val="tx2">
                    <a:lumMod val="40000"/>
                    <a:lumOff val="60000"/>
                  </a:schemeClr>
                </a:solidFill>
                <a:latin typeface="+mn-lt"/>
              </a:defRPr>
            </a:lvl1pPr>
          </a:lstStyle>
          <a:p>
            <a:r>
              <a:rPr lang="en-US" dirty="0"/>
              <a:t>picture</a:t>
            </a:r>
          </a:p>
        </p:txBody>
      </p:sp>
      <p:sp>
        <p:nvSpPr>
          <p:cNvPr id="33" name="Text Placeholder 7">
            <a:extLst>
              <a:ext uri="{FF2B5EF4-FFF2-40B4-BE49-F238E27FC236}">
                <a16:creationId xmlns:a16="http://schemas.microsoft.com/office/drawing/2014/main" id="{B28F84D8-2288-4728-AC4E-041A09E005D1}"/>
              </a:ext>
            </a:extLst>
          </p:cNvPr>
          <p:cNvSpPr>
            <a:spLocks noGrp="1"/>
          </p:cNvSpPr>
          <p:nvPr>
            <p:ph type="body" sz="quarter" idx="18" hasCustomPrompt="1"/>
          </p:nvPr>
        </p:nvSpPr>
        <p:spPr>
          <a:xfrm>
            <a:off x="3804562" y="1524693"/>
            <a:ext cx="4581878" cy="676186"/>
          </a:xfrm>
        </p:spPr>
        <p:txBody>
          <a:bodyPr/>
          <a:lstStyle>
            <a:lvl1pPr algn="ctr">
              <a:lnSpc>
                <a:spcPct val="100000"/>
              </a:lnSpc>
              <a:buFontTx/>
              <a:buNone/>
              <a:defRPr sz="1600">
                <a:solidFill>
                  <a:schemeClr val="accent3">
                    <a:lumMod val="20000"/>
                    <a:lumOff val="80000"/>
                  </a:schemeClr>
                </a:solidFill>
                <a:latin typeface="+mn-lt"/>
              </a:defRPr>
            </a:lvl1pPr>
          </a:lstStyle>
          <a:p>
            <a:pPr lvl="0"/>
            <a:r>
              <a:rPr lang="en-US" dirty="0"/>
              <a:t>Add text here</a:t>
            </a:r>
          </a:p>
        </p:txBody>
      </p:sp>
      <p:sp>
        <p:nvSpPr>
          <p:cNvPr id="5" name="Title 4">
            <a:extLst>
              <a:ext uri="{FF2B5EF4-FFF2-40B4-BE49-F238E27FC236}">
                <a16:creationId xmlns:a16="http://schemas.microsoft.com/office/drawing/2014/main" id="{D7076F62-F4E0-4C5E-B1BD-73BA1C63BF73}"/>
              </a:ext>
            </a:extLst>
          </p:cNvPr>
          <p:cNvSpPr>
            <a:spLocks noGrp="1"/>
          </p:cNvSpPr>
          <p:nvPr>
            <p:ph type="title" hasCustomPrompt="1"/>
          </p:nvPr>
        </p:nvSpPr>
        <p:spPr>
          <a:xfrm>
            <a:off x="5967497" y="646236"/>
            <a:ext cx="1755342" cy="592890"/>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76097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hoto Collage">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16453-F65D-4E9B-9827-962EA7B43B3C}"/>
              </a:ext>
            </a:extLst>
          </p:cNvPr>
          <p:cNvSpPr>
            <a:spLocks noGrp="1"/>
          </p:cNvSpPr>
          <p:nvPr>
            <p:ph type="title"/>
          </p:nvPr>
        </p:nvSpPr>
        <p:spPr>
          <a:xfrm>
            <a:off x="0" y="0"/>
            <a:ext cx="11339241" cy="407035"/>
          </a:xfrm>
        </p:spPr>
        <p:txBody>
          <a:bodyPr/>
          <a:lstStyle>
            <a:lvl1pPr>
              <a:defRPr sz="900">
                <a:solidFill>
                  <a:schemeClr val="accent3">
                    <a:lumMod val="40000"/>
                    <a:lumOff val="60000"/>
                  </a:schemeClr>
                </a:solidFill>
              </a:defRPr>
            </a:lvl1pPr>
          </a:lstStyle>
          <a:p>
            <a:r>
              <a:rPr lang="en-US"/>
              <a:t>Click to edit Master title style</a:t>
            </a:r>
          </a:p>
        </p:txBody>
      </p:sp>
      <p:sp>
        <p:nvSpPr>
          <p:cNvPr id="5" name="Rectangle 4">
            <a:extLst>
              <a:ext uri="{FF2B5EF4-FFF2-40B4-BE49-F238E27FC236}">
                <a16:creationId xmlns:a16="http://schemas.microsoft.com/office/drawing/2014/main" id="{D61CD3A7-191A-485E-B049-D37C740CB310}"/>
              </a:ext>
            </a:extLst>
          </p:cNvPr>
          <p:cNvSpPr/>
          <p:nvPr/>
        </p:nvSpPr>
        <p:spPr>
          <a:xfrm>
            <a:off x="106303" y="122372"/>
            <a:ext cx="3419583"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B6B0CD-4535-4563-A88C-7CDF7196B85B}"/>
              </a:ext>
            </a:extLst>
          </p:cNvPr>
          <p:cNvSpPr/>
          <p:nvPr/>
        </p:nvSpPr>
        <p:spPr>
          <a:xfrm>
            <a:off x="106303" y="3741802"/>
            <a:ext cx="3419583" cy="298185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36616B6-846C-4079-9DD9-63233DAD3ACB}"/>
              </a:ext>
            </a:extLst>
          </p:cNvPr>
          <p:cNvSpPr/>
          <p:nvPr/>
        </p:nvSpPr>
        <p:spPr>
          <a:xfrm>
            <a:off x="3642691" y="122372"/>
            <a:ext cx="2956440" cy="296762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B979808-C3C3-4F87-A5AE-006E7FF4D946}"/>
              </a:ext>
            </a:extLst>
          </p:cNvPr>
          <p:cNvSpPr/>
          <p:nvPr/>
        </p:nvSpPr>
        <p:spPr>
          <a:xfrm>
            <a:off x="6708952" y="122372"/>
            <a:ext cx="2673402" cy="41396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6C382A8-4A78-49CE-B22C-0941D49A83FD}"/>
              </a:ext>
            </a:extLst>
          </p:cNvPr>
          <p:cNvSpPr/>
          <p:nvPr/>
        </p:nvSpPr>
        <p:spPr>
          <a:xfrm>
            <a:off x="3642690" y="3205824"/>
            <a:ext cx="2956440"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DDCA776-FCFC-4F63-8D71-9078106C9472}"/>
              </a:ext>
            </a:extLst>
          </p:cNvPr>
          <p:cNvSpPr/>
          <p:nvPr/>
        </p:nvSpPr>
        <p:spPr>
          <a:xfrm>
            <a:off x="9492176" y="122372"/>
            <a:ext cx="2568606" cy="2860006"/>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59447AF-2555-49E0-918A-7A5A3E4DE479}"/>
              </a:ext>
            </a:extLst>
          </p:cNvPr>
          <p:cNvSpPr/>
          <p:nvPr/>
        </p:nvSpPr>
        <p:spPr>
          <a:xfrm>
            <a:off x="6708953" y="4372996"/>
            <a:ext cx="2673402" cy="235065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451BDE1-FF97-41BB-B1FE-039ECB3FAA48}"/>
              </a:ext>
            </a:extLst>
          </p:cNvPr>
          <p:cNvSpPr/>
          <p:nvPr/>
        </p:nvSpPr>
        <p:spPr>
          <a:xfrm>
            <a:off x="9492174" y="3090002"/>
            <a:ext cx="2568608" cy="3633654"/>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12">
            <a:extLst>
              <a:ext uri="{FF2B5EF4-FFF2-40B4-BE49-F238E27FC236}">
                <a16:creationId xmlns:a16="http://schemas.microsoft.com/office/drawing/2014/main" id="{67AD5A73-8716-4463-A72A-D6F3CA1C957B}"/>
              </a:ext>
            </a:extLst>
          </p:cNvPr>
          <p:cNvSpPr>
            <a:spLocks noGrp="1"/>
          </p:cNvSpPr>
          <p:nvPr>
            <p:ph type="pic" sz="quarter" idx="10" hasCustomPrompt="1"/>
          </p:nvPr>
        </p:nvSpPr>
        <p:spPr>
          <a:xfrm>
            <a:off x="349279" y="374309"/>
            <a:ext cx="2926597" cy="2524311"/>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9" name="Picture Placeholder 18">
            <a:extLst>
              <a:ext uri="{FF2B5EF4-FFF2-40B4-BE49-F238E27FC236}">
                <a16:creationId xmlns:a16="http://schemas.microsoft.com/office/drawing/2014/main" id="{306E7670-75FA-47A8-81A4-05FD7DE0AF1D}"/>
              </a:ext>
            </a:extLst>
          </p:cNvPr>
          <p:cNvSpPr>
            <a:spLocks noGrp="1"/>
          </p:cNvSpPr>
          <p:nvPr>
            <p:ph type="pic" sz="quarter" idx="11" hasCustomPrompt="1"/>
          </p:nvPr>
        </p:nvSpPr>
        <p:spPr>
          <a:xfrm>
            <a:off x="349189" y="3994520"/>
            <a:ext cx="2930525" cy="1987550"/>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0" name="Picture Placeholder 18">
            <a:extLst>
              <a:ext uri="{FF2B5EF4-FFF2-40B4-BE49-F238E27FC236}">
                <a16:creationId xmlns:a16="http://schemas.microsoft.com/office/drawing/2014/main" id="{D93EF954-7570-4C45-A73E-24302285496B}"/>
              </a:ext>
            </a:extLst>
          </p:cNvPr>
          <p:cNvSpPr>
            <a:spLocks noGrp="1"/>
          </p:cNvSpPr>
          <p:nvPr>
            <p:ph type="pic" sz="quarter" idx="12" hasCustomPrompt="1"/>
          </p:nvPr>
        </p:nvSpPr>
        <p:spPr>
          <a:xfrm>
            <a:off x="9737360" y="374308"/>
            <a:ext cx="2078236" cy="1866486"/>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1" name="Picture Placeholder 18">
            <a:extLst>
              <a:ext uri="{FF2B5EF4-FFF2-40B4-BE49-F238E27FC236}">
                <a16:creationId xmlns:a16="http://schemas.microsoft.com/office/drawing/2014/main" id="{37E62A63-6ADB-4815-870C-7DE18C0E2A4C}"/>
              </a:ext>
            </a:extLst>
          </p:cNvPr>
          <p:cNvSpPr>
            <a:spLocks noGrp="1"/>
          </p:cNvSpPr>
          <p:nvPr>
            <p:ph type="pic" sz="quarter" idx="13" hasCustomPrompt="1"/>
          </p:nvPr>
        </p:nvSpPr>
        <p:spPr>
          <a:xfrm>
            <a:off x="3887874" y="374309"/>
            <a:ext cx="2460900" cy="1974108"/>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2" name="Picture Placeholder 18">
            <a:extLst>
              <a:ext uri="{FF2B5EF4-FFF2-40B4-BE49-F238E27FC236}">
                <a16:creationId xmlns:a16="http://schemas.microsoft.com/office/drawing/2014/main" id="{5E88C04C-B228-4B61-AE61-D503F82ACA8A}"/>
              </a:ext>
            </a:extLst>
          </p:cNvPr>
          <p:cNvSpPr>
            <a:spLocks noGrp="1"/>
          </p:cNvSpPr>
          <p:nvPr>
            <p:ph type="pic" sz="quarter" idx="14" hasCustomPrompt="1"/>
          </p:nvPr>
        </p:nvSpPr>
        <p:spPr>
          <a:xfrm>
            <a:off x="6953053" y="4624367"/>
            <a:ext cx="2173480" cy="1357703"/>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3" name="Picture Placeholder 12">
            <a:extLst>
              <a:ext uri="{FF2B5EF4-FFF2-40B4-BE49-F238E27FC236}">
                <a16:creationId xmlns:a16="http://schemas.microsoft.com/office/drawing/2014/main" id="{C88BEAB2-2E36-458C-A884-338D4D0E6599}"/>
              </a:ext>
            </a:extLst>
          </p:cNvPr>
          <p:cNvSpPr>
            <a:spLocks noGrp="1"/>
          </p:cNvSpPr>
          <p:nvPr>
            <p:ph type="pic" sz="quarter" idx="15" hasCustomPrompt="1"/>
          </p:nvPr>
        </p:nvSpPr>
        <p:spPr>
          <a:xfrm>
            <a:off x="3886791" y="3458132"/>
            <a:ext cx="2460899" cy="2523939"/>
          </a:xfrm>
          <a:solidFill>
            <a:srgbClr val="ADC5D0"/>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34" name="Picture Placeholder 12">
            <a:extLst>
              <a:ext uri="{FF2B5EF4-FFF2-40B4-BE49-F238E27FC236}">
                <a16:creationId xmlns:a16="http://schemas.microsoft.com/office/drawing/2014/main" id="{F83EDCAF-9FBF-42BB-9012-9D6E7AE4AAE2}"/>
              </a:ext>
            </a:extLst>
          </p:cNvPr>
          <p:cNvSpPr>
            <a:spLocks noGrp="1"/>
          </p:cNvSpPr>
          <p:nvPr>
            <p:ph type="pic" sz="quarter" idx="16" hasCustomPrompt="1"/>
          </p:nvPr>
        </p:nvSpPr>
        <p:spPr>
          <a:xfrm>
            <a:off x="6953051" y="374309"/>
            <a:ext cx="2173481" cy="3131604"/>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35" name="Picture Placeholder 12">
            <a:extLst>
              <a:ext uri="{FF2B5EF4-FFF2-40B4-BE49-F238E27FC236}">
                <a16:creationId xmlns:a16="http://schemas.microsoft.com/office/drawing/2014/main" id="{EBC88136-E5C2-44CD-88E4-25103D1B33C0}"/>
              </a:ext>
            </a:extLst>
          </p:cNvPr>
          <p:cNvSpPr>
            <a:spLocks noGrp="1"/>
          </p:cNvSpPr>
          <p:nvPr>
            <p:ph type="pic" sz="quarter" idx="17" hasCustomPrompt="1"/>
          </p:nvPr>
        </p:nvSpPr>
        <p:spPr>
          <a:xfrm>
            <a:off x="9737360" y="3342229"/>
            <a:ext cx="2078236" cy="2639842"/>
          </a:xfrm>
          <a:solidFill>
            <a:srgbClr val="ADC5D0"/>
          </a:solidFill>
        </p:spPr>
        <p:txBody>
          <a:bodyPr/>
          <a:lstStyle>
            <a:lvl1pPr algn="ctr">
              <a:buNone/>
              <a:defRPr>
                <a:solidFill>
                  <a:schemeClr val="tx2">
                    <a:lumMod val="40000"/>
                    <a:lumOff val="60000"/>
                  </a:schemeClr>
                </a:solidFill>
                <a:latin typeface="+mn-lt"/>
              </a:defRPr>
            </a:lvl1pPr>
          </a:lstStyle>
          <a:p>
            <a:r>
              <a:rPr lang="en-US" dirty="0"/>
              <a:t>picture</a:t>
            </a:r>
          </a:p>
        </p:txBody>
      </p:sp>
    </p:spTree>
    <p:extLst>
      <p:ext uri="{BB962C8B-B14F-4D97-AF65-F5344CB8AC3E}">
        <p14:creationId xmlns:p14="http://schemas.microsoft.com/office/powerpoint/2010/main" val="85945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1E127685-9474-47AE-BB6F-86969AAB7448}"/>
              </a:ext>
            </a:extLst>
          </p:cNvPr>
          <p:cNvPicPr>
            <a:picLocks noChangeAspect="1"/>
          </p:cNvPicPr>
          <p:nvPr userDrawn="1"/>
        </p:nvPicPr>
        <p:blipFill rotWithShape="1">
          <a:blip r:embed="rId2">
            <a:duotone>
              <a:schemeClr val="accent1">
                <a:shade val="45000"/>
                <a:satMod val="135000"/>
              </a:schemeClr>
              <a:prstClr val="white"/>
            </a:duotone>
            <a:alphaModFix amt="30000"/>
          </a:blip>
          <a:srcRect t="42935" b="815"/>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8C633AD-DA0D-4222-BB4C-CEE9D3EFC731}"/>
              </a:ext>
            </a:extLst>
          </p:cNvPr>
          <p:cNvSpPr/>
          <p:nvPr userDrawn="1"/>
        </p:nvSpPr>
        <p:spPr>
          <a:xfrm>
            <a:off x="285565" y="285566"/>
            <a:ext cx="11620870" cy="628686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5">
            <a:extLst>
              <a:ext uri="{FF2B5EF4-FFF2-40B4-BE49-F238E27FC236}">
                <a16:creationId xmlns:a16="http://schemas.microsoft.com/office/drawing/2014/main" id="{64FFD8EC-D8C2-4E71-8D7E-9FFE38487582}"/>
              </a:ext>
            </a:extLst>
          </p:cNvPr>
          <p:cNvSpPr>
            <a:spLocks noGrp="1"/>
          </p:cNvSpPr>
          <p:nvPr>
            <p:ph type="body" sz="quarter" idx="11" hasCustomPrompt="1"/>
          </p:nvPr>
        </p:nvSpPr>
        <p:spPr>
          <a:xfrm>
            <a:off x="4487949" y="3077822"/>
            <a:ext cx="1039006" cy="368878"/>
          </a:xfrm>
        </p:spPr>
        <p:txBody>
          <a:bodyPr/>
          <a:lstStyle>
            <a:lvl1pPr algn="r">
              <a:buFontTx/>
              <a:buNone/>
              <a:defRPr sz="2400" i="1">
                <a:solidFill>
                  <a:srgbClr val="446777"/>
                </a:solidFill>
                <a:latin typeface="+mn-lt"/>
              </a:defRPr>
            </a:lvl1pPr>
          </a:lstStyle>
          <a:p>
            <a:pPr lvl="0"/>
            <a:r>
              <a:rPr lang="en-US" dirty="0"/>
              <a:t>subtitle</a:t>
            </a:r>
          </a:p>
        </p:txBody>
      </p:sp>
      <p:sp>
        <p:nvSpPr>
          <p:cNvPr id="2" name="Graphic 9">
            <a:extLst>
              <a:ext uri="{FF2B5EF4-FFF2-40B4-BE49-F238E27FC236}">
                <a16:creationId xmlns:a16="http://schemas.microsoft.com/office/drawing/2014/main" id="{52C2E414-18BC-4204-A2E8-DAAD333C3B60}"/>
              </a:ext>
            </a:extLst>
          </p:cNvPr>
          <p:cNvSpPr/>
          <p:nvPr/>
        </p:nvSpPr>
        <p:spPr>
          <a:xfrm rot="1563853">
            <a:off x="5413643" y="3506849"/>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tx2"/>
          </a:solidFill>
          <a:ln w="11257" cap="flat">
            <a:noFill/>
            <a:prstDash val="solid"/>
            <a:miter/>
          </a:ln>
        </p:spPr>
        <p:txBody>
          <a:bodyPr rtlCol="0" anchor="ctr"/>
          <a:lstStyle/>
          <a:p>
            <a:endParaRPr lang="en-US" dirty="0"/>
          </a:p>
        </p:txBody>
      </p:sp>
      <p:sp>
        <p:nvSpPr>
          <p:cNvPr id="3" name="Title 2">
            <a:extLst>
              <a:ext uri="{FF2B5EF4-FFF2-40B4-BE49-F238E27FC236}">
                <a16:creationId xmlns:a16="http://schemas.microsoft.com/office/drawing/2014/main" id="{CA5687A6-EA6B-4C7B-A341-693882F29DE7}"/>
              </a:ext>
            </a:extLst>
          </p:cNvPr>
          <p:cNvSpPr>
            <a:spLocks noGrp="1"/>
          </p:cNvSpPr>
          <p:nvPr>
            <p:ph type="title" hasCustomPrompt="1"/>
          </p:nvPr>
        </p:nvSpPr>
        <p:spPr>
          <a:xfrm>
            <a:off x="5669737" y="2956704"/>
            <a:ext cx="2448103" cy="601121"/>
          </a:xfrm>
        </p:spPr>
        <p:txBody>
          <a:bodyPr vert="horz" lIns="0" tIns="0" rIns="0" bIns="0" rtlCol="0">
            <a:noAutofit/>
          </a:bodyPr>
          <a:lstStyle>
            <a:lvl1pPr>
              <a:defRPr lang="en-US" sz="4000" cap="all" baseline="0">
                <a:solidFill>
                  <a:srgbClr val="446777"/>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332555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BF394-563D-4E0A-AB30-6CD7630DCEA4}"/>
              </a:ext>
            </a:extLst>
          </p:cNvPr>
          <p:cNvSpPr>
            <a:spLocks noGrp="1"/>
          </p:cNvSpPr>
          <p:nvPr>
            <p:ph type="title"/>
          </p:nvPr>
        </p:nvSpPr>
        <p:spPr>
          <a:xfrm>
            <a:off x="426378" y="365125"/>
            <a:ext cx="11339241" cy="9302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897B8D9-80F7-4DBD-AB9A-1284E26FE403}"/>
              </a:ext>
            </a:extLst>
          </p:cNvPr>
          <p:cNvSpPr>
            <a:spLocks noGrp="1"/>
          </p:cNvSpPr>
          <p:nvPr>
            <p:ph type="body" idx="1"/>
          </p:nvPr>
        </p:nvSpPr>
        <p:spPr>
          <a:xfrm>
            <a:off x="426379" y="1485900"/>
            <a:ext cx="11339242" cy="46910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0CEB74C-6B39-4345-A9ED-69A1B52D6F87}"/>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200" b="0" i="1">
                <a:solidFill>
                  <a:schemeClr val="tx1">
                    <a:tint val="75000"/>
                  </a:schemeClr>
                </a:solidFill>
                <a:latin typeface="+mj-lt"/>
              </a:defRPr>
            </a:lvl1p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4284272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8" r:id="rId3"/>
    <p:sldLayoutId id="2147483667" r:id="rId4"/>
    <p:sldLayoutId id="2147483664" r:id="rId5"/>
    <p:sldLayoutId id="2147483665" r:id="rId6"/>
    <p:sldLayoutId id="2147483666" r:id="rId7"/>
    <p:sldLayoutId id="2147483649" r:id="rId8"/>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creativecommons.org/licenses/by-nc-nd/3.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www.flickr.com/photos/blueorder/66405580" TargetMode="Externa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hyperlink" Target="https://www.publicdomainpictures.net/en/view-image.php?image=228294&amp;picture=asthma-inhal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lmerrill96.wixsite.com/azsipdemo"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cdc.gov/healthyschools/schoolhealthservices.htm" TargetMode="External"/><Relationship Id="rId13" Type="http://schemas.openxmlformats.org/officeDocument/2006/relationships/hyperlink" Target="https://doi.org/10.1016/j.jaci.2021.01.028" TargetMode="External"/><Relationship Id="rId3" Type="http://schemas.openxmlformats.org/officeDocument/2006/relationships/hyperlink" Target="https://www.azasthma.org/take-action" TargetMode="External"/><Relationship Id="rId7" Type="http://schemas.openxmlformats.org/officeDocument/2006/relationships/hyperlink" Target="https://www.cdc.gov/healthyschools/asthma/index.htm" TargetMode="External"/><Relationship Id="rId12" Type="http://schemas.openxmlformats.org/officeDocument/2006/relationships/hyperlink" Target="https://doi.org/10.1542/peds.2015-3156" TargetMode="External"/><Relationship Id="rId2" Type="http://schemas.openxmlformats.org/officeDocument/2006/relationships/notesSlide" Target="../notesSlides/notesSlide7.xml"/><Relationship Id="rId16" Type="http://schemas.openxmlformats.org/officeDocument/2006/relationships/hyperlink" Target="https://doi.org/10.1164/RCCM.202106-1550ST" TargetMode="External"/><Relationship Id="rId1" Type="http://schemas.openxmlformats.org/officeDocument/2006/relationships/slideLayout" Target="../slideLayouts/slideLayout8.xml"/><Relationship Id="rId6" Type="http://schemas.openxmlformats.org/officeDocument/2006/relationships/hyperlink" Target="https://www.cdc.gov/healthyschools/achievement_stories/arizona.htm" TargetMode="External"/><Relationship Id="rId11" Type="http://schemas.openxmlformats.org/officeDocument/2006/relationships/hyperlink" Target="https://doi.org/10.1016/j.acap.2020.05.008" TargetMode="External"/><Relationship Id="rId5" Type="http://schemas.openxmlformats.org/officeDocument/2006/relationships/hyperlink" Target="https://doi.org/10.1001/jamapediatrics.2019.3073" TargetMode="External"/><Relationship Id="rId15" Type="http://schemas.openxmlformats.org/officeDocument/2006/relationships/hyperlink" Target="https://www.ers.usda.gov/topics/rural-economy-population/rural-classifications/what-is-rural/" TargetMode="External"/><Relationship Id="rId10" Type="http://schemas.openxmlformats.org/officeDocument/2006/relationships/hyperlink" Target="https://doi.org/10.1097/JXX.0000000000000334" TargetMode="External"/><Relationship Id="rId4" Type="http://schemas.openxmlformats.org/officeDocument/2006/relationships/hyperlink" Target="https://www.azed.gov/wellness/school-nursing-and-health-services" TargetMode="External"/><Relationship Id="rId9" Type="http://schemas.openxmlformats.org/officeDocument/2006/relationships/hyperlink" Target="https://doi.org/10.1097/ACI.0000000000000347" TargetMode="External"/><Relationship Id="rId14" Type="http://schemas.openxmlformats.org/officeDocument/2006/relationships/hyperlink" Target="https://www.ruralhealthinfo.org/toolkits/health-promotion/2/theories-and-models/ecologic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the open road with farmland and mountains alone the side&#10;">
            <a:extLst>
              <a:ext uri="{FF2B5EF4-FFF2-40B4-BE49-F238E27FC236}">
                <a16:creationId xmlns:a16="http://schemas.microsoft.com/office/drawing/2014/main" id="{55778022-079A-4FF4-8735-D3C9A67F1191}"/>
              </a:ext>
            </a:extLst>
          </p:cNvPr>
          <p:cNvPicPr>
            <a:picLocks noGrp="1" noChangeAspect="1"/>
          </p:cNvPicPr>
          <p:nvPr>
            <p:ph type="pic" sz="quarter" idx="12"/>
          </p:nvPr>
        </p:nvPicPr>
        <p:blipFill rotWithShape="1">
          <a:blip r:embed="rId3">
            <a:alphaModFix amt="40000"/>
          </a:blip>
          <a:srcRect l="1498" r="10295" b="1"/>
          <a:stretch/>
        </p:blipFill>
        <p:spPr>
          <a:xfrm>
            <a:off x="3132160" y="1021"/>
            <a:ext cx="9059839" cy="6855958"/>
          </a:xfrm>
          <a:prstGeom prst="rect">
            <a:avLst/>
          </a:prstGeom>
        </p:spPr>
      </p:pic>
      <p:sp>
        <p:nvSpPr>
          <p:cNvPr id="11" name="Title 10">
            <a:extLst>
              <a:ext uri="{FF2B5EF4-FFF2-40B4-BE49-F238E27FC236}">
                <a16:creationId xmlns:a16="http://schemas.microsoft.com/office/drawing/2014/main" id="{792973C2-64E0-451E-A71F-E5F611F454B4}"/>
              </a:ext>
            </a:extLst>
          </p:cNvPr>
          <p:cNvSpPr>
            <a:spLocks noGrp="1"/>
          </p:cNvSpPr>
          <p:nvPr>
            <p:ph type="title"/>
          </p:nvPr>
        </p:nvSpPr>
        <p:spPr>
          <a:xfrm>
            <a:off x="6556100" y="1099671"/>
            <a:ext cx="4972511" cy="3367554"/>
          </a:xfrm>
        </p:spPr>
        <p:txBody>
          <a:bodyPr vert="horz" lIns="91440" tIns="45720" rIns="91440" bIns="45720" rtlCol="0" anchor="b">
            <a:noAutofit/>
          </a:bodyPr>
          <a:lstStyle/>
          <a:p>
            <a:pPr algn="l"/>
            <a:r>
              <a:rPr lang="en-US" kern="1200" dirty="0">
                <a:solidFill>
                  <a:schemeClr val="tx1"/>
                </a:solidFill>
                <a:latin typeface="+mj-lt"/>
                <a:ea typeface="+mj-ea"/>
                <a:cs typeface="+mj-cs"/>
              </a:rPr>
              <a:t>Information Update and Technical Refresh of the Arizona Stock Inhaler Website</a:t>
            </a:r>
          </a:p>
        </p:txBody>
      </p:sp>
      <p:sp>
        <p:nvSpPr>
          <p:cNvPr id="3" name="Text Placeholder 2">
            <a:extLst>
              <a:ext uri="{FF2B5EF4-FFF2-40B4-BE49-F238E27FC236}">
                <a16:creationId xmlns:a16="http://schemas.microsoft.com/office/drawing/2014/main" id="{6C1937BB-8C52-48AD-84E8-D9E4C22ECAC8}"/>
              </a:ext>
            </a:extLst>
          </p:cNvPr>
          <p:cNvSpPr>
            <a:spLocks noGrp="1"/>
          </p:cNvSpPr>
          <p:nvPr>
            <p:ph type="body" sz="quarter" idx="11"/>
          </p:nvPr>
        </p:nvSpPr>
        <p:spPr>
          <a:xfrm>
            <a:off x="6556100" y="4687316"/>
            <a:ext cx="4972512" cy="1517088"/>
          </a:xfrm>
        </p:spPr>
        <p:txBody>
          <a:bodyPr vert="horz" lIns="91440" tIns="45720" rIns="91440" bIns="45720" rtlCol="0">
            <a:normAutofit fontScale="77500" lnSpcReduction="20000"/>
          </a:bodyPr>
          <a:lstStyle/>
          <a:p>
            <a:pPr marL="0" indent="0"/>
            <a:r>
              <a:rPr lang="en-US" sz="2400" kern="1200" dirty="0">
                <a:solidFill>
                  <a:schemeClr val="tx1"/>
                </a:solidFill>
                <a:latin typeface="+mn-lt"/>
                <a:ea typeface="+mn-ea"/>
                <a:cs typeface="+mn-cs"/>
              </a:rPr>
              <a:t>Lori Merrill</a:t>
            </a:r>
          </a:p>
          <a:p>
            <a:pPr marL="0" indent="0"/>
            <a:r>
              <a:rPr lang="en-US" sz="2000" dirty="0">
                <a:solidFill>
                  <a:schemeClr val="tx1"/>
                </a:solidFill>
              </a:rPr>
              <a:t>University of Arizona – College of Nursing</a:t>
            </a:r>
          </a:p>
          <a:p>
            <a:pPr marL="0" indent="0"/>
            <a:r>
              <a:rPr lang="en-US" sz="2000" kern="1200" dirty="0">
                <a:solidFill>
                  <a:schemeClr val="tx1"/>
                </a:solidFill>
                <a:latin typeface="+mn-lt"/>
                <a:ea typeface="+mn-ea"/>
                <a:cs typeface="+mn-cs"/>
              </a:rPr>
              <a:t>Arizona Pediatric Pulmonary Center</a:t>
            </a:r>
          </a:p>
          <a:p>
            <a:pPr marL="0" indent="0"/>
            <a:r>
              <a:rPr lang="en-US" sz="2000" kern="1200" dirty="0">
                <a:solidFill>
                  <a:schemeClr val="tx1"/>
                </a:solidFill>
                <a:latin typeface="+mn-lt"/>
                <a:ea typeface="+mn-ea"/>
                <a:cs typeface="+mn-cs"/>
              </a:rPr>
              <a:t>Capstone Project</a:t>
            </a:r>
          </a:p>
          <a:p>
            <a:pPr marL="0" indent="0"/>
            <a:r>
              <a:rPr lang="en-US" sz="2000" kern="1200" dirty="0">
                <a:solidFill>
                  <a:schemeClr val="tx1"/>
                </a:solidFill>
                <a:latin typeface="+mn-lt"/>
                <a:ea typeface="+mn-ea"/>
                <a:cs typeface="+mn-cs"/>
              </a:rPr>
              <a:t>May 1, 2023</a:t>
            </a:r>
          </a:p>
          <a:p>
            <a:pPr marL="0" indent="0"/>
            <a:endParaRPr lang="en-US" sz="2400" kern="1200" dirty="0">
              <a:solidFill>
                <a:schemeClr val="tx1"/>
              </a:solidFill>
              <a:latin typeface="+mn-lt"/>
              <a:ea typeface="+mn-ea"/>
              <a:cs typeface="+mn-cs"/>
            </a:endParaRPr>
          </a:p>
        </p:txBody>
      </p:sp>
      <p:sp>
        <p:nvSpPr>
          <p:cNvPr id="18" name="Freeform: Shape 17">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Young student wearing facemask">
            <a:extLst>
              <a:ext uri="{FF2B5EF4-FFF2-40B4-BE49-F238E27FC236}">
                <a16:creationId xmlns:a16="http://schemas.microsoft.com/office/drawing/2014/main" id="{426C65A7-A996-4C0A-B747-BA22BED03A5A}"/>
              </a:ext>
            </a:extLst>
          </p:cNvPr>
          <p:cNvPicPr>
            <a:picLocks noChangeAspect="1"/>
          </p:cNvPicPr>
          <p:nvPr/>
        </p:nvPicPr>
        <p:blipFill rotWithShape="1">
          <a:blip r:embed="rId4"/>
          <a:srcRect l="19932" r="20736"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04493990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DF55DF8-F734-48CD-ABCB-F03FB72E7E2E}"/>
              </a:ext>
            </a:extLst>
          </p:cNvPr>
          <p:cNvSpPr>
            <a:spLocks noGrp="1"/>
          </p:cNvSpPr>
          <p:nvPr>
            <p:ph type="title"/>
          </p:nvPr>
        </p:nvSpPr>
        <p:spPr>
          <a:xfrm>
            <a:off x="762908" y="5766800"/>
            <a:ext cx="10990727" cy="676186"/>
          </a:xfrm>
          <a:solidFill>
            <a:srgbClr val="37463B"/>
          </a:solidFill>
        </p:spPr>
        <p:txBody>
          <a:bodyPr/>
          <a:lstStyle/>
          <a:p>
            <a:r>
              <a:rPr lang="en-US" dirty="0"/>
              <a:t>Asthma symptoms include:</a:t>
            </a:r>
            <a:br>
              <a:rPr lang="en-US" dirty="0"/>
            </a:br>
            <a:r>
              <a:rPr lang="en-US" dirty="0"/>
              <a:t>Difficulty Breathing, Wheezing, Cough, </a:t>
            </a:r>
            <a:br>
              <a:rPr lang="en-US" dirty="0"/>
            </a:br>
            <a:r>
              <a:rPr lang="en-US" dirty="0"/>
              <a:t>Chest Tightness, Bronchial Inflammation, and Decreased Air Movement</a:t>
            </a:r>
          </a:p>
        </p:txBody>
      </p:sp>
      <p:pic>
        <p:nvPicPr>
          <p:cNvPr id="9" name="Picture Placeholder 8" descr="Notebook and pencil on desk">
            <a:extLst>
              <a:ext uri="{FF2B5EF4-FFF2-40B4-BE49-F238E27FC236}">
                <a16:creationId xmlns:a16="http://schemas.microsoft.com/office/drawing/2014/main" id="{399D0BDA-E0CF-4569-B259-B0E26546E407}"/>
              </a:ext>
            </a:extLst>
          </p:cNvPr>
          <p:cNvPicPr>
            <a:picLocks noGrp="1" noChangeAspect="1"/>
          </p:cNvPicPr>
          <p:nvPr>
            <p:ph type="pic" sz="quarter" idx="10"/>
          </p:nvPr>
        </p:nvPicPr>
        <p:blipFill>
          <a:blip r:embed="rId3"/>
          <a:srcRect l="22716" r="22716"/>
          <a:stretch/>
        </p:blipFill>
        <p:spPr>
          <a:xfrm>
            <a:off x="762909" y="942975"/>
            <a:ext cx="2927350" cy="3578225"/>
          </a:xfrm>
        </p:spPr>
      </p:pic>
      <p:pic>
        <p:nvPicPr>
          <p:cNvPr id="12" name="Picture Placeholder 11" descr="Children getting on school bus">
            <a:extLst>
              <a:ext uri="{FF2B5EF4-FFF2-40B4-BE49-F238E27FC236}">
                <a16:creationId xmlns:a16="http://schemas.microsoft.com/office/drawing/2014/main" id="{C2F03693-5054-450C-9164-D8DBD97178B0}"/>
              </a:ext>
            </a:extLst>
          </p:cNvPr>
          <p:cNvPicPr>
            <a:picLocks noGrp="1" noChangeAspect="1"/>
          </p:cNvPicPr>
          <p:nvPr>
            <p:ph type="pic" sz="quarter" idx="15"/>
          </p:nvPr>
        </p:nvPicPr>
        <p:blipFill>
          <a:blip r:embed="rId4"/>
          <a:srcRect l="18490" r="18490"/>
          <a:stretch/>
        </p:blipFill>
        <p:spPr>
          <a:xfrm>
            <a:off x="4632325" y="947738"/>
            <a:ext cx="2927350" cy="3578225"/>
          </a:xfrm>
        </p:spPr>
      </p:pic>
      <p:pic>
        <p:nvPicPr>
          <p:cNvPr id="17" name="Picture Placeholder 16">
            <a:extLst>
              <a:ext uri="{FF2B5EF4-FFF2-40B4-BE49-F238E27FC236}">
                <a16:creationId xmlns:a16="http://schemas.microsoft.com/office/drawing/2014/main" id="{0FFCF62A-4159-43B7-B987-727205669528}"/>
              </a:ext>
            </a:extLst>
          </p:cNvPr>
          <p:cNvPicPr>
            <a:picLocks noGrp="1" noChangeAspect="1"/>
          </p:cNvPicPr>
          <p:nvPr>
            <p:ph type="pic" sz="quarter" idx="16"/>
          </p:nvPr>
        </p:nvPicPr>
        <p:blipFill>
          <a:blip r:embed="rId5">
            <a:extLst>
              <a:ext uri="{837473B0-CC2E-450A-ABE3-18F120FF3D39}">
                <a1611:picAttrSrcUrl xmlns:a1611="http://schemas.microsoft.com/office/drawing/2016/11/main" r:id="rId6"/>
              </a:ext>
            </a:extLst>
          </a:blip>
          <a:srcRect l="19321" r="19321"/>
          <a:stretch/>
        </p:blipFill>
        <p:spPr>
          <a:xfrm>
            <a:off x="8493125" y="942975"/>
            <a:ext cx="2927350" cy="3578225"/>
          </a:xfrm>
        </p:spPr>
      </p:pic>
      <p:sp>
        <p:nvSpPr>
          <p:cNvPr id="7" name="TextBox 6">
            <a:extLst>
              <a:ext uri="{FF2B5EF4-FFF2-40B4-BE49-F238E27FC236}">
                <a16:creationId xmlns:a16="http://schemas.microsoft.com/office/drawing/2014/main" id="{84F894DC-F960-6FA7-C95D-5D37B0D663C2}"/>
              </a:ext>
            </a:extLst>
          </p:cNvPr>
          <p:cNvSpPr txBox="1"/>
          <p:nvPr/>
        </p:nvSpPr>
        <p:spPr>
          <a:xfrm>
            <a:off x="762909" y="4521200"/>
            <a:ext cx="2927350" cy="600164"/>
          </a:xfrm>
          <a:prstGeom prst="rect">
            <a:avLst/>
          </a:prstGeom>
          <a:noFill/>
        </p:spPr>
        <p:txBody>
          <a:bodyPr wrap="square" rtlCol="0">
            <a:spAutoFit/>
          </a:bodyPr>
          <a:lstStyle/>
          <a:p>
            <a:r>
              <a:rPr lang="en-US" sz="1100" dirty="0"/>
              <a:t>Students with asthma miss an average of one week of school due to symptoms yearly, impacting learning (CDC, 2022b)</a:t>
            </a:r>
          </a:p>
        </p:txBody>
      </p:sp>
      <p:sp>
        <p:nvSpPr>
          <p:cNvPr id="13" name="TextBox 12">
            <a:extLst>
              <a:ext uri="{FF2B5EF4-FFF2-40B4-BE49-F238E27FC236}">
                <a16:creationId xmlns:a16="http://schemas.microsoft.com/office/drawing/2014/main" id="{1CF9FA81-A65C-C73D-3637-A77B9135A395}"/>
              </a:ext>
            </a:extLst>
          </p:cNvPr>
          <p:cNvSpPr txBox="1"/>
          <p:nvPr/>
        </p:nvSpPr>
        <p:spPr>
          <a:xfrm>
            <a:off x="4632325" y="4633645"/>
            <a:ext cx="2927350" cy="430887"/>
          </a:xfrm>
          <a:prstGeom prst="rect">
            <a:avLst/>
          </a:prstGeom>
          <a:noFill/>
        </p:spPr>
        <p:txBody>
          <a:bodyPr wrap="square" rtlCol="0">
            <a:spAutoFit/>
          </a:bodyPr>
          <a:lstStyle/>
          <a:p>
            <a:r>
              <a:rPr lang="en-US" sz="1100" dirty="0"/>
              <a:t>1 out of 10 students have asthma (CDC, 2022b)</a:t>
            </a:r>
          </a:p>
        </p:txBody>
      </p:sp>
      <p:sp>
        <p:nvSpPr>
          <p:cNvPr id="14" name="TextBox 13">
            <a:extLst>
              <a:ext uri="{FF2B5EF4-FFF2-40B4-BE49-F238E27FC236}">
                <a16:creationId xmlns:a16="http://schemas.microsoft.com/office/drawing/2014/main" id="{75991E6B-3B63-85BA-9962-70045B83A8D1}"/>
              </a:ext>
            </a:extLst>
          </p:cNvPr>
          <p:cNvSpPr txBox="1"/>
          <p:nvPr/>
        </p:nvSpPr>
        <p:spPr>
          <a:xfrm>
            <a:off x="8493125" y="4521200"/>
            <a:ext cx="2927350" cy="369332"/>
          </a:xfrm>
          <a:prstGeom prst="rect">
            <a:avLst/>
          </a:prstGeom>
          <a:noFill/>
        </p:spPr>
        <p:txBody>
          <a:bodyPr wrap="square" rtlCol="0">
            <a:spAutoFit/>
          </a:bodyPr>
          <a:lstStyle/>
          <a:p>
            <a:r>
              <a:rPr lang="en-US" sz="900">
                <a:hlinkClick r:id="rId6" tooltip="https://www.flickr.com/photos/blueorder/66405580"/>
              </a:rPr>
              <a:t>This Photo</a:t>
            </a:r>
            <a:r>
              <a:rPr lang="en-US" sz="900"/>
              <a:t> by Unknown Author is licensed under </a:t>
            </a:r>
            <a:r>
              <a:rPr lang="en-US" sz="900">
                <a:hlinkClick r:id="rId7" tooltip="https://creativecommons.org/licenses/by-nc-nd/3.0/"/>
              </a:rPr>
              <a:t>CC BY-NC-ND</a:t>
            </a:r>
            <a:endParaRPr lang="en-US" sz="900"/>
          </a:p>
        </p:txBody>
      </p:sp>
      <p:sp>
        <p:nvSpPr>
          <p:cNvPr id="16" name="TextBox 15">
            <a:extLst>
              <a:ext uri="{FF2B5EF4-FFF2-40B4-BE49-F238E27FC236}">
                <a16:creationId xmlns:a16="http://schemas.microsoft.com/office/drawing/2014/main" id="{F2EA2854-5C86-BFF7-1210-5C196984D933}"/>
              </a:ext>
            </a:extLst>
          </p:cNvPr>
          <p:cNvSpPr txBox="1"/>
          <p:nvPr/>
        </p:nvSpPr>
        <p:spPr>
          <a:xfrm>
            <a:off x="8501741" y="4590450"/>
            <a:ext cx="2918734" cy="600164"/>
          </a:xfrm>
          <a:prstGeom prst="rect">
            <a:avLst/>
          </a:prstGeom>
          <a:solidFill>
            <a:schemeClr val="bg1"/>
          </a:solidFill>
        </p:spPr>
        <p:txBody>
          <a:bodyPr wrap="square" rtlCol="0">
            <a:spAutoFit/>
          </a:bodyPr>
          <a:lstStyle/>
          <a:p>
            <a:r>
              <a:rPr lang="en-US" sz="1100" dirty="0"/>
              <a:t>Asthma is a leading cause of hospitalization in elementary students and is life-threatening when not managed effectively (CDC, 2022b)</a:t>
            </a:r>
          </a:p>
        </p:txBody>
      </p:sp>
      <p:sp>
        <p:nvSpPr>
          <p:cNvPr id="18" name="TextBox 17">
            <a:extLst>
              <a:ext uri="{FF2B5EF4-FFF2-40B4-BE49-F238E27FC236}">
                <a16:creationId xmlns:a16="http://schemas.microsoft.com/office/drawing/2014/main" id="{4AA6F847-D8D1-5572-37AB-CE93D03D8D39}"/>
              </a:ext>
            </a:extLst>
          </p:cNvPr>
          <p:cNvSpPr txBox="1"/>
          <p:nvPr/>
        </p:nvSpPr>
        <p:spPr>
          <a:xfrm>
            <a:off x="4177754" y="6442986"/>
            <a:ext cx="4161034" cy="246221"/>
          </a:xfrm>
          <a:prstGeom prst="rect">
            <a:avLst/>
          </a:prstGeom>
          <a:noFill/>
        </p:spPr>
        <p:txBody>
          <a:bodyPr wrap="square" rtlCol="0">
            <a:spAutoFit/>
          </a:bodyPr>
          <a:lstStyle/>
          <a:p>
            <a:pPr algn="ctr"/>
            <a:r>
              <a:rPr lang="en-US" sz="1000" dirty="0">
                <a:solidFill>
                  <a:schemeClr val="accent3">
                    <a:lumMod val="20000"/>
                    <a:lumOff val="80000"/>
                  </a:schemeClr>
                </a:solidFill>
              </a:rPr>
              <a:t>(Asthma and Allergy Foundation of America, 2022)</a:t>
            </a:r>
          </a:p>
        </p:txBody>
      </p:sp>
    </p:spTree>
    <p:extLst>
      <p:ext uri="{BB962C8B-B14F-4D97-AF65-F5344CB8AC3E}">
        <p14:creationId xmlns:p14="http://schemas.microsoft.com/office/powerpoint/2010/main" val="2815713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Yellow school bus">
            <a:extLst>
              <a:ext uri="{FF2B5EF4-FFF2-40B4-BE49-F238E27FC236}">
                <a16:creationId xmlns:a16="http://schemas.microsoft.com/office/drawing/2014/main" id="{88C40962-8129-411A-AC80-45ED1809FBBD}"/>
              </a:ext>
            </a:extLst>
          </p:cNvPr>
          <p:cNvPicPr>
            <a:picLocks noGrp="1" noChangeAspect="1"/>
          </p:cNvPicPr>
          <p:nvPr>
            <p:ph type="pic" sz="quarter" idx="18"/>
          </p:nvPr>
        </p:nvPicPr>
        <p:blipFill>
          <a:blip r:embed="rId3"/>
          <a:srcRect l="19907" r="19907"/>
          <a:stretch/>
        </p:blipFill>
        <p:spPr>
          <a:xfrm>
            <a:off x="6000730" y="0"/>
            <a:ext cx="6191270" cy="6858000"/>
          </a:xfrm>
        </p:spPr>
      </p:pic>
      <p:pic>
        <p:nvPicPr>
          <p:cNvPr id="9" name="Picture Placeholder 8" descr="Child in doctor costume">
            <a:extLst>
              <a:ext uri="{FF2B5EF4-FFF2-40B4-BE49-F238E27FC236}">
                <a16:creationId xmlns:a16="http://schemas.microsoft.com/office/drawing/2014/main" id="{9F9463E4-044F-4D94-BD3F-46B49D213361}"/>
              </a:ext>
            </a:extLst>
          </p:cNvPr>
          <p:cNvPicPr>
            <a:picLocks noGrp="1" noChangeAspect="1"/>
          </p:cNvPicPr>
          <p:nvPr>
            <p:ph type="pic" sz="quarter" idx="12"/>
          </p:nvPr>
        </p:nvPicPr>
        <p:blipFill>
          <a:blip r:embed="rId4"/>
          <a:srcRect l="3179" r="3179"/>
          <a:stretch/>
        </p:blipFill>
        <p:spPr>
          <a:xfrm>
            <a:off x="984154" y="1120228"/>
            <a:ext cx="3992160" cy="2842172"/>
          </a:xfrm>
        </p:spPr>
      </p:pic>
      <p:sp>
        <p:nvSpPr>
          <p:cNvPr id="8" name="Title 7">
            <a:extLst>
              <a:ext uri="{FF2B5EF4-FFF2-40B4-BE49-F238E27FC236}">
                <a16:creationId xmlns:a16="http://schemas.microsoft.com/office/drawing/2014/main" id="{CB7A9393-DFD9-435A-BA97-C67C02BFC85C}"/>
              </a:ext>
            </a:extLst>
          </p:cNvPr>
          <p:cNvSpPr>
            <a:spLocks noGrp="1"/>
          </p:cNvSpPr>
          <p:nvPr>
            <p:ph type="title"/>
          </p:nvPr>
        </p:nvSpPr>
        <p:spPr>
          <a:xfrm>
            <a:off x="666113" y="4828854"/>
            <a:ext cx="4664641" cy="1376737"/>
          </a:xfrm>
          <a:solidFill>
            <a:srgbClr val="446777"/>
          </a:solidFill>
        </p:spPr>
        <p:txBody>
          <a:bodyPr/>
          <a:lstStyle/>
          <a:p>
            <a:r>
              <a:rPr lang="en-US" dirty="0"/>
              <a:t>Rural Implications</a:t>
            </a:r>
            <a:br>
              <a:rPr lang="en-US" dirty="0"/>
            </a:br>
            <a:r>
              <a:rPr lang="en-US" dirty="0"/>
              <a:t>Environmental </a:t>
            </a:r>
            <a:br>
              <a:rPr lang="en-US" dirty="0"/>
            </a:br>
            <a:r>
              <a:rPr lang="en-US" dirty="0"/>
              <a:t>Socioeconomic</a:t>
            </a:r>
            <a:br>
              <a:rPr lang="en-US" dirty="0"/>
            </a:br>
            <a:r>
              <a:rPr lang="en-US" dirty="0"/>
              <a:t>Limited Resources</a:t>
            </a:r>
            <a:br>
              <a:rPr lang="en-US" dirty="0"/>
            </a:br>
            <a:r>
              <a:rPr lang="en-US" dirty="0"/>
              <a:t>Distance</a:t>
            </a:r>
            <a:br>
              <a:rPr lang="en-US" dirty="0"/>
            </a:br>
            <a:endParaRPr lang="en-US" dirty="0"/>
          </a:p>
        </p:txBody>
      </p:sp>
      <p:sp>
        <p:nvSpPr>
          <p:cNvPr id="3" name="TextBox 2">
            <a:extLst>
              <a:ext uri="{FF2B5EF4-FFF2-40B4-BE49-F238E27FC236}">
                <a16:creationId xmlns:a16="http://schemas.microsoft.com/office/drawing/2014/main" id="{1082B401-EB51-0947-31BE-B328ED4106A3}"/>
              </a:ext>
            </a:extLst>
          </p:cNvPr>
          <p:cNvSpPr txBox="1"/>
          <p:nvPr/>
        </p:nvSpPr>
        <p:spPr>
          <a:xfrm>
            <a:off x="984154" y="3941851"/>
            <a:ext cx="3992160" cy="769441"/>
          </a:xfrm>
          <a:prstGeom prst="rect">
            <a:avLst/>
          </a:prstGeom>
          <a:noFill/>
        </p:spPr>
        <p:txBody>
          <a:bodyPr wrap="square" rtlCol="0">
            <a:spAutoFit/>
          </a:bodyPr>
          <a:lstStyle/>
          <a:p>
            <a:r>
              <a:rPr lang="en-US" sz="1100" dirty="0"/>
              <a:t>Although a full-time registered nurse is recommended by the American Academy of Pediatrics it is not required by the state of Arizona and many Arizona schools do not have a nurse at the school (CDC, 2022b).</a:t>
            </a:r>
          </a:p>
        </p:txBody>
      </p:sp>
    </p:spTree>
    <p:extLst>
      <p:ext uri="{BB962C8B-B14F-4D97-AF65-F5344CB8AC3E}">
        <p14:creationId xmlns:p14="http://schemas.microsoft.com/office/powerpoint/2010/main" val="450511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FE14CF-3C1E-83D7-1287-1AC5C277949E}"/>
              </a:ext>
            </a:extLst>
          </p:cNvPr>
          <p:cNvSpPr>
            <a:spLocks noGrp="1"/>
          </p:cNvSpPr>
          <p:nvPr>
            <p:ph type="body" sz="quarter" idx="15"/>
          </p:nvPr>
        </p:nvSpPr>
        <p:spPr>
          <a:xfrm>
            <a:off x="1649891" y="676816"/>
            <a:ext cx="1039006" cy="368878"/>
          </a:xfrm>
        </p:spPr>
        <p:txBody>
          <a:bodyPr/>
          <a:lstStyle/>
          <a:p>
            <a:r>
              <a:rPr lang="en-US" dirty="0"/>
              <a:t>Arizona</a:t>
            </a:r>
          </a:p>
        </p:txBody>
      </p:sp>
      <p:pic>
        <p:nvPicPr>
          <p:cNvPr id="9" name="Picture Placeholder 8">
            <a:extLst>
              <a:ext uri="{FF2B5EF4-FFF2-40B4-BE49-F238E27FC236}">
                <a16:creationId xmlns:a16="http://schemas.microsoft.com/office/drawing/2014/main" id="{399D0BDA-E0CF-4569-B259-B0E26546E407}"/>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12502" r="12502"/>
          <a:stretch/>
        </p:blipFill>
        <p:spPr>
          <a:xfrm>
            <a:off x="840659" y="3699572"/>
            <a:ext cx="2120872" cy="2120963"/>
          </a:xfrm>
        </p:spPr>
      </p:pic>
      <p:pic>
        <p:nvPicPr>
          <p:cNvPr id="12" name="Picture Placeholder 11" descr="Person wearing mask">
            <a:extLst>
              <a:ext uri="{FF2B5EF4-FFF2-40B4-BE49-F238E27FC236}">
                <a16:creationId xmlns:a16="http://schemas.microsoft.com/office/drawing/2014/main" id="{C2F03693-5054-450C-9164-D8DBD97178B0}"/>
              </a:ext>
            </a:extLst>
          </p:cNvPr>
          <p:cNvPicPr>
            <a:picLocks noGrp="1" noChangeAspect="1"/>
          </p:cNvPicPr>
          <p:nvPr>
            <p:ph type="pic" sz="quarter" idx="11"/>
          </p:nvPr>
        </p:nvPicPr>
        <p:blipFill>
          <a:blip r:embed="rId5"/>
          <a:srcRect l="16451" r="16451"/>
          <a:stretch/>
        </p:blipFill>
        <p:spPr>
          <a:xfrm>
            <a:off x="3635381" y="3713275"/>
            <a:ext cx="2120872" cy="2107260"/>
          </a:xfrm>
        </p:spPr>
      </p:pic>
      <p:pic>
        <p:nvPicPr>
          <p:cNvPr id="17" name="Picture Placeholder 16" descr="Doctor with a patient">
            <a:extLst>
              <a:ext uri="{FF2B5EF4-FFF2-40B4-BE49-F238E27FC236}">
                <a16:creationId xmlns:a16="http://schemas.microsoft.com/office/drawing/2014/main" id="{0FFCF62A-4159-43B7-B987-727205669528}"/>
              </a:ext>
            </a:extLst>
          </p:cNvPr>
          <p:cNvPicPr>
            <a:picLocks noGrp="1" noChangeAspect="1"/>
          </p:cNvPicPr>
          <p:nvPr>
            <p:ph type="pic" sz="quarter" idx="12"/>
          </p:nvPr>
        </p:nvPicPr>
        <p:blipFill>
          <a:blip r:embed="rId6"/>
          <a:srcRect l="16668" r="16668"/>
          <a:stretch/>
        </p:blipFill>
        <p:spPr>
          <a:xfrm>
            <a:off x="6430103" y="3699571"/>
            <a:ext cx="2120872" cy="2120963"/>
          </a:xfrm>
        </p:spPr>
      </p:pic>
      <p:pic>
        <p:nvPicPr>
          <p:cNvPr id="21" name="Picture Placeholder 20" descr="A picture containing text, floor, wooden&#10;&#10;Description automatically generated">
            <a:extLst>
              <a:ext uri="{FF2B5EF4-FFF2-40B4-BE49-F238E27FC236}">
                <a16:creationId xmlns:a16="http://schemas.microsoft.com/office/drawing/2014/main" id="{AA0825C9-E6A0-BF14-10A7-E41CFF5DC8C8}"/>
              </a:ext>
            </a:extLst>
          </p:cNvPr>
          <p:cNvPicPr>
            <a:picLocks noGrp="1" noChangeAspect="1"/>
          </p:cNvPicPr>
          <p:nvPr>
            <p:ph type="pic" sz="quarter" idx="13"/>
          </p:nvPr>
        </p:nvPicPr>
        <p:blipFill>
          <a:blip r:embed="rId7"/>
          <a:srcRect/>
          <a:stretch>
            <a:fillRect/>
          </a:stretch>
        </p:blipFill>
        <p:spPr/>
      </p:pic>
      <p:sp>
        <p:nvSpPr>
          <p:cNvPr id="4" name="Text Placeholder 3">
            <a:extLst>
              <a:ext uri="{FF2B5EF4-FFF2-40B4-BE49-F238E27FC236}">
                <a16:creationId xmlns:a16="http://schemas.microsoft.com/office/drawing/2014/main" id="{9DED3C5E-1C38-2F07-862F-4766157931F5}"/>
              </a:ext>
            </a:extLst>
          </p:cNvPr>
          <p:cNvSpPr>
            <a:spLocks noGrp="1"/>
          </p:cNvSpPr>
          <p:nvPr>
            <p:ph type="body" sz="quarter" idx="18"/>
          </p:nvPr>
        </p:nvSpPr>
        <p:spPr>
          <a:xfrm>
            <a:off x="1171254" y="1239126"/>
            <a:ext cx="9832368" cy="1637637"/>
          </a:xfrm>
          <a:solidFill>
            <a:schemeClr val="accent5">
              <a:lumMod val="75000"/>
            </a:schemeClr>
          </a:solidFill>
        </p:spPr>
        <p:txBody>
          <a:bodyPr/>
          <a:lstStyle/>
          <a:p>
            <a:pPr indent="0" algn="l"/>
            <a:r>
              <a:rPr lang="en-US" dirty="0"/>
              <a:t>Arizona adopted legislation in 2017 to allow trained unlicensed assistive personnel to administer albuterol to any student or adult experiencing symptoms of respiratory distress (Arizona Asthma Coalition, 2018).  Unlicensed assistive personnel are school staff without licensed medical training and could be a coach, secretary, teacher or administrator (Lowe et al., 2021).  The Arizona Stock Inhaler Program requires at least 2 staff members from a participating school complete the training, but the training is not limited to 2 staff members and any licensed medical professionals must also complete the training.  This program allows all individuals on campus to have equal access to life-saving medication if needed.</a:t>
            </a:r>
          </a:p>
        </p:txBody>
      </p:sp>
      <p:sp>
        <p:nvSpPr>
          <p:cNvPr id="10" name="Title 9">
            <a:extLst>
              <a:ext uri="{FF2B5EF4-FFF2-40B4-BE49-F238E27FC236}">
                <a16:creationId xmlns:a16="http://schemas.microsoft.com/office/drawing/2014/main" id="{5DF55DF8-F734-48CD-ABCB-F03FB72E7E2E}"/>
              </a:ext>
            </a:extLst>
          </p:cNvPr>
          <p:cNvSpPr>
            <a:spLocks noGrp="1"/>
          </p:cNvSpPr>
          <p:nvPr>
            <p:ph type="title"/>
          </p:nvPr>
        </p:nvSpPr>
        <p:spPr>
          <a:xfrm>
            <a:off x="2688897" y="646236"/>
            <a:ext cx="8209381" cy="592890"/>
          </a:xfrm>
        </p:spPr>
        <p:txBody>
          <a:bodyPr/>
          <a:lstStyle/>
          <a:p>
            <a:r>
              <a:rPr lang="en-US" dirty="0" err="1"/>
              <a:t>StocK</a:t>
            </a:r>
            <a:r>
              <a:rPr lang="en-US" dirty="0"/>
              <a:t> Inhaler Program</a:t>
            </a:r>
          </a:p>
        </p:txBody>
      </p:sp>
      <p:sp>
        <p:nvSpPr>
          <p:cNvPr id="14" name="TextBox 13">
            <a:extLst>
              <a:ext uri="{FF2B5EF4-FFF2-40B4-BE49-F238E27FC236}">
                <a16:creationId xmlns:a16="http://schemas.microsoft.com/office/drawing/2014/main" id="{92A33891-FCA6-D088-D7E4-787D93418F13}"/>
              </a:ext>
            </a:extLst>
          </p:cNvPr>
          <p:cNvSpPr txBox="1"/>
          <p:nvPr/>
        </p:nvSpPr>
        <p:spPr>
          <a:xfrm>
            <a:off x="840659" y="5851312"/>
            <a:ext cx="2120872" cy="338554"/>
          </a:xfrm>
          <a:prstGeom prst="rect">
            <a:avLst/>
          </a:prstGeom>
          <a:noFill/>
        </p:spPr>
        <p:txBody>
          <a:bodyPr wrap="square" rtlCol="0">
            <a:spAutoFit/>
          </a:bodyPr>
          <a:lstStyle/>
          <a:p>
            <a:pPr algn="ctr"/>
            <a:r>
              <a:rPr lang="en-US" sz="1600" b="1" dirty="0"/>
              <a:t>Supplies</a:t>
            </a:r>
          </a:p>
        </p:txBody>
      </p:sp>
      <p:sp>
        <p:nvSpPr>
          <p:cNvPr id="15" name="TextBox 14">
            <a:extLst>
              <a:ext uri="{FF2B5EF4-FFF2-40B4-BE49-F238E27FC236}">
                <a16:creationId xmlns:a16="http://schemas.microsoft.com/office/drawing/2014/main" id="{C398DF45-EE25-0E3D-5253-E5B44E2CBFB4}"/>
              </a:ext>
            </a:extLst>
          </p:cNvPr>
          <p:cNvSpPr txBox="1"/>
          <p:nvPr/>
        </p:nvSpPr>
        <p:spPr>
          <a:xfrm>
            <a:off x="3635381" y="5842432"/>
            <a:ext cx="2120872" cy="338554"/>
          </a:xfrm>
          <a:prstGeom prst="rect">
            <a:avLst/>
          </a:prstGeom>
          <a:noFill/>
        </p:spPr>
        <p:txBody>
          <a:bodyPr wrap="square" rtlCol="0">
            <a:spAutoFit/>
          </a:bodyPr>
          <a:lstStyle/>
          <a:p>
            <a:pPr algn="ctr"/>
            <a:r>
              <a:rPr lang="en-US" sz="1600" b="1" dirty="0"/>
              <a:t>Program</a:t>
            </a:r>
            <a:r>
              <a:rPr lang="en-US" sz="1600" dirty="0"/>
              <a:t> </a:t>
            </a:r>
            <a:r>
              <a:rPr lang="en-US" sz="1600" b="1" dirty="0"/>
              <a:t>Champion</a:t>
            </a:r>
          </a:p>
        </p:txBody>
      </p:sp>
      <p:sp>
        <p:nvSpPr>
          <p:cNvPr id="16" name="TextBox 15">
            <a:extLst>
              <a:ext uri="{FF2B5EF4-FFF2-40B4-BE49-F238E27FC236}">
                <a16:creationId xmlns:a16="http://schemas.microsoft.com/office/drawing/2014/main" id="{043A4627-429B-8B37-8CEA-2312568A656A}"/>
              </a:ext>
            </a:extLst>
          </p:cNvPr>
          <p:cNvSpPr txBox="1"/>
          <p:nvPr/>
        </p:nvSpPr>
        <p:spPr>
          <a:xfrm>
            <a:off x="6430103" y="5842432"/>
            <a:ext cx="2120872" cy="338554"/>
          </a:xfrm>
          <a:prstGeom prst="rect">
            <a:avLst/>
          </a:prstGeom>
          <a:noFill/>
        </p:spPr>
        <p:txBody>
          <a:bodyPr wrap="square" rtlCol="0">
            <a:spAutoFit/>
          </a:bodyPr>
          <a:lstStyle/>
          <a:p>
            <a:pPr algn="ctr"/>
            <a:r>
              <a:rPr lang="en-US" sz="1600" b="1" dirty="0"/>
              <a:t>Community</a:t>
            </a:r>
            <a:r>
              <a:rPr lang="en-US" sz="1600" dirty="0"/>
              <a:t> </a:t>
            </a:r>
            <a:r>
              <a:rPr lang="en-US" sz="1600" b="1" dirty="0"/>
              <a:t>Partners</a:t>
            </a:r>
          </a:p>
        </p:txBody>
      </p:sp>
      <p:sp>
        <p:nvSpPr>
          <p:cNvPr id="19" name="TextBox 18">
            <a:extLst>
              <a:ext uri="{FF2B5EF4-FFF2-40B4-BE49-F238E27FC236}">
                <a16:creationId xmlns:a16="http://schemas.microsoft.com/office/drawing/2014/main" id="{AD54820F-FD9B-9703-9246-59DFBE6E6423}"/>
              </a:ext>
            </a:extLst>
          </p:cNvPr>
          <p:cNvSpPr txBox="1"/>
          <p:nvPr/>
        </p:nvSpPr>
        <p:spPr>
          <a:xfrm>
            <a:off x="9229469" y="5842432"/>
            <a:ext cx="2120872" cy="338554"/>
          </a:xfrm>
          <a:prstGeom prst="rect">
            <a:avLst/>
          </a:prstGeom>
          <a:noFill/>
        </p:spPr>
        <p:txBody>
          <a:bodyPr wrap="square" rtlCol="0">
            <a:spAutoFit/>
          </a:bodyPr>
          <a:lstStyle/>
          <a:p>
            <a:pPr algn="ctr"/>
            <a:r>
              <a:rPr lang="en-US" sz="1600" b="1" dirty="0"/>
              <a:t>Sustainable Funding</a:t>
            </a:r>
          </a:p>
        </p:txBody>
      </p:sp>
    </p:spTree>
    <p:extLst>
      <p:ext uri="{BB962C8B-B14F-4D97-AF65-F5344CB8AC3E}">
        <p14:creationId xmlns:p14="http://schemas.microsoft.com/office/powerpoint/2010/main" val="2903920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077F0A3-D25F-4686-9652-AA67966B0F4B}"/>
              </a:ext>
            </a:extLst>
          </p:cNvPr>
          <p:cNvSpPr>
            <a:spLocks noGrp="1"/>
          </p:cNvSpPr>
          <p:nvPr>
            <p:ph type="title"/>
          </p:nvPr>
        </p:nvSpPr>
        <p:spPr>
          <a:xfrm>
            <a:off x="6780944" y="1164507"/>
            <a:ext cx="4333866" cy="1384995"/>
          </a:xfrm>
          <a:solidFill>
            <a:srgbClr val="ADC5D0"/>
          </a:solidFill>
        </p:spPr>
        <p:txBody>
          <a:bodyPr/>
          <a:lstStyle/>
          <a:p>
            <a:br>
              <a:rPr lang="en-US" dirty="0">
                <a:solidFill>
                  <a:schemeClr val="tx1"/>
                </a:solidFill>
              </a:rPr>
            </a:br>
            <a:r>
              <a:rPr lang="en-US" dirty="0">
                <a:solidFill>
                  <a:schemeClr val="tx1"/>
                </a:solidFill>
              </a:rPr>
              <a:t>The Centers for Disease Control and Prevention’s School Health Services Model depicts the importance of an ecological perspective in </a:t>
            </a:r>
            <a:br>
              <a:rPr lang="en-US" dirty="0">
                <a:solidFill>
                  <a:schemeClr val="tx1"/>
                </a:solidFill>
              </a:rPr>
            </a:br>
            <a:r>
              <a:rPr lang="en-US" dirty="0">
                <a:solidFill>
                  <a:schemeClr val="tx1"/>
                </a:solidFill>
              </a:rPr>
              <a:t>school- based programs. </a:t>
            </a: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r>
              <a:rPr lang="en-US" b="1" dirty="0">
                <a:solidFill>
                  <a:schemeClr val="tx1"/>
                </a:solidFill>
              </a:rPr>
              <a:t>Five Factors Addressed by the </a:t>
            </a:r>
            <a:br>
              <a:rPr lang="en-US" b="1" dirty="0">
                <a:solidFill>
                  <a:schemeClr val="tx1"/>
                </a:solidFill>
              </a:rPr>
            </a:br>
            <a:r>
              <a:rPr lang="en-US" b="1" dirty="0">
                <a:solidFill>
                  <a:schemeClr val="tx1"/>
                </a:solidFill>
              </a:rPr>
              <a:t>Stock Inhaler Program</a:t>
            </a:r>
            <a:br>
              <a:rPr lang="en-US" dirty="0">
                <a:solidFill>
                  <a:schemeClr val="tx1"/>
                </a:solidFill>
              </a:rPr>
            </a:br>
            <a:br>
              <a:rPr lang="en-US" dirty="0">
                <a:solidFill>
                  <a:schemeClr val="tx1"/>
                </a:solidFill>
              </a:rPr>
            </a:br>
            <a:endParaRPr lang="en-US" dirty="0">
              <a:solidFill>
                <a:schemeClr val="tx1"/>
              </a:solidFill>
            </a:endParaRPr>
          </a:p>
        </p:txBody>
      </p:sp>
      <p:pic>
        <p:nvPicPr>
          <p:cNvPr id="2" name="Picture Placeholder 1">
            <a:extLst>
              <a:ext uri="{FF2B5EF4-FFF2-40B4-BE49-F238E27FC236}">
                <a16:creationId xmlns:a16="http://schemas.microsoft.com/office/drawing/2014/main" id="{D5C1EBDC-4E34-C0D2-2109-3468D4A0CCCF}"/>
              </a:ext>
            </a:extLst>
          </p:cNvPr>
          <p:cNvPicPr>
            <a:picLocks noGrp="1" noChangeAspect="1"/>
          </p:cNvPicPr>
          <p:nvPr>
            <p:ph type="pic" sz="quarter" idx="12"/>
          </p:nvPr>
        </p:nvPicPr>
        <p:blipFill>
          <a:blip r:embed="rId3"/>
          <a:srcRect l="15057" r="15057"/>
          <a:stretch>
            <a:fillRect/>
          </a:stretch>
        </p:blipFill>
        <p:spPr>
          <a:prstGeom prst="rect">
            <a:avLst/>
          </a:prstGeom>
        </p:spPr>
      </p:pic>
      <p:sp>
        <p:nvSpPr>
          <p:cNvPr id="4" name="TextBox 3">
            <a:extLst>
              <a:ext uri="{FF2B5EF4-FFF2-40B4-BE49-F238E27FC236}">
                <a16:creationId xmlns:a16="http://schemas.microsoft.com/office/drawing/2014/main" id="{5C57D498-9C41-4E0C-D2A9-DEEDB5B76470}"/>
              </a:ext>
            </a:extLst>
          </p:cNvPr>
          <p:cNvSpPr txBox="1"/>
          <p:nvPr/>
        </p:nvSpPr>
        <p:spPr>
          <a:xfrm>
            <a:off x="1184904" y="5449388"/>
            <a:ext cx="3992160" cy="261610"/>
          </a:xfrm>
          <a:prstGeom prst="rect">
            <a:avLst/>
          </a:prstGeom>
          <a:noFill/>
        </p:spPr>
        <p:txBody>
          <a:bodyPr wrap="square" rtlCol="0">
            <a:spAutoFit/>
          </a:bodyPr>
          <a:lstStyle/>
          <a:p>
            <a:pPr algn="ctr"/>
            <a:r>
              <a:rPr lang="en-US" sz="1100" dirty="0"/>
              <a:t>School Health Services Model (CDC, 2019)</a:t>
            </a:r>
          </a:p>
        </p:txBody>
      </p:sp>
      <p:sp>
        <p:nvSpPr>
          <p:cNvPr id="5" name="TextBox 4">
            <a:extLst>
              <a:ext uri="{FF2B5EF4-FFF2-40B4-BE49-F238E27FC236}">
                <a16:creationId xmlns:a16="http://schemas.microsoft.com/office/drawing/2014/main" id="{518BBFA1-4550-7CAD-8CE0-19DE64547D7B}"/>
              </a:ext>
            </a:extLst>
          </p:cNvPr>
          <p:cNvSpPr txBox="1"/>
          <p:nvPr/>
        </p:nvSpPr>
        <p:spPr>
          <a:xfrm>
            <a:off x="6867096" y="3429000"/>
            <a:ext cx="4294598" cy="1384995"/>
          </a:xfrm>
          <a:prstGeom prst="rect">
            <a:avLst/>
          </a:prstGeom>
          <a:solidFill>
            <a:srgbClr val="ADC5D0"/>
          </a:solidFill>
        </p:spPr>
        <p:txBody>
          <a:bodyPr wrap="square" rtlCol="0">
            <a:spAutoFit/>
          </a:bodyPr>
          <a:lstStyle/>
          <a:p>
            <a:pPr marL="285750" indent="-285750">
              <a:buFont typeface="Arial" panose="020B0604020202020204" pitchFamily="34" charset="0"/>
              <a:buChar char="•"/>
            </a:pPr>
            <a:r>
              <a:rPr lang="en-US" sz="1400" b="1" dirty="0"/>
              <a:t>Individual Factors: </a:t>
            </a:r>
            <a:r>
              <a:rPr lang="en-US" sz="1400" dirty="0"/>
              <a:t>Instance of symptoms</a:t>
            </a:r>
          </a:p>
          <a:p>
            <a:pPr marL="285750" indent="-285750">
              <a:buFont typeface="Arial" panose="020B0604020202020204" pitchFamily="34" charset="0"/>
              <a:buChar char="•"/>
            </a:pPr>
            <a:r>
              <a:rPr lang="en-US" sz="1400" b="1" dirty="0"/>
              <a:t>Interpersonal Factors:</a:t>
            </a:r>
            <a:r>
              <a:rPr lang="en-US" sz="1400" dirty="0"/>
              <a:t> Trusted personnel</a:t>
            </a:r>
            <a:endParaRPr lang="en-US" sz="1400" b="1" dirty="0"/>
          </a:p>
          <a:p>
            <a:pPr marL="285750" indent="-285750">
              <a:buFont typeface="Arial" panose="020B0604020202020204" pitchFamily="34" charset="0"/>
              <a:buChar char="•"/>
            </a:pPr>
            <a:r>
              <a:rPr lang="en-US" sz="1400" b="1" dirty="0"/>
              <a:t>Organizational Factors:</a:t>
            </a:r>
            <a:r>
              <a:rPr lang="en-US" sz="1400" dirty="0"/>
              <a:t> Training personnel</a:t>
            </a:r>
            <a:endParaRPr lang="en-US" sz="1400" b="1" dirty="0"/>
          </a:p>
          <a:p>
            <a:pPr marL="285750" indent="-285750">
              <a:buFont typeface="Arial" panose="020B0604020202020204" pitchFamily="34" charset="0"/>
              <a:buChar char="•"/>
            </a:pPr>
            <a:r>
              <a:rPr lang="en-US" sz="1400" b="1" dirty="0"/>
              <a:t>Community Factors:  </a:t>
            </a:r>
            <a:r>
              <a:rPr lang="en-US" sz="1400" dirty="0"/>
              <a:t>Varied communities in AZ</a:t>
            </a:r>
            <a:endParaRPr lang="en-US" sz="1400" b="1" dirty="0"/>
          </a:p>
          <a:p>
            <a:pPr marL="285750" indent="-285750">
              <a:buFont typeface="Arial" panose="020B0604020202020204" pitchFamily="34" charset="0"/>
              <a:buChar char="•"/>
            </a:pPr>
            <a:r>
              <a:rPr lang="en-US" sz="1400" b="1" dirty="0"/>
              <a:t>Public Policy Factors:  </a:t>
            </a:r>
            <a:r>
              <a:rPr lang="en-US" sz="1400" dirty="0"/>
              <a:t>Arizona state law</a:t>
            </a:r>
          </a:p>
          <a:p>
            <a:r>
              <a:rPr lang="en-US" sz="1400" dirty="0"/>
              <a:t>	</a:t>
            </a:r>
            <a:endParaRPr lang="en-US" sz="1100" dirty="0"/>
          </a:p>
        </p:txBody>
      </p:sp>
    </p:spTree>
    <p:extLst>
      <p:ext uri="{BB962C8B-B14F-4D97-AF65-F5344CB8AC3E}">
        <p14:creationId xmlns:p14="http://schemas.microsoft.com/office/powerpoint/2010/main" val="1547837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Classroom of students raising their hands in front of a teacher">
            <a:extLst>
              <a:ext uri="{FF2B5EF4-FFF2-40B4-BE49-F238E27FC236}">
                <a16:creationId xmlns:a16="http://schemas.microsoft.com/office/drawing/2014/main" id="{B2E9D1AB-2AF9-B951-241F-BB8F7E9BC9FB}"/>
              </a:ext>
            </a:extLst>
          </p:cNvPr>
          <p:cNvPicPr>
            <a:picLocks noGrp="1" noChangeAspect="1"/>
          </p:cNvPicPr>
          <p:nvPr>
            <p:ph type="pic" sz="quarter" idx="12"/>
          </p:nvPr>
        </p:nvPicPr>
        <p:blipFill>
          <a:blip r:embed="rId3"/>
          <a:srcRect t="8710" b="8710"/>
          <a:stretch>
            <a:fillRect/>
          </a:stretch>
        </p:blipFill>
        <p:spPr/>
      </p:pic>
      <p:sp>
        <p:nvSpPr>
          <p:cNvPr id="5" name="Text Placeholder 4">
            <a:extLst>
              <a:ext uri="{FF2B5EF4-FFF2-40B4-BE49-F238E27FC236}">
                <a16:creationId xmlns:a16="http://schemas.microsoft.com/office/drawing/2014/main" id="{9FB1EE00-7969-8560-D08B-94B3CBC3F984}"/>
              </a:ext>
            </a:extLst>
          </p:cNvPr>
          <p:cNvSpPr>
            <a:spLocks noGrp="1"/>
          </p:cNvSpPr>
          <p:nvPr>
            <p:ph type="body" sz="quarter" idx="11"/>
          </p:nvPr>
        </p:nvSpPr>
        <p:spPr>
          <a:xfrm>
            <a:off x="4181582" y="909974"/>
            <a:ext cx="1162492" cy="368878"/>
          </a:xfrm>
        </p:spPr>
        <p:txBody>
          <a:bodyPr/>
          <a:lstStyle/>
          <a:p>
            <a:r>
              <a:rPr lang="en-US" dirty="0"/>
              <a:t>Program</a:t>
            </a:r>
          </a:p>
        </p:txBody>
      </p:sp>
      <p:sp>
        <p:nvSpPr>
          <p:cNvPr id="4" name="Title 3">
            <a:extLst>
              <a:ext uri="{FF2B5EF4-FFF2-40B4-BE49-F238E27FC236}">
                <a16:creationId xmlns:a16="http://schemas.microsoft.com/office/drawing/2014/main" id="{2C061504-450D-B46C-CF9D-8A6CDAB15375}"/>
              </a:ext>
            </a:extLst>
          </p:cNvPr>
          <p:cNvSpPr>
            <a:spLocks noGrp="1"/>
          </p:cNvSpPr>
          <p:nvPr>
            <p:ph type="title"/>
          </p:nvPr>
        </p:nvSpPr>
        <p:spPr>
          <a:xfrm>
            <a:off x="5439966" y="798850"/>
            <a:ext cx="3924728" cy="591127"/>
          </a:xfrm>
        </p:spPr>
        <p:txBody>
          <a:bodyPr/>
          <a:lstStyle/>
          <a:p>
            <a:r>
              <a:rPr lang="en-US" dirty="0"/>
              <a:t>Outcomes</a:t>
            </a:r>
          </a:p>
        </p:txBody>
      </p:sp>
      <p:sp>
        <p:nvSpPr>
          <p:cNvPr id="10" name="TextBox 9">
            <a:extLst>
              <a:ext uri="{FF2B5EF4-FFF2-40B4-BE49-F238E27FC236}">
                <a16:creationId xmlns:a16="http://schemas.microsoft.com/office/drawing/2014/main" id="{15B95D83-F4C4-E1C5-027E-42DCD4DA1951}"/>
              </a:ext>
            </a:extLst>
          </p:cNvPr>
          <p:cNvSpPr txBox="1"/>
          <p:nvPr/>
        </p:nvSpPr>
        <p:spPr>
          <a:xfrm>
            <a:off x="503434" y="1389977"/>
            <a:ext cx="11147459" cy="4185761"/>
          </a:xfrm>
          <a:prstGeom prst="rect">
            <a:avLst/>
          </a:prstGeom>
          <a:solidFill>
            <a:schemeClr val="accent2">
              <a:lumMod val="60000"/>
              <a:lumOff val="40000"/>
            </a:schemeClr>
          </a:solidFill>
        </p:spPr>
        <p:txBody>
          <a:bodyPr wrap="square" rtlCol="0">
            <a:spAutoFit/>
          </a:bodyPr>
          <a:lstStyle/>
          <a:p>
            <a:r>
              <a:rPr lang="en-US" sz="1400" dirty="0">
                <a:solidFill>
                  <a:schemeClr val="accent3">
                    <a:lumMod val="20000"/>
                    <a:lumOff val="80000"/>
                  </a:schemeClr>
                </a:solidFill>
              </a:rPr>
              <a:t>A pilot program implemented in the 2017-2018 school year in Pima County (mostly metropolitan area) showed:</a:t>
            </a:r>
          </a:p>
          <a:p>
            <a:r>
              <a:rPr lang="en-US" sz="1400" dirty="0">
                <a:solidFill>
                  <a:schemeClr val="accent3">
                    <a:lumMod val="20000"/>
                    <a:lumOff val="80000"/>
                  </a:schemeClr>
                </a:solidFill>
              </a:rPr>
              <a:t>	1026 documented inhaler uses</a:t>
            </a:r>
          </a:p>
          <a:p>
            <a:r>
              <a:rPr lang="en-US" sz="1400" dirty="0">
                <a:solidFill>
                  <a:schemeClr val="accent3">
                    <a:lumMod val="20000"/>
                    <a:lumOff val="80000"/>
                  </a:schemeClr>
                </a:solidFill>
              </a:rPr>
              <a:t>	About 80% of those uses were by those that had a previous asthma diagnosis</a:t>
            </a:r>
          </a:p>
          <a:p>
            <a:r>
              <a:rPr lang="en-US" sz="1400" dirty="0">
                <a:solidFill>
                  <a:schemeClr val="accent3">
                    <a:lumMod val="20000"/>
                    <a:lumOff val="80000"/>
                  </a:schemeClr>
                </a:solidFill>
              </a:rPr>
              <a:t>	Less than 1% of those uses led to utilization of emergency services and/or transport</a:t>
            </a:r>
          </a:p>
          <a:p>
            <a:r>
              <a:rPr lang="en-US" sz="1400" dirty="0">
                <a:solidFill>
                  <a:schemeClr val="accent3">
                    <a:lumMod val="20000"/>
                    <a:lumOff val="80000"/>
                  </a:schemeClr>
                </a:solidFill>
              </a:rPr>
              <a:t>	84% of students returned to class after use of inhaler</a:t>
            </a:r>
          </a:p>
          <a:p>
            <a:r>
              <a:rPr lang="en-US" sz="1400" dirty="0">
                <a:solidFill>
                  <a:schemeClr val="accent3">
                    <a:lumMod val="20000"/>
                    <a:lumOff val="80000"/>
                  </a:schemeClr>
                </a:solidFill>
              </a:rPr>
              <a:t>	15% went home with caregiver after use of inhaler</a:t>
            </a:r>
          </a:p>
          <a:p>
            <a:r>
              <a:rPr lang="en-US" sz="1400" dirty="0">
                <a:solidFill>
                  <a:schemeClr val="accent3">
                    <a:lumMod val="20000"/>
                    <a:lumOff val="80000"/>
                  </a:schemeClr>
                </a:solidFill>
              </a:rPr>
              <a:t>	The estimated health care cost savings for Pima County that year were $130,000.</a:t>
            </a:r>
          </a:p>
          <a:p>
            <a:r>
              <a:rPr lang="en-US" sz="1400" dirty="0">
                <a:solidFill>
                  <a:schemeClr val="accent3">
                    <a:lumMod val="20000"/>
                    <a:lumOff val="80000"/>
                  </a:schemeClr>
                </a:solidFill>
              </a:rPr>
              <a:t>				</a:t>
            </a:r>
            <a:r>
              <a:rPr lang="en-US" sz="1200" dirty="0">
                <a:solidFill>
                  <a:schemeClr val="accent3">
                    <a:lumMod val="20000"/>
                    <a:lumOff val="80000"/>
                  </a:schemeClr>
                </a:solidFill>
              </a:rPr>
              <a:t>(Arizona Asthma Coalition, 2018)</a:t>
            </a:r>
          </a:p>
          <a:p>
            <a:endParaRPr lang="en-US" sz="1400" dirty="0">
              <a:solidFill>
                <a:schemeClr val="accent3">
                  <a:lumMod val="20000"/>
                  <a:lumOff val="80000"/>
                </a:schemeClr>
              </a:solidFill>
            </a:endParaRPr>
          </a:p>
          <a:p>
            <a:r>
              <a:rPr lang="en-US" sz="1400" dirty="0">
                <a:solidFill>
                  <a:schemeClr val="accent3">
                    <a:lumMod val="20000"/>
                    <a:lumOff val="80000"/>
                  </a:schemeClr>
                </a:solidFill>
              </a:rPr>
              <a:t>Surveillance set up during implementation of this program will provide the opportunity for other counties to track the same usage, disposition and cost implications.</a:t>
            </a:r>
          </a:p>
          <a:p>
            <a:endParaRPr lang="en-US" sz="1400" dirty="0">
              <a:solidFill>
                <a:schemeClr val="accent3">
                  <a:lumMod val="20000"/>
                  <a:lumOff val="80000"/>
                </a:schemeClr>
              </a:solidFill>
            </a:endParaRPr>
          </a:p>
          <a:p>
            <a:r>
              <a:rPr lang="en-US" sz="1400" dirty="0">
                <a:solidFill>
                  <a:schemeClr val="accent3">
                    <a:lumMod val="20000"/>
                    <a:lumOff val="80000"/>
                  </a:schemeClr>
                </a:solidFill>
              </a:rPr>
              <a:t>Although little current data is available for counties in Arizona the impact of the program is easily monitored, and the decrease of adverse outcomes are expected to be seen in each school.  </a:t>
            </a:r>
          </a:p>
          <a:p>
            <a:endParaRPr lang="en-US" sz="1400" dirty="0">
              <a:solidFill>
                <a:schemeClr val="accent3">
                  <a:lumMod val="20000"/>
                  <a:lumOff val="80000"/>
                </a:schemeClr>
              </a:solidFill>
            </a:endParaRPr>
          </a:p>
          <a:p>
            <a:r>
              <a:rPr lang="en-US" sz="1400" dirty="0">
                <a:solidFill>
                  <a:schemeClr val="accent3">
                    <a:lumMod val="20000"/>
                    <a:lumOff val="80000"/>
                  </a:schemeClr>
                </a:solidFill>
              </a:rPr>
              <a:t>This update to the website will provide current information in a format that is appealing to the reader and easy to update as information becomes available.</a:t>
            </a:r>
          </a:p>
          <a:p>
            <a:pPr algn="ctr"/>
            <a:r>
              <a:rPr lang="en-US" sz="1400" dirty="0">
                <a:solidFill>
                  <a:schemeClr val="accent3">
                    <a:lumMod val="20000"/>
                    <a:lumOff val="80000"/>
                  </a:schemeClr>
                </a:solidFill>
                <a:hlinkClick r:id="rId4"/>
              </a:rPr>
              <a:t>https://lmerrill96.wixsite.com/azsipdemo</a:t>
            </a:r>
            <a:endParaRPr lang="en-US" sz="1400" dirty="0">
              <a:solidFill>
                <a:schemeClr val="accent3">
                  <a:lumMod val="20000"/>
                  <a:lumOff val="80000"/>
                </a:schemeClr>
              </a:solidFill>
            </a:endParaRPr>
          </a:p>
          <a:p>
            <a:pPr algn="ctr"/>
            <a:endParaRPr lang="en-US" sz="1400" dirty="0">
              <a:solidFill>
                <a:schemeClr val="accent3">
                  <a:lumMod val="20000"/>
                  <a:lumOff val="80000"/>
                </a:schemeClr>
              </a:solidFill>
            </a:endParaRPr>
          </a:p>
        </p:txBody>
      </p:sp>
    </p:spTree>
    <p:extLst>
      <p:ext uri="{BB962C8B-B14F-4D97-AF65-F5344CB8AC3E}">
        <p14:creationId xmlns:p14="http://schemas.microsoft.com/office/powerpoint/2010/main" val="3511277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3F5765-0576-19C5-23CC-31F3E650E5F6}"/>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9AD1324D-A2E0-06BB-C3E1-EB190B44A80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35C3B5E6-3938-318F-5F68-F62A98E08BC7}"/>
              </a:ext>
            </a:extLst>
          </p:cNvPr>
          <p:cNvSpPr txBox="1"/>
          <p:nvPr/>
        </p:nvSpPr>
        <p:spPr>
          <a:xfrm>
            <a:off x="424665" y="393428"/>
            <a:ext cx="11342670" cy="5993820"/>
          </a:xfrm>
          <a:prstGeom prst="rect">
            <a:avLst/>
          </a:prstGeom>
          <a:solidFill>
            <a:schemeClr val="bg1"/>
          </a:solidFill>
        </p:spPr>
        <p:txBody>
          <a:bodyPr wrap="square" rtlCol="0">
            <a:spAutoFit/>
          </a:bodyPr>
          <a:lstStyle/>
          <a:p>
            <a:pPr marL="0" marR="0" algn="ctr">
              <a:lnSpc>
                <a:spcPct val="150000"/>
              </a:lnSpc>
              <a:spcBef>
                <a:spcPts val="0"/>
              </a:spcBef>
              <a:spcAft>
                <a:spcPts val="800"/>
              </a:spcAft>
            </a:pPr>
            <a:r>
              <a:rPr lang="en-US" sz="1100" dirty="0">
                <a:effectLst/>
                <a:ea typeface="Calibri" panose="020F0502020204030204" pitchFamily="34" charset="0"/>
                <a:cs typeface="Times New Roman" panose="02020603050405020304" pitchFamily="18" charset="0"/>
              </a:rPr>
              <a:t>Reference</a:t>
            </a:r>
          </a:p>
          <a:p>
            <a:pPr marL="457200" marR="0" indent="-457200">
              <a:lnSpc>
                <a:spcPct val="150000"/>
              </a:lnSpc>
              <a:spcBef>
                <a:spcPts val="0"/>
              </a:spcBef>
              <a:spcAft>
                <a:spcPts val="0"/>
              </a:spcAft>
            </a:pPr>
            <a:r>
              <a:rPr lang="en-US" sz="1050" dirty="0">
                <a:effectLst/>
                <a:ea typeface="Calibri" panose="020F0502020204030204" pitchFamily="34" charset="0"/>
              </a:rPr>
              <a:t>Arizona Asthma Coalition.  (2018).  </a:t>
            </a:r>
            <a:r>
              <a:rPr lang="en-US" sz="1050" i="1" dirty="0">
                <a:effectLst/>
                <a:ea typeface="Calibri" panose="020F0502020204030204" pitchFamily="34" charset="0"/>
              </a:rPr>
              <a:t>School Inhaler Program.  </a:t>
            </a:r>
            <a:r>
              <a:rPr lang="en-US" sz="1050" dirty="0">
                <a:effectLst/>
                <a:ea typeface="Calibri" panose="020F0502020204030204" pitchFamily="34" charset="0"/>
                <a:hlinkClick r:id="rId3"/>
              </a:rPr>
              <a:t>https://www.azasthma.org/take-action</a:t>
            </a:r>
            <a:endParaRPr lang="en-US" sz="1050" dirty="0">
              <a:effectLst/>
              <a:ea typeface="Calibri" panose="020F0502020204030204" pitchFamily="34" charset="0"/>
            </a:endParaRPr>
          </a:p>
          <a:p>
            <a:pPr marL="457200" marR="0" indent="-457200">
              <a:lnSpc>
                <a:spcPct val="150000"/>
              </a:lnSpc>
              <a:spcBef>
                <a:spcPts val="0"/>
              </a:spcBef>
              <a:spcAft>
                <a:spcPts val="0"/>
              </a:spcAft>
            </a:pPr>
            <a:r>
              <a:rPr lang="en-US" sz="1050" dirty="0">
                <a:effectLst/>
                <a:ea typeface="Calibri" panose="020F0502020204030204" pitchFamily="34" charset="0"/>
              </a:rPr>
              <a:t>Arizona Department of Education.  (2022).  </a:t>
            </a:r>
            <a:r>
              <a:rPr lang="en-US" sz="1050" i="1" dirty="0">
                <a:effectLst/>
                <a:ea typeface="Calibri" panose="020F0502020204030204" pitchFamily="34" charset="0"/>
              </a:rPr>
              <a:t>School nursing and health services.</a:t>
            </a:r>
            <a:r>
              <a:rPr lang="en-US" sz="1050" dirty="0">
                <a:effectLst/>
                <a:ea typeface="Calibri" panose="020F0502020204030204" pitchFamily="34" charset="0"/>
              </a:rPr>
              <a:t>  </a:t>
            </a:r>
            <a:r>
              <a:rPr lang="en-US" sz="1050" u="sng" dirty="0">
                <a:solidFill>
                  <a:srgbClr val="0563C1"/>
                </a:solidFill>
                <a:effectLst/>
                <a:ea typeface="Calibri" panose="020F0502020204030204" pitchFamily="34" charset="0"/>
                <a:hlinkClick r:id="rId4"/>
              </a:rPr>
              <a:t>https://www.azed.gov/wellness/school-nursing-and-health-services</a:t>
            </a:r>
            <a:endParaRPr lang="en-US" sz="1050" dirty="0">
              <a:effectLst/>
              <a:ea typeface="Calibri" panose="020F0502020204030204" pitchFamily="34" charset="0"/>
            </a:endParaRPr>
          </a:p>
          <a:p>
            <a:pPr marL="457200" marR="0" indent="-457200">
              <a:lnSpc>
                <a:spcPct val="150000"/>
              </a:lnSpc>
              <a:spcBef>
                <a:spcPts val="0"/>
              </a:spcBef>
              <a:spcAft>
                <a:spcPts val="0"/>
              </a:spcAft>
            </a:pPr>
            <a:r>
              <a:rPr lang="en-US" sz="1050" dirty="0" err="1">
                <a:effectLst/>
                <a:ea typeface="Calibri" panose="020F0502020204030204" pitchFamily="34" charset="0"/>
              </a:rPr>
              <a:t>Bian</a:t>
            </a:r>
            <a:r>
              <a:rPr lang="en-US" sz="1050" dirty="0">
                <a:effectLst/>
                <a:ea typeface="Calibri" panose="020F0502020204030204" pitchFamily="34" charset="0"/>
              </a:rPr>
              <a:t>, J., </a:t>
            </a:r>
            <a:r>
              <a:rPr lang="en-US" sz="1050" dirty="0" err="1">
                <a:effectLst/>
                <a:ea typeface="Calibri" panose="020F0502020204030204" pitchFamily="34" charset="0"/>
              </a:rPr>
              <a:t>Cristaldi</a:t>
            </a:r>
            <a:r>
              <a:rPr lang="en-US" sz="1050" dirty="0">
                <a:effectLst/>
                <a:ea typeface="Calibri" panose="020F0502020204030204" pitchFamily="34" charset="0"/>
              </a:rPr>
              <a:t>, K. K., Summer, A. P., </a:t>
            </a:r>
            <a:r>
              <a:rPr lang="en-US" sz="1050" dirty="0" err="1">
                <a:effectLst/>
                <a:ea typeface="Calibri" panose="020F0502020204030204" pitchFamily="34" charset="0"/>
              </a:rPr>
              <a:t>Su</a:t>
            </a:r>
            <a:r>
              <a:rPr lang="en-US" sz="1050" dirty="0">
                <a:effectLst/>
                <a:ea typeface="Calibri" panose="020F0502020204030204" pitchFamily="34" charset="0"/>
              </a:rPr>
              <a:t>, Z., Marsden, J., Mauldin, P. D., &amp; </a:t>
            </a:r>
            <a:r>
              <a:rPr lang="en-US" sz="1050" dirty="0" err="1">
                <a:effectLst/>
                <a:ea typeface="Calibri" panose="020F0502020204030204" pitchFamily="34" charset="0"/>
              </a:rPr>
              <a:t>McElligott</a:t>
            </a:r>
            <a:r>
              <a:rPr lang="en-US" sz="1050" dirty="0">
                <a:effectLst/>
                <a:ea typeface="Calibri" panose="020F0502020204030204" pitchFamily="34" charset="0"/>
              </a:rPr>
              <a:t>, J. T. (2019). Association of a School-Based, Asthma-Focused Telehealth Program With Emergency Department Visits Among Children Enrolled in South Carolina Medicaid. </a:t>
            </a:r>
            <a:r>
              <a:rPr lang="en-US" sz="1050" i="1" dirty="0">
                <a:effectLst/>
                <a:ea typeface="Calibri" panose="020F0502020204030204" pitchFamily="34" charset="0"/>
              </a:rPr>
              <a:t>JAMA Pediatrics</a:t>
            </a:r>
            <a:r>
              <a:rPr lang="en-US" sz="1050" dirty="0">
                <a:effectLst/>
                <a:ea typeface="Calibri" panose="020F0502020204030204" pitchFamily="34" charset="0"/>
              </a:rPr>
              <a:t>,</a:t>
            </a:r>
            <a:r>
              <a:rPr lang="en-US" sz="1050" i="1" dirty="0">
                <a:effectLst/>
                <a:ea typeface="Calibri" panose="020F0502020204030204" pitchFamily="34" charset="0"/>
              </a:rPr>
              <a:t> 173</a:t>
            </a:r>
            <a:r>
              <a:rPr lang="en-US" sz="1050" dirty="0">
                <a:effectLst/>
                <a:ea typeface="Calibri" panose="020F0502020204030204" pitchFamily="34" charset="0"/>
              </a:rPr>
              <a:t>(11), 1041-1048. </a:t>
            </a:r>
            <a:r>
              <a:rPr lang="en-US" sz="1050" u="sng" dirty="0">
                <a:solidFill>
                  <a:srgbClr val="0563C1"/>
                </a:solidFill>
                <a:effectLst/>
                <a:ea typeface="Calibri" panose="020F0502020204030204" pitchFamily="34" charset="0"/>
                <a:hlinkClick r:id="rId5"/>
              </a:rPr>
              <a:t>https://doi.org/10.1001/jamapediatrics.2019.3073</a:t>
            </a:r>
            <a:r>
              <a:rPr lang="en-US" sz="1050" dirty="0">
                <a:effectLst/>
                <a:ea typeface="Calibri" panose="020F0502020204030204" pitchFamily="34" charset="0"/>
              </a:rPr>
              <a:t> </a:t>
            </a:r>
          </a:p>
          <a:p>
            <a:pPr marL="457200" marR="0" indent="-457200">
              <a:lnSpc>
                <a:spcPct val="150000"/>
              </a:lnSpc>
              <a:spcBef>
                <a:spcPts val="0"/>
              </a:spcBef>
              <a:spcAft>
                <a:spcPts val="0"/>
              </a:spcAft>
            </a:pPr>
            <a:r>
              <a:rPr lang="en-US" sz="1050" dirty="0">
                <a:effectLst/>
                <a:ea typeface="Calibri" panose="020F0502020204030204" pitchFamily="34" charset="0"/>
              </a:rPr>
              <a:t>Centers for Disease Control and Prevention.  (2022a, May 13).  </a:t>
            </a:r>
            <a:r>
              <a:rPr lang="en-US" sz="1050" i="1" dirty="0">
                <a:effectLst/>
                <a:ea typeface="Calibri" panose="020F0502020204030204" pitchFamily="34" charset="0"/>
              </a:rPr>
              <a:t>CDC healthy schools: Arizona.</a:t>
            </a:r>
            <a:r>
              <a:rPr lang="en-US" sz="1050" dirty="0">
                <a:effectLst/>
                <a:ea typeface="Calibri" panose="020F0502020204030204" pitchFamily="34" charset="0"/>
              </a:rPr>
              <a:t>  </a:t>
            </a:r>
            <a:r>
              <a:rPr lang="en-US" sz="1050" u="sng" dirty="0">
                <a:solidFill>
                  <a:srgbClr val="0563C1"/>
                </a:solidFill>
                <a:effectLst/>
                <a:ea typeface="Calibri" panose="020F0502020204030204" pitchFamily="34" charset="0"/>
                <a:hlinkClick r:id="rId6"/>
              </a:rPr>
              <a:t>https://www.cdc.gov/healthyschools/achievement_stories/arizona.htm</a:t>
            </a:r>
            <a:endParaRPr lang="en-US" sz="1050" dirty="0">
              <a:effectLst/>
              <a:ea typeface="Calibri" panose="020F0502020204030204" pitchFamily="34" charset="0"/>
            </a:endParaRPr>
          </a:p>
          <a:p>
            <a:pPr marL="457200" marR="0" indent="-457200">
              <a:lnSpc>
                <a:spcPct val="150000"/>
              </a:lnSpc>
              <a:spcBef>
                <a:spcPts val="0"/>
              </a:spcBef>
              <a:spcAft>
                <a:spcPts val="0"/>
              </a:spcAft>
            </a:pPr>
            <a:r>
              <a:rPr lang="en-US" sz="1050" dirty="0">
                <a:effectLst/>
                <a:ea typeface="Calibri" panose="020F0502020204030204" pitchFamily="34" charset="0"/>
              </a:rPr>
              <a:t>Centers for Disease Control and Prevention.  (2022b, February 24).  </a:t>
            </a:r>
            <a:r>
              <a:rPr lang="en-US" sz="1050" i="1" dirty="0">
                <a:effectLst/>
                <a:ea typeface="Calibri" panose="020F0502020204030204" pitchFamily="34" charset="0"/>
              </a:rPr>
              <a:t>CDC healthy schools: Asthma.</a:t>
            </a:r>
            <a:r>
              <a:rPr lang="en-US" sz="1050" dirty="0">
                <a:effectLst/>
                <a:ea typeface="Calibri" panose="020F0502020204030204" pitchFamily="34" charset="0"/>
              </a:rPr>
              <a:t>  </a:t>
            </a:r>
            <a:r>
              <a:rPr lang="en-US" sz="1050" u="sng" dirty="0">
                <a:solidFill>
                  <a:srgbClr val="0563C1"/>
                </a:solidFill>
                <a:effectLst/>
                <a:ea typeface="Calibri" panose="020F0502020204030204" pitchFamily="34" charset="0"/>
                <a:hlinkClick r:id="rId7"/>
              </a:rPr>
              <a:t>https://www.cdc.gov/healthyschools/asthma/index.htm</a:t>
            </a:r>
            <a:endParaRPr lang="en-US" sz="1050" dirty="0">
              <a:effectLst/>
              <a:ea typeface="Calibri" panose="020F0502020204030204" pitchFamily="34" charset="0"/>
            </a:endParaRPr>
          </a:p>
          <a:p>
            <a:pPr marL="457200" marR="0" indent="-457200">
              <a:lnSpc>
                <a:spcPct val="150000"/>
              </a:lnSpc>
              <a:spcBef>
                <a:spcPts val="0"/>
              </a:spcBef>
              <a:spcAft>
                <a:spcPts val="0"/>
              </a:spcAft>
            </a:pPr>
            <a:r>
              <a:rPr lang="en-US" sz="1050" dirty="0">
                <a:effectLst/>
                <a:ea typeface="Calibri" panose="020F0502020204030204" pitchFamily="34" charset="0"/>
              </a:rPr>
              <a:t>Centers for Disease Control and Prevention.  (2019, May 29).  </a:t>
            </a:r>
            <a:r>
              <a:rPr lang="en-US" sz="1050" i="1" dirty="0">
                <a:effectLst/>
                <a:ea typeface="Calibri" panose="020F0502020204030204" pitchFamily="34" charset="0"/>
              </a:rPr>
              <a:t>CDC healthy schools: School health services.</a:t>
            </a:r>
            <a:r>
              <a:rPr lang="en-US" sz="1050" dirty="0">
                <a:effectLst/>
                <a:ea typeface="Calibri" panose="020F0502020204030204" pitchFamily="34" charset="0"/>
              </a:rPr>
              <a:t>  </a:t>
            </a:r>
            <a:r>
              <a:rPr lang="en-US" sz="1050" u="sng" dirty="0">
                <a:solidFill>
                  <a:srgbClr val="0563C1"/>
                </a:solidFill>
                <a:effectLst/>
                <a:ea typeface="Calibri" panose="020F0502020204030204" pitchFamily="34" charset="0"/>
                <a:hlinkClick r:id="rId8"/>
              </a:rPr>
              <a:t>https://www.cdc.gov/healthyschools/schoolhealthservices.htm</a:t>
            </a:r>
            <a:endParaRPr lang="en-US" sz="1050" dirty="0">
              <a:effectLst/>
              <a:ea typeface="Calibri" panose="020F0502020204030204" pitchFamily="34" charset="0"/>
            </a:endParaRPr>
          </a:p>
          <a:p>
            <a:pPr marL="457200" marR="0" indent="-457200">
              <a:lnSpc>
                <a:spcPct val="150000"/>
              </a:lnSpc>
              <a:spcBef>
                <a:spcPts val="0"/>
              </a:spcBef>
              <a:spcAft>
                <a:spcPts val="0"/>
              </a:spcAft>
            </a:pPr>
            <a:r>
              <a:rPr lang="en-US" sz="1050" dirty="0" err="1">
                <a:effectLst/>
                <a:ea typeface="Calibri" panose="020F0502020204030204" pitchFamily="34" charset="0"/>
              </a:rPr>
              <a:t>Kakumanu</a:t>
            </a:r>
            <a:r>
              <a:rPr lang="en-US" sz="1050" dirty="0">
                <a:effectLst/>
                <a:ea typeface="Calibri" panose="020F0502020204030204" pitchFamily="34" charset="0"/>
              </a:rPr>
              <a:t>, S., </a:t>
            </a:r>
            <a:r>
              <a:rPr lang="en-US" sz="1050" dirty="0" err="1">
                <a:effectLst/>
                <a:ea typeface="Calibri" panose="020F0502020204030204" pitchFamily="34" charset="0"/>
              </a:rPr>
              <a:t>Antos</a:t>
            </a:r>
            <a:r>
              <a:rPr lang="en-US" sz="1050" dirty="0">
                <a:effectLst/>
                <a:ea typeface="Calibri" panose="020F0502020204030204" pitchFamily="34" charset="0"/>
              </a:rPr>
              <a:t>, N., </a:t>
            </a:r>
            <a:r>
              <a:rPr lang="en-US" sz="1050" dirty="0" err="1">
                <a:effectLst/>
                <a:ea typeface="Calibri" panose="020F0502020204030204" pitchFamily="34" charset="0"/>
              </a:rPr>
              <a:t>Szefler</a:t>
            </a:r>
            <a:r>
              <a:rPr lang="en-US" sz="1050" dirty="0">
                <a:effectLst/>
                <a:ea typeface="Calibri" panose="020F0502020204030204" pitchFamily="34" charset="0"/>
              </a:rPr>
              <a:t>, S. J., </a:t>
            </a:r>
            <a:r>
              <a:rPr lang="en-US" sz="1050" dirty="0" err="1">
                <a:effectLst/>
                <a:ea typeface="Calibri" panose="020F0502020204030204" pitchFamily="34" charset="0"/>
              </a:rPr>
              <a:t>Lemanske</a:t>
            </a:r>
            <a:r>
              <a:rPr lang="en-US" sz="1050" dirty="0">
                <a:effectLst/>
                <a:ea typeface="Calibri" panose="020F0502020204030204" pitchFamily="34" charset="0"/>
              </a:rPr>
              <a:t> Jr, R. F., </a:t>
            </a:r>
            <a:r>
              <a:rPr lang="en-US" sz="1050" dirty="0" err="1">
                <a:effectLst/>
                <a:ea typeface="Calibri" panose="020F0502020204030204" pitchFamily="34" charset="0"/>
              </a:rPr>
              <a:t>Szefler</a:t>
            </a:r>
            <a:r>
              <a:rPr lang="en-US" sz="1050" dirty="0">
                <a:effectLst/>
                <a:ea typeface="Calibri" panose="020F0502020204030204" pitchFamily="34" charset="0"/>
              </a:rPr>
              <a:t>, S., &amp; </a:t>
            </a:r>
            <a:r>
              <a:rPr lang="en-US" sz="1050" dirty="0" err="1">
                <a:effectLst/>
                <a:ea typeface="Calibri" panose="020F0502020204030204" pitchFamily="34" charset="0"/>
              </a:rPr>
              <a:t>Lemanske</a:t>
            </a:r>
            <a:r>
              <a:rPr lang="en-US" sz="1050" dirty="0">
                <a:effectLst/>
                <a:ea typeface="Calibri" panose="020F0502020204030204" pitchFamily="34" charset="0"/>
              </a:rPr>
              <a:t>, R. F., Jr. (2017). Building school health partnerships to improve pediatric asthma care: the School-based Asthma Management Program. </a:t>
            </a:r>
            <a:r>
              <a:rPr lang="en-US" sz="1050" i="1" dirty="0">
                <a:effectLst/>
                <a:ea typeface="Calibri" panose="020F0502020204030204" pitchFamily="34" charset="0"/>
              </a:rPr>
              <a:t>Current Opinion in Allergy &amp; Clinical Immunology</a:t>
            </a:r>
            <a:r>
              <a:rPr lang="en-US" sz="1050" dirty="0">
                <a:effectLst/>
                <a:ea typeface="Calibri" panose="020F0502020204030204" pitchFamily="34" charset="0"/>
              </a:rPr>
              <a:t>,</a:t>
            </a:r>
            <a:r>
              <a:rPr lang="en-US" sz="1050" i="1" dirty="0">
                <a:effectLst/>
                <a:ea typeface="Calibri" panose="020F0502020204030204" pitchFamily="34" charset="0"/>
              </a:rPr>
              <a:t> 17</a:t>
            </a:r>
            <a:r>
              <a:rPr lang="en-US" sz="1050" dirty="0">
                <a:effectLst/>
                <a:ea typeface="Calibri" panose="020F0502020204030204" pitchFamily="34" charset="0"/>
              </a:rPr>
              <a:t>(2), 160-166. </a:t>
            </a:r>
            <a:r>
              <a:rPr lang="en-US" sz="1050" u="sng" dirty="0">
                <a:solidFill>
                  <a:srgbClr val="0563C1"/>
                </a:solidFill>
                <a:effectLst/>
                <a:ea typeface="Calibri" panose="020F0502020204030204" pitchFamily="34" charset="0"/>
                <a:hlinkClick r:id="rId9"/>
              </a:rPr>
              <a:t>https://doi.org/10.1097/ACI.0000000000000347</a:t>
            </a:r>
            <a:endParaRPr lang="en-US" sz="1050" dirty="0">
              <a:effectLst/>
              <a:ea typeface="Calibri" panose="020F0502020204030204" pitchFamily="34" charset="0"/>
            </a:endParaRPr>
          </a:p>
          <a:p>
            <a:pPr marL="457200" marR="0" indent="-457200">
              <a:lnSpc>
                <a:spcPct val="150000"/>
              </a:lnSpc>
              <a:spcBef>
                <a:spcPts val="0"/>
              </a:spcBef>
              <a:spcAft>
                <a:spcPts val="0"/>
              </a:spcAft>
            </a:pPr>
            <a:r>
              <a:rPr lang="en-US" sz="1050" dirty="0">
                <a:effectLst/>
                <a:ea typeface="Calibri" panose="020F0502020204030204" pitchFamily="34" charset="0"/>
              </a:rPr>
              <a:t>Kennedy, C. M., &amp; </a:t>
            </a:r>
            <a:r>
              <a:rPr lang="en-US" sz="1050" dirty="0" err="1">
                <a:effectLst/>
                <a:ea typeface="Calibri" panose="020F0502020204030204" pitchFamily="34" charset="0"/>
              </a:rPr>
              <a:t>Jolles</a:t>
            </a:r>
            <a:r>
              <a:rPr lang="en-US" sz="1050" dirty="0">
                <a:effectLst/>
                <a:ea typeface="Calibri" panose="020F0502020204030204" pitchFamily="34" charset="0"/>
              </a:rPr>
              <a:t>, D. R. (2021). Providing effective asthma care at a pediatric patient-centered medical home. </a:t>
            </a:r>
            <a:r>
              <a:rPr lang="en-US" sz="1050" i="1" dirty="0">
                <a:effectLst/>
                <a:ea typeface="Calibri" panose="020F0502020204030204" pitchFamily="34" charset="0"/>
              </a:rPr>
              <a:t>Journal of the American Association of Nurse Practitioners</a:t>
            </a:r>
            <a:r>
              <a:rPr lang="en-US" sz="1050" dirty="0">
                <a:effectLst/>
                <a:ea typeface="Calibri" panose="020F0502020204030204" pitchFamily="34" charset="0"/>
              </a:rPr>
              <a:t>,</a:t>
            </a:r>
            <a:r>
              <a:rPr lang="en-US" sz="1050" i="1" dirty="0">
                <a:effectLst/>
                <a:ea typeface="Calibri" panose="020F0502020204030204" pitchFamily="34" charset="0"/>
              </a:rPr>
              <a:t> 33</a:t>
            </a:r>
            <a:r>
              <a:rPr lang="en-US" sz="1050" dirty="0">
                <a:effectLst/>
                <a:ea typeface="Calibri" panose="020F0502020204030204" pitchFamily="34" charset="0"/>
              </a:rPr>
              <a:t>(2), 167-173. </a:t>
            </a:r>
            <a:r>
              <a:rPr lang="en-US" sz="1050" u="sng" dirty="0">
                <a:solidFill>
                  <a:srgbClr val="0563C1"/>
                </a:solidFill>
                <a:effectLst/>
                <a:ea typeface="Calibri" panose="020F0502020204030204" pitchFamily="34" charset="0"/>
                <a:hlinkClick r:id="rId10"/>
              </a:rPr>
              <a:t>https://doi.org/10.1097/JXX.0000000000000334</a:t>
            </a:r>
            <a:endParaRPr lang="en-US" sz="1050" dirty="0">
              <a:effectLst/>
              <a:ea typeface="Calibri" panose="020F0502020204030204" pitchFamily="34" charset="0"/>
            </a:endParaRPr>
          </a:p>
          <a:p>
            <a:pPr marL="457200" marR="0" indent="-457200">
              <a:lnSpc>
                <a:spcPct val="150000"/>
              </a:lnSpc>
              <a:spcBef>
                <a:spcPts val="0"/>
              </a:spcBef>
              <a:spcAft>
                <a:spcPts val="0"/>
              </a:spcAft>
            </a:pPr>
            <a:r>
              <a:rPr lang="en-US" sz="1050" dirty="0">
                <a:effectLst/>
                <a:ea typeface="Calibri" panose="020F0502020204030204" pitchFamily="34" charset="0"/>
              </a:rPr>
              <a:t>Kim, C. H., </a:t>
            </a:r>
            <a:r>
              <a:rPr lang="en-US" sz="1050" dirty="0" err="1">
                <a:effectLst/>
                <a:ea typeface="Calibri" panose="020F0502020204030204" pitchFamily="34" charset="0"/>
              </a:rPr>
              <a:t>Lieng</a:t>
            </a:r>
            <a:r>
              <a:rPr lang="en-US" sz="1050" dirty="0">
                <a:effectLst/>
                <a:ea typeface="Calibri" panose="020F0502020204030204" pitchFamily="34" charset="0"/>
              </a:rPr>
              <a:t>, M. K., Rylee, T. L., Gee, K. A., Marcin, J. P., &amp; </a:t>
            </a:r>
            <a:r>
              <a:rPr lang="en-US" sz="1050" dirty="0" err="1">
                <a:effectLst/>
                <a:ea typeface="Calibri" panose="020F0502020204030204" pitchFamily="34" charset="0"/>
              </a:rPr>
              <a:t>Melnikow</a:t>
            </a:r>
            <a:r>
              <a:rPr lang="en-US" sz="1050" dirty="0">
                <a:effectLst/>
                <a:ea typeface="Calibri" panose="020F0502020204030204" pitchFamily="34" charset="0"/>
              </a:rPr>
              <a:t>, J. A. (2020). School-Based Telemedicine Interventions for Asthma: A Systematic Review. </a:t>
            </a:r>
            <a:r>
              <a:rPr lang="en-US" sz="1050" i="1" dirty="0">
                <a:effectLst/>
                <a:ea typeface="Calibri" panose="020F0502020204030204" pitchFamily="34" charset="0"/>
              </a:rPr>
              <a:t>Academic Pediatrics</a:t>
            </a:r>
            <a:r>
              <a:rPr lang="en-US" sz="1050" dirty="0">
                <a:effectLst/>
                <a:ea typeface="Calibri" panose="020F0502020204030204" pitchFamily="34" charset="0"/>
              </a:rPr>
              <a:t>,</a:t>
            </a:r>
            <a:r>
              <a:rPr lang="en-US" sz="1050" i="1" dirty="0">
                <a:effectLst/>
                <a:ea typeface="Calibri" panose="020F0502020204030204" pitchFamily="34" charset="0"/>
              </a:rPr>
              <a:t> 20</a:t>
            </a:r>
            <a:r>
              <a:rPr lang="en-US" sz="1050" dirty="0">
                <a:effectLst/>
                <a:ea typeface="Calibri" panose="020F0502020204030204" pitchFamily="34" charset="0"/>
              </a:rPr>
              <a:t>(7), 893-901. </a:t>
            </a:r>
            <a:r>
              <a:rPr lang="en-US" sz="1050" u="sng" dirty="0">
                <a:solidFill>
                  <a:srgbClr val="0563C1"/>
                </a:solidFill>
                <a:effectLst/>
                <a:ea typeface="Calibri" panose="020F0502020204030204" pitchFamily="34" charset="0"/>
                <a:hlinkClick r:id="rId11"/>
              </a:rPr>
              <a:t>https://doi.org/10.1016/j.acap.2020.05.008</a:t>
            </a:r>
            <a:r>
              <a:rPr lang="en-US" sz="1050" dirty="0">
                <a:effectLst/>
                <a:ea typeface="Calibri" panose="020F0502020204030204" pitchFamily="34" charset="0"/>
              </a:rPr>
              <a:t> </a:t>
            </a:r>
          </a:p>
          <a:p>
            <a:pPr marL="457200" marR="0" indent="-457200">
              <a:lnSpc>
                <a:spcPct val="150000"/>
              </a:lnSpc>
              <a:spcBef>
                <a:spcPts val="0"/>
              </a:spcBef>
              <a:spcAft>
                <a:spcPts val="0"/>
              </a:spcAft>
            </a:pPr>
            <a:r>
              <a:rPr lang="en-US" sz="1050" dirty="0">
                <a:effectLst/>
                <a:ea typeface="Calibri" panose="020F0502020204030204" pitchFamily="34" charset="0"/>
              </a:rPr>
              <a:t>Peltz, A., Wu, C. L., White, M. L., Wilson, K. M., Lorch, S. A., Thurm, C., Hall, M., &amp; Berry, J. G.  (2016).  Characteristics of rural children admitted to pediatric hospitals.  </a:t>
            </a:r>
            <a:r>
              <a:rPr lang="en-US" sz="1050" i="1" dirty="0">
                <a:effectLst/>
                <a:ea typeface="Calibri" panose="020F0502020204030204" pitchFamily="34" charset="0"/>
              </a:rPr>
              <a:t>Pediatrics, 137</a:t>
            </a:r>
            <a:r>
              <a:rPr lang="en-US" sz="1050" dirty="0">
                <a:effectLst/>
                <a:ea typeface="Calibri" panose="020F0502020204030204" pitchFamily="34" charset="0"/>
              </a:rPr>
              <a:t>(5), e20153156.  </a:t>
            </a:r>
            <a:r>
              <a:rPr lang="en-US" sz="1050" u="sng" dirty="0">
                <a:solidFill>
                  <a:srgbClr val="0563C1"/>
                </a:solidFill>
                <a:effectLst/>
                <a:ea typeface="Calibri" panose="020F0502020204030204" pitchFamily="34" charset="0"/>
                <a:hlinkClick r:id="rId12"/>
              </a:rPr>
              <a:t>https://doi.org/10.1542/peds.2015-3156</a:t>
            </a:r>
            <a:endParaRPr lang="en-US" sz="1050" u="sng" dirty="0">
              <a:solidFill>
                <a:srgbClr val="0563C1"/>
              </a:solidFill>
              <a:effectLst/>
              <a:ea typeface="Calibri" panose="020F0502020204030204" pitchFamily="34" charset="0"/>
            </a:endParaRPr>
          </a:p>
          <a:p>
            <a:pPr marL="457200" marR="0" indent="-457200">
              <a:lnSpc>
                <a:spcPct val="150000"/>
              </a:lnSpc>
              <a:spcBef>
                <a:spcPts val="0"/>
              </a:spcBef>
              <a:spcAft>
                <a:spcPts val="0"/>
              </a:spcAft>
            </a:pPr>
            <a:r>
              <a:rPr lang="en-US" sz="1050" dirty="0">
                <a:effectLst/>
                <a:ea typeface="Calibri" panose="020F0502020204030204" pitchFamily="34" charset="0"/>
              </a:rPr>
              <a:t>Lowe, A. A., Gerald, J. K., Clemens, C. J., Stern, D. A., &amp; Gerald, L. B. (2021). Managing respiratory emergencies at school: A county-wide stock inhaler program. </a:t>
            </a:r>
            <a:r>
              <a:rPr lang="en-US" sz="1050" i="1" dirty="0">
                <a:effectLst/>
                <a:ea typeface="Calibri" panose="020F0502020204030204" pitchFamily="34" charset="0"/>
              </a:rPr>
              <a:t>Journal of Allergy and Clinical Immunology</a:t>
            </a:r>
            <a:r>
              <a:rPr lang="en-US" sz="1050" dirty="0">
                <a:effectLst/>
                <a:ea typeface="Calibri" panose="020F0502020204030204" pitchFamily="34" charset="0"/>
              </a:rPr>
              <a:t>,</a:t>
            </a:r>
            <a:r>
              <a:rPr lang="en-US" sz="1050" i="1" dirty="0">
                <a:effectLst/>
                <a:ea typeface="Calibri" panose="020F0502020204030204" pitchFamily="34" charset="0"/>
              </a:rPr>
              <a:t> 148</a:t>
            </a:r>
            <a:r>
              <a:rPr lang="en-US" sz="1050" dirty="0">
                <a:effectLst/>
                <a:ea typeface="Calibri" panose="020F0502020204030204" pitchFamily="34" charset="0"/>
              </a:rPr>
              <a:t>(2), 420-427.e425. </a:t>
            </a:r>
            <a:r>
              <a:rPr lang="en-US" sz="1050" dirty="0">
                <a:effectLst/>
                <a:ea typeface="Calibri" panose="020F0502020204030204" pitchFamily="34" charset="0"/>
                <a:hlinkClick r:id="rId13"/>
              </a:rPr>
              <a:t>https://doi.org/10.1016/j.jaci.2021.01.028</a:t>
            </a:r>
            <a:endParaRPr lang="en-US" sz="1050" dirty="0">
              <a:effectLst/>
              <a:ea typeface="Calibri" panose="020F0502020204030204" pitchFamily="34" charset="0"/>
            </a:endParaRPr>
          </a:p>
          <a:p>
            <a:pPr marL="457200" marR="0" indent="-457200">
              <a:lnSpc>
                <a:spcPct val="150000"/>
              </a:lnSpc>
              <a:spcBef>
                <a:spcPts val="0"/>
              </a:spcBef>
              <a:spcAft>
                <a:spcPts val="0"/>
              </a:spcAft>
            </a:pPr>
            <a:r>
              <a:rPr lang="en-US" sz="1050" dirty="0">
                <a:ea typeface="Calibri" panose="020F0502020204030204" pitchFamily="34" charset="0"/>
              </a:rPr>
              <a:t>Rural Health Information Hub.  (2018, April 30).  </a:t>
            </a:r>
            <a:r>
              <a:rPr lang="en-US" sz="1050" i="1" dirty="0">
                <a:ea typeface="Calibri" panose="020F0502020204030204" pitchFamily="34" charset="0"/>
              </a:rPr>
              <a:t>Ecological models.</a:t>
            </a:r>
            <a:r>
              <a:rPr lang="en-US" sz="1050" dirty="0">
                <a:ea typeface="Calibri" panose="020F0502020204030204" pitchFamily="34" charset="0"/>
              </a:rPr>
              <a:t> </a:t>
            </a:r>
            <a:r>
              <a:rPr lang="en-US" sz="1050" dirty="0">
                <a:solidFill>
                  <a:srgbClr val="0563C1"/>
                </a:solidFill>
                <a:ea typeface="Calibri" panose="020F0502020204030204" pitchFamily="34" charset="0"/>
                <a:hlinkClick r:id="rId14"/>
              </a:rPr>
              <a:t>https://www.ruralhealthinfo.org/toolkits/health-promotion/2/theories-and-models/ecological</a:t>
            </a:r>
            <a:endParaRPr lang="en-US" sz="1050" dirty="0">
              <a:solidFill>
                <a:srgbClr val="0563C1"/>
              </a:solidFill>
              <a:ea typeface="Calibri" panose="020F0502020204030204" pitchFamily="34" charset="0"/>
            </a:endParaRPr>
          </a:p>
          <a:p>
            <a:pPr>
              <a:lnSpc>
                <a:spcPct val="150000"/>
              </a:lnSpc>
            </a:pPr>
            <a:r>
              <a:rPr lang="en-US" sz="1050" dirty="0">
                <a:effectLst/>
                <a:ea typeface="Calibri" panose="020F0502020204030204" pitchFamily="34" charset="0"/>
                <a:cs typeface="Times New Roman" panose="02020603050405020304" pitchFamily="18" charset="0"/>
              </a:rPr>
              <a:t>U. S. Department of Agriculture Economic Research Service.  (2019, October 23).  </a:t>
            </a:r>
            <a:r>
              <a:rPr lang="en-US" sz="1050" i="1" dirty="0">
                <a:effectLst/>
                <a:ea typeface="Calibri" panose="020F0502020204030204" pitchFamily="34" charset="0"/>
                <a:cs typeface="Times New Roman" panose="02020603050405020304" pitchFamily="18" charset="0"/>
              </a:rPr>
              <a:t>Rural classifications: What is rural?  </a:t>
            </a:r>
            <a:r>
              <a:rPr lang="en-US" sz="1050" u="sng" dirty="0">
                <a:solidFill>
                  <a:srgbClr val="0563C1"/>
                </a:solidFill>
                <a:effectLst/>
                <a:ea typeface="Calibri" panose="020F0502020204030204" pitchFamily="34" charset="0"/>
                <a:cs typeface="Times New Roman" panose="02020603050405020304" pitchFamily="18" charset="0"/>
                <a:hlinkClick r:id="rId15"/>
              </a:rPr>
              <a:t>https://www.ers.usda.gov/topics/rural-economy-population/rural-classifications/what-is-rural/</a:t>
            </a:r>
            <a:endParaRPr lang="en-US" sz="1050" u="sng" dirty="0">
              <a:solidFill>
                <a:srgbClr val="0563C1"/>
              </a:solidFill>
              <a:effectLst/>
              <a:ea typeface="Calibri" panose="020F0502020204030204" pitchFamily="34" charset="0"/>
              <a:cs typeface="Times New Roman" panose="02020603050405020304" pitchFamily="18" charset="0"/>
            </a:endParaRPr>
          </a:p>
          <a:p>
            <a:pPr marL="457200" marR="0" indent="-457200">
              <a:lnSpc>
                <a:spcPct val="150000"/>
              </a:lnSpc>
              <a:spcBef>
                <a:spcPts val="0"/>
              </a:spcBef>
              <a:spcAft>
                <a:spcPts val="800"/>
              </a:spcAft>
            </a:pPr>
            <a:r>
              <a:rPr lang="en-US" sz="1050" dirty="0" err="1">
                <a:effectLst/>
                <a:ea typeface="Calibri" panose="020F0502020204030204" pitchFamily="34" charset="0"/>
                <a:cs typeface="Times New Roman" panose="02020603050405020304" pitchFamily="18" charset="0"/>
              </a:rPr>
              <a:t>Volerman</a:t>
            </a:r>
            <a:r>
              <a:rPr lang="en-US" sz="1050" dirty="0">
                <a:effectLst/>
                <a:ea typeface="Calibri" panose="020F0502020204030204" pitchFamily="34" charset="0"/>
                <a:cs typeface="Times New Roman" panose="02020603050405020304" pitchFamily="18" charset="0"/>
              </a:rPr>
              <a:t>, A., Lowe, A. A., </a:t>
            </a:r>
            <a:r>
              <a:rPr lang="en-US" sz="1050" dirty="0" err="1">
                <a:effectLst/>
                <a:ea typeface="Calibri" panose="020F0502020204030204" pitchFamily="34" charset="0"/>
                <a:cs typeface="Times New Roman" panose="02020603050405020304" pitchFamily="18" charset="0"/>
              </a:rPr>
              <a:t>Pappalardo</a:t>
            </a:r>
            <a:r>
              <a:rPr lang="en-US" sz="1050" dirty="0">
                <a:effectLst/>
                <a:ea typeface="Calibri" panose="020F0502020204030204" pitchFamily="34" charset="0"/>
                <a:cs typeface="Times New Roman" panose="02020603050405020304" pitchFamily="18" charset="0"/>
              </a:rPr>
              <a:t>, A. A., Anderson, C. M. C., Blake, K., Bryant-Stephens, T., </a:t>
            </a:r>
            <a:r>
              <a:rPr lang="en-US" sz="1050" dirty="0" err="1">
                <a:effectLst/>
                <a:ea typeface="Calibri" panose="020F0502020204030204" pitchFamily="34" charset="0"/>
                <a:cs typeface="Times New Roman" panose="02020603050405020304" pitchFamily="18" charset="0"/>
              </a:rPr>
              <a:t>Carr</a:t>
            </a:r>
            <a:r>
              <a:rPr lang="en-US" sz="1050" dirty="0">
                <a:effectLst/>
                <a:ea typeface="Calibri" panose="020F0502020204030204" pitchFamily="34" charset="0"/>
                <a:cs typeface="Times New Roman" panose="02020603050405020304" pitchFamily="18" charset="0"/>
              </a:rPr>
              <a:t>, T., Carter, H., </a:t>
            </a:r>
            <a:r>
              <a:rPr lang="en-US" sz="1050" dirty="0" err="1">
                <a:effectLst/>
                <a:ea typeface="Calibri" panose="020F0502020204030204" pitchFamily="34" charset="0"/>
                <a:cs typeface="Times New Roman" panose="02020603050405020304" pitchFamily="18" charset="0"/>
              </a:rPr>
              <a:t>Cicutto</a:t>
            </a:r>
            <a:r>
              <a:rPr lang="en-US" sz="1050" dirty="0">
                <a:effectLst/>
                <a:ea typeface="Calibri" panose="020F0502020204030204" pitchFamily="34" charset="0"/>
                <a:cs typeface="Times New Roman" panose="02020603050405020304" pitchFamily="18" charset="0"/>
              </a:rPr>
              <a:t>, L., Gerald, J. K., Miller, T., Moore, N. S., Phan, H., </a:t>
            </a:r>
            <a:r>
              <a:rPr lang="en-US" sz="1050" dirty="0" err="1">
                <a:effectLst/>
                <a:ea typeface="Calibri" panose="020F0502020204030204" pitchFamily="34" charset="0"/>
                <a:cs typeface="Times New Roman" panose="02020603050405020304" pitchFamily="18" charset="0"/>
              </a:rPr>
              <a:t>Sadreameli</a:t>
            </a:r>
            <a:r>
              <a:rPr lang="en-US" sz="1050" dirty="0">
                <a:effectLst/>
                <a:ea typeface="Calibri" panose="020F0502020204030204" pitchFamily="34" charset="0"/>
                <a:cs typeface="Times New Roman" panose="02020603050405020304" pitchFamily="18" charset="0"/>
              </a:rPr>
              <a:t>, S. C., Tanner, A., Winders, T. A., &amp; Gerald, L. B.  (2022).  Ensuring access to albuterol in schools:  From policy to implementation.  </a:t>
            </a:r>
            <a:r>
              <a:rPr lang="en-US" sz="1050" i="1" dirty="0">
                <a:effectLst/>
                <a:ea typeface="Calibri" panose="020F0502020204030204" pitchFamily="34" charset="0"/>
                <a:cs typeface="Times New Roman" panose="02020603050405020304" pitchFamily="18" charset="0"/>
              </a:rPr>
              <a:t>American Journal of Respiratory &amp; Critical Care Medicine 204</a:t>
            </a:r>
            <a:r>
              <a:rPr lang="en-US" sz="1050" dirty="0">
                <a:effectLst/>
                <a:ea typeface="Calibri" panose="020F0502020204030204" pitchFamily="34" charset="0"/>
                <a:cs typeface="Times New Roman" panose="02020603050405020304" pitchFamily="18" charset="0"/>
              </a:rPr>
              <a:t>(5), 508-522. </a:t>
            </a:r>
            <a:r>
              <a:rPr lang="en-US" sz="1050" dirty="0">
                <a:effectLst/>
                <a:ea typeface="Calibri" panose="020F0502020204030204" pitchFamily="34" charset="0"/>
                <a:cs typeface="Times New Roman" panose="02020603050405020304" pitchFamily="18" charset="0"/>
                <a:hlinkClick r:id="rId16"/>
              </a:rPr>
              <a:t>https://doi.org/10.1164/RCCM.202106-1550ST</a:t>
            </a:r>
            <a:endParaRPr lang="en-US" sz="105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6238312"/>
      </p:ext>
    </p:extLst>
  </p:cSld>
  <p:clrMapOvr>
    <a:masterClrMapping/>
  </p:clrMapOvr>
</p:sld>
</file>

<file path=ppt/theme/theme1.xml><?xml version="1.0" encoding="utf-8"?>
<a:theme xmlns:a="http://schemas.openxmlformats.org/drawingml/2006/main" name="Office Theme">
  <a:themeElements>
    <a:clrScheme name="Retro 1">
      <a:dk1>
        <a:sysClr val="windowText" lastClr="000000"/>
      </a:dk1>
      <a:lt1>
        <a:sysClr val="window" lastClr="FFFFFF"/>
      </a:lt1>
      <a:dk2>
        <a:srgbClr val="446777"/>
      </a:dk2>
      <a:lt2>
        <a:srgbClr val="E7E6E6"/>
      </a:lt2>
      <a:accent1>
        <a:srgbClr val="7B2C3F"/>
      </a:accent1>
      <a:accent2>
        <a:srgbClr val="93623F"/>
      </a:accent2>
      <a:accent3>
        <a:srgbClr val="DC9427"/>
      </a:accent3>
      <a:accent4>
        <a:srgbClr val="696371"/>
      </a:accent4>
      <a:accent5>
        <a:srgbClr val="EEC7B9"/>
      </a:accent5>
      <a:accent6>
        <a:srgbClr val="C5E0CF"/>
      </a:accent6>
      <a:hlink>
        <a:srgbClr val="FFC000"/>
      </a:hlink>
      <a:folHlink>
        <a:srgbClr val="FFC000"/>
      </a:folHlink>
    </a:clrScheme>
    <a:fontScheme name="Custom 4">
      <a:majorFont>
        <a:latin typeface="Rockwell Extra Bol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292542_win32_fixed.potx" id="{2B636416-54E8-4E16-AB0B-F5AA070CFAB6}" vid="{7616B98B-7AA4-4FDC-BC10-3C21D4B138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{DFBCF9AF-1F3A-465F-BDDE-1B3A6B08C03F}tf11292542_win32</Template>
  <TotalTime>502</TotalTime>
  <Words>2111</Words>
  <Application>Microsoft Macintosh PowerPoint</Application>
  <PresentationFormat>Widescreen</PresentationFormat>
  <Paragraphs>90</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Franklin Gothic Book</vt:lpstr>
      <vt:lpstr>Rockwell Extra Bold</vt:lpstr>
      <vt:lpstr>Times New Roman</vt:lpstr>
      <vt:lpstr>Office Theme</vt:lpstr>
      <vt:lpstr>Information Update and Technical Refresh of the Arizona Stock Inhaler Website</vt:lpstr>
      <vt:lpstr>Asthma symptoms include: Difficulty Breathing, Wheezing, Cough,  Chest Tightness, Bronchial Inflammation, and Decreased Air Movement</vt:lpstr>
      <vt:lpstr>Rural Implications Environmental  Socioeconomic Limited Resources Distance </vt:lpstr>
      <vt:lpstr>StocK Inhaler Program</vt:lpstr>
      <vt:lpstr> The Centers for Disease Control and Prevention’s School Health Services Model depicts the importance of an ecological perspective in  school- based programs.     Five Factors Addressed by the  Stock Inhaler Program  </vt:lpstr>
      <vt:lpstr>Outcomes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School-Based Asthma Programs in Rural Communities</dc:title>
  <dc:creator>Lorraine</dc:creator>
  <cp:lastModifiedBy>Rascon, Lisa - (lrascon)</cp:lastModifiedBy>
  <cp:revision>8</cp:revision>
  <dcterms:created xsi:type="dcterms:W3CDTF">2022-08-11T19:30:13Z</dcterms:created>
  <dcterms:modified xsi:type="dcterms:W3CDTF">2023-08-05T23:27:59Z</dcterms:modified>
</cp:coreProperties>
</file>