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74"/>
  </p:normalViewPr>
  <p:slideViewPr>
    <p:cSldViewPr snapToGrid="0">
      <p:cViewPr varScale="1">
        <p:scale>
          <a:sx n="109" d="100"/>
          <a:sy n="109" d="100"/>
        </p:scale>
        <p:origin x="21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4AFB5-44D2-12C2-23C5-5ECA553181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A13BC2-D26B-55AF-7EAE-B1037F452A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05E69-FB22-E8F7-541B-618E56364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7AB92-B195-5744-9C64-3250BA588EC8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79D3F-0444-001E-EE67-431A6CB7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C6ECE-4A0C-6595-C71D-1636220DF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C67-BEF4-0242-A973-47F7F5F2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09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E7584-BAEB-8590-3F58-56DBBE69A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E3D032-AC25-F321-F724-50D5BC82F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4752F-28D8-3AB4-9CC2-B7C9AFF6D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7AB92-B195-5744-9C64-3250BA588EC8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C82F4-4F07-13CB-AF3A-18404F9DB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B821B-FB7C-0E6D-1BD2-84788081B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C67-BEF4-0242-A973-47F7F5F2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33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74054C-F9F5-EE71-46EB-86DD9C8F72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A9FF08-45C0-4D20-B261-DD282D5E5A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4D585-FA1B-1872-1CBF-71563CA74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7AB92-B195-5744-9C64-3250BA588EC8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B1DA9-6BA9-5138-A36C-6E380BE58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CA13D-22F9-4E0E-535D-A938F7998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C67-BEF4-0242-A973-47F7F5F2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794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E3FF9-EAF4-6729-1F74-0DE521AC9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E6EC0-8151-30B0-52C2-496D318EE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E7040-D810-7E94-A9B4-676A2F67A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7AB92-B195-5744-9C64-3250BA588EC8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D2F62-4C09-7694-B06C-29A2191D8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41FB8-47DF-4E6B-251B-791B65651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C67-BEF4-0242-A973-47F7F5F2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066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4DB72-9B04-10F7-4C87-F3374B2D6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756DE3-C8F2-3E0D-3A82-C858DA365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CAE2C-9F9F-73EB-75A7-97E176995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7AB92-B195-5744-9C64-3250BA588EC8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285B9-FF8E-7FA0-63F6-562F1225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0AA13-EE7D-5168-FE3A-83F4823EE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C67-BEF4-0242-A973-47F7F5F2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33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EDB67-0953-8987-0692-F4E16828C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187AF-049B-4295-0FAE-4FF3BAA885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2977B2-B630-6CC4-4318-8B75020102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1D483D-F327-4007-41CC-DAB77468D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7AB92-B195-5744-9C64-3250BA588EC8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35906-7699-ED18-CDD0-FF41FDA57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97B3E6-B55A-8EA5-2D6D-CA9302D72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C67-BEF4-0242-A973-47F7F5F2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8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F9109-409B-827F-AABB-27387F9B1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D983BE-A663-F2F9-4D69-98C09F6757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825955-8234-0430-6B91-BD169040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88A619-023E-179F-3472-EE88EA5E45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C441B1-FE0B-9250-A554-9B18955FEB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20984-C927-4CA7-4D79-7A5B92B51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7AB92-B195-5744-9C64-3250BA588EC8}" type="datetimeFigureOut">
              <a:rPr lang="en-US" smtClean="0"/>
              <a:t>2/2/26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B5F140-4183-4125-4F19-23A507BFA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76ED4E-0D06-0BF5-4E9E-91FA6DEC6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C67-BEF4-0242-A973-47F7F5F2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48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DEA35-3755-6CDF-918D-338CA9914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F47D4-423C-4B46-33C2-BE4DDEF55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7AB92-B195-5744-9C64-3250BA588EC8}" type="datetimeFigureOut">
              <a:rPr lang="en-US" smtClean="0"/>
              <a:t>2/2/26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E3230-4E42-E18B-88DF-C130B2BEE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6D4670-764E-89E7-82F5-5AB4634DE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C67-BEF4-0242-A973-47F7F5F2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4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5CA475-28F9-FAC8-669F-1336A542C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7AB92-B195-5744-9C64-3250BA588EC8}" type="datetimeFigureOut">
              <a:rPr lang="en-US" smtClean="0"/>
              <a:t>2/2/26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B25DBB-F3D2-7EE8-464E-36F768DBD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162560-F12F-283C-F233-99AA91FBA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C67-BEF4-0242-A973-47F7F5F2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7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054F5-A55E-B0D8-5C23-3B6090BA8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A1C83-8502-3B4E-32EA-C2CA701DD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B5B934-77B5-99E4-8A45-5B2B9A530E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E88EB1-5BED-2DFF-27E8-A06C96F3A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7AB92-B195-5744-9C64-3250BA588EC8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A6FE84-B924-5A00-3BBB-C2EE39FC8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4D777E-DE41-F337-8302-719CCFA4E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C67-BEF4-0242-A973-47F7F5F2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553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2F0F7-0875-8B99-9E52-A8642811C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919902-73CD-DF07-8627-DE6570274D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2C7607-A046-7DC6-3FD2-639C644E3B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7EC438-9209-9F7B-DE19-5C7F5BBFB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7AB92-B195-5744-9C64-3250BA588EC8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179353-2A18-E368-0F28-8D5EA7701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9AF653-E2E7-5399-21A1-894EF5A2E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ECC67-BEF4-0242-A973-47F7F5F2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54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3C83F4-7F24-8C0A-9E62-1256F2860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FF321B-453A-52C0-D287-7E9A65CFD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3BACC-F206-7AC1-E862-4B914B861B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47AB92-B195-5744-9C64-3250BA588EC8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0280A-0B4A-EF56-D3EF-C9524A99D3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AEA31-64F0-6754-BEFE-CFEF97CFB3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9ECC67-BEF4-0242-A973-47F7F5F22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64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60B9C-AF36-0366-50F6-7508BE28BF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Food Access Forward:</a:t>
            </a:r>
            <a:br>
              <a:rPr lang="en-US" dirty="0"/>
            </a:br>
            <a:r>
              <a:rPr lang="en-US" dirty="0"/>
              <a:t>Empowering CF Families Together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EC9E44-2188-A44C-F99A-48154F9498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Jamie Diaz </a:t>
            </a:r>
          </a:p>
        </p:txBody>
      </p:sp>
    </p:spTree>
    <p:extLst>
      <p:ext uri="{BB962C8B-B14F-4D97-AF65-F5344CB8AC3E}">
        <p14:creationId xmlns:p14="http://schemas.microsoft.com/office/powerpoint/2010/main" val="3481655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4BFBC-59F5-B6CE-2453-1DA83D81F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Overview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51B25-7A10-194E-9D0F-23A0E1BEE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Objective: Identify the prevalence of food insecurity among CF families at Banner PPC </a:t>
            </a:r>
          </a:p>
          <a:p>
            <a:endParaRPr lang="en-US" dirty="0"/>
          </a:p>
          <a:p>
            <a:r>
              <a:rPr lang="en-US" dirty="0"/>
              <a:t>Goal: Increase food resource awareness and usage to improve food insecurity for PPC families </a:t>
            </a:r>
          </a:p>
          <a:p>
            <a:endParaRPr lang="en-US" dirty="0"/>
          </a:p>
          <a:p>
            <a:r>
              <a:rPr lang="en-US" dirty="0"/>
              <a:t>Theoretical Framework: Social: Ecological Model </a:t>
            </a:r>
          </a:p>
        </p:txBody>
      </p:sp>
    </p:spTree>
    <p:extLst>
      <p:ext uri="{BB962C8B-B14F-4D97-AF65-F5344CB8AC3E}">
        <p14:creationId xmlns:p14="http://schemas.microsoft.com/office/powerpoint/2010/main" val="75688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BD5E0-B550-5E0D-6D97-3C3C17B1A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3FACC-1372-5A82-CA0E-447EC8CFB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Target Population: CF Pediatric Patients and their Caregivers in Southern Tucson </a:t>
            </a:r>
          </a:p>
          <a:p>
            <a:r>
              <a:rPr lang="en-US" dirty="0"/>
              <a:t>Challenges </a:t>
            </a:r>
          </a:p>
          <a:p>
            <a:pPr lvl="1"/>
            <a:r>
              <a:rPr lang="en-US" dirty="0"/>
              <a:t>Food insecurity and high medical food costs </a:t>
            </a:r>
          </a:p>
          <a:p>
            <a:pPr lvl="1"/>
            <a:r>
              <a:rPr lang="en-US" dirty="0"/>
              <a:t>Barriers to nutrient-dense foods essential for CF- Management </a:t>
            </a:r>
          </a:p>
          <a:p>
            <a:pPr lvl="1"/>
            <a:r>
              <a:rPr lang="en-US" dirty="0"/>
              <a:t>Socioeconomic and Cultural diversity within the patient population</a:t>
            </a:r>
          </a:p>
          <a:p>
            <a:pPr marL="457200" lvl="1" indent="0">
              <a:buNone/>
            </a:pPr>
            <a:r>
              <a:rPr lang="en-US" dirty="0"/>
              <a:t>Implications </a:t>
            </a:r>
          </a:p>
          <a:p>
            <a:pPr marL="457200" lvl="1" indent="0">
              <a:buNone/>
            </a:pPr>
            <a:r>
              <a:rPr lang="en-US" dirty="0"/>
              <a:t>Decrease treatment efficacy </a:t>
            </a:r>
          </a:p>
          <a:p>
            <a:pPr marL="457200" lvl="1" indent="0">
              <a:buNone/>
            </a:pPr>
            <a:r>
              <a:rPr lang="en-US" dirty="0"/>
              <a:t>Inadequate Nutrition intake </a:t>
            </a:r>
          </a:p>
          <a:p>
            <a:pPr marL="457200" lvl="1" indent="0">
              <a:buNone/>
            </a:pPr>
            <a:r>
              <a:rPr lang="en-US" dirty="0"/>
              <a:t>Worsening Health complication 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657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13382-91F5-0009-D340-5B3E4E48C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Needs Assessment Highlights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8540A-B01F-CA98-9545-C0E01D978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Interview Insights </a:t>
            </a:r>
          </a:p>
          <a:p>
            <a:pPr lvl="1"/>
            <a:r>
              <a:rPr lang="en-US" dirty="0"/>
              <a:t>CF population faces unique weight and nutrition challenges</a:t>
            </a:r>
          </a:p>
          <a:p>
            <a:pPr lvl="1"/>
            <a:r>
              <a:rPr lang="en-US" dirty="0"/>
              <a:t>Key health issues: pancreatic insufficiency, CF-related diabetes, anxiety, and depression​</a:t>
            </a:r>
          </a:p>
          <a:p>
            <a:pPr lvl="1"/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Resource Barriers: </a:t>
            </a:r>
            <a:r>
              <a:rPr lang="en-US" dirty="0"/>
              <a:t>Limited transportation and access to affordable, nutrient-dense foods.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Economic constraints affect access to required medical and dietary resources.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125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B71AB-D20D-7F3C-5774-0D37D472E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Collection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15DB0-3808-13F2-BFC8-D46579D3E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218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12A32-8042-6256-051F-421033F5D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C7A3E-6ED1-BF70-DED3-BB1806919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868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00898-ACB9-D6FC-CA7F-F0611036C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of Needs Assessment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C40B3-F8A7-5EA4-DCC3-6A4EBC1E2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391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21569-C7CA-8647-CA91-A7E59434A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Deliverable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06146-7154-B3EF-B8F6-A6C6BD3CC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09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157</Words>
  <Application>Microsoft Macintosh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Food Access Forward: Empowering CF Families Together</vt:lpstr>
      <vt:lpstr>Program Overview  </vt:lpstr>
      <vt:lpstr>Background </vt:lpstr>
      <vt:lpstr>Community Needs Assessment Highlights </vt:lpstr>
      <vt:lpstr>Data Collection </vt:lpstr>
      <vt:lpstr>Data Analysis</vt:lpstr>
      <vt:lpstr>Implementation of Needs Assessment  </vt:lpstr>
      <vt:lpstr>Deliverable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Access Forward: Empowering CF Families Together</dc:title>
  <dc:creator>Diaz, Jamie Nichole atalig - (jndiaz3676)</dc:creator>
  <cp:lastModifiedBy>Rascon, Lisa - (lrascon)</cp:lastModifiedBy>
  <cp:revision>4</cp:revision>
  <dcterms:created xsi:type="dcterms:W3CDTF">2024-11-01T03:46:13Z</dcterms:created>
  <dcterms:modified xsi:type="dcterms:W3CDTF">2026-02-02T19:48:44Z</dcterms:modified>
</cp:coreProperties>
</file>