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7" r:id="rId1"/>
    <p:sldMasterId id="2147483860" r:id="rId2"/>
  </p:sldMasterIdLst>
  <p:notesMasterIdLst>
    <p:notesMasterId r:id="rId22"/>
  </p:notesMasterIdLst>
  <p:handoutMasterIdLst>
    <p:handoutMasterId r:id="rId23"/>
  </p:handoutMasterIdLst>
  <p:sldIdLst>
    <p:sldId id="611" r:id="rId3"/>
    <p:sldId id="579" r:id="rId4"/>
    <p:sldId id="589" r:id="rId5"/>
    <p:sldId id="610" r:id="rId6"/>
    <p:sldId id="627" r:id="rId7"/>
    <p:sldId id="541" r:id="rId8"/>
    <p:sldId id="612" r:id="rId9"/>
    <p:sldId id="613" r:id="rId10"/>
    <p:sldId id="629" r:id="rId11"/>
    <p:sldId id="597" r:id="rId12"/>
    <p:sldId id="631" r:id="rId13"/>
    <p:sldId id="603" r:id="rId14"/>
    <p:sldId id="602" r:id="rId15"/>
    <p:sldId id="641" r:id="rId16"/>
    <p:sldId id="628" r:id="rId17"/>
    <p:sldId id="573" r:id="rId18"/>
    <p:sldId id="580" r:id="rId19"/>
    <p:sldId id="289" r:id="rId20"/>
    <p:sldId id="584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F6FF2-BEEF-2BA4-C548-9DABF1A07571}" v="18" dt="2021-10-19T14:18:17.576"/>
    <p1510:client id="{23296B52-1419-44E3-9DD7-3030576FC646}" v="3" dt="2023-03-10T21:51:22.291"/>
    <p1510:client id="{7069BAFD-4D03-4A3D-B2C4-7F105D0FF802}" v="3" dt="2023-02-28T23:15:09.805"/>
    <p1510:client id="{F2346819-A15F-007A-3270-1425D776E698}" v="30" dt="2021-10-19T14:19:48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-1452" y="-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el, Christina - (kalel)" userId="S::kalel@email.arizona.edu::19ffbadb-34d3-4f0c-a090-7edbdfded589" providerId="AD" clId="Web-{075F6FF2-BEEF-2BA4-C548-9DABF1A07571}"/>
    <pc:docChg chg="modSld">
      <pc:chgData name="Kalel, Christina - (kalel)" userId="S::kalel@email.arizona.edu::19ffbadb-34d3-4f0c-a090-7edbdfded589" providerId="AD" clId="Web-{075F6FF2-BEEF-2BA4-C548-9DABF1A07571}" dt="2021-10-19T14:18:17.576" v="17" actId="20577"/>
      <pc:docMkLst>
        <pc:docMk/>
      </pc:docMkLst>
      <pc:sldChg chg="modSp">
        <pc:chgData name="Kalel, Christina - (kalel)" userId="S::kalel@email.arizona.edu::19ffbadb-34d3-4f0c-a090-7edbdfded589" providerId="AD" clId="Web-{075F6FF2-BEEF-2BA4-C548-9DABF1A07571}" dt="2021-10-19T14:18:17.576" v="17" actId="20577"/>
        <pc:sldMkLst>
          <pc:docMk/>
          <pc:sldMk cId="302934345" sldId="590"/>
        </pc:sldMkLst>
        <pc:spChg chg="mod">
          <ac:chgData name="Kalel, Christina - (kalel)" userId="S::kalel@email.arizona.edu::19ffbadb-34d3-4f0c-a090-7edbdfded589" providerId="AD" clId="Web-{075F6FF2-BEEF-2BA4-C548-9DABF1A07571}" dt="2021-10-19T14:18:17.576" v="17" actId="20577"/>
          <ac:spMkLst>
            <pc:docMk/>
            <pc:sldMk cId="302934345" sldId="590"/>
            <ac:spMk id="35843" creationId="{00000000-0000-0000-0000-000000000000}"/>
          </ac:spMkLst>
        </pc:spChg>
      </pc:sldChg>
    </pc:docChg>
  </pc:docChgLst>
  <pc:docChgLst>
    <pc:chgData name="Kalel, Christina - (kalel)" userId="S::kalel@email.arizona.edu::19ffbadb-34d3-4f0c-a090-7edbdfded589" providerId="AD" clId="Web-{F2346819-A15F-007A-3270-1425D776E698}"/>
    <pc:docChg chg="modSld">
      <pc:chgData name="Kalel, Christina - (kalel)" userId="S::kalel@email.arizona.edu::19ffbadb-34d3-4f0c-a090-7edbdfded589" providerId="AD" clId="Web-{F2346819-A15F-007A-3270-1425D776E698}" dt="2021-10-19T14:19:46.972" v="28" actId="20577"/>
      <pc:docMkLst>
        <pc:docMk/>
      </pc:docMkLst>
      <pc:sldChg chg="modSp">
        <pc:chgData name="Kalel, Christina - (kalel)" userId="S::kalel@email.arizona.edu::19ffbadb-34d3-4f0c-a090-7edbdfded589" providerId="AD" clId="Web-{F2346819-A15F-007A-3270-1425D776E698}" dt="2021-10-19T14:19:46.972" v="28" actId="20577"/>
        <pc:sldMkLst>
          <pc:docMk/>
          <pc:sldMk cId="3287650211" sldId="579"/>
        </pc:sldMkLst>
        <pc:spChg chg="mod">
          <ac:chgData name="Kalel, Christina - (kalel)" userId="S::kalel@email.arizona.edu::19ffbadb-34d3-4f0c-a090-7edbdfded589" providerId="AD" clId="Web-{F2346819-A15F-007A-3270-1425D776E698}" dt="2021-10-19T14:19:46.972" v="28" actId="20577"/>
          <ac:spMkLst>
            <pc:docMk/>
            <pc:sldMk cId="3287650211" sldId="579"/>
            <ac:spMk id="29699" creationId="{00000000-0000-0000-0000-000000000000}"/>
          </ac:spMkLst>
        </pc:spChg>
      </pc:sldChg>
    </pc:docChg>
  </pc:docChgLst>
  <pc:docChgLst>
    <pc:chgData name="Christina Kalel" userId="yOI7Pb4HlHXTCvSAJVUPRrVUcZz2ik+8eKcYHoK6rLE=" providerId="None" clId="Web-{7069BAFD-4D03-4A3D-B2C4-7F105D0FF802}"/>
    <pc:docChg chg="modSld">
      <pc:chgData name="Christina Kalel" userId="yOI7Pb4HlHXTCvSAJVUPRrVUcZz2ik+8eKcYHoK6rLE=" providerId="None" clId="Web-{7069BAFD-4D03-4A3D-B2C4-7F105D0FF802}" dt="2023-02-28T23:15:09.805" v="2" actId="20577"/>
      <pc:docMkLst>
        <pc:docMk/>
      </pc:docMkLst>
      <pc:sldChg chg="modSp">
        <pc:chgData name="Christina Kalel" userId="yOI7Pb4HlHXTCvSAJVUPRrVUcZz2ik+8eKcYHoK6rLE=" providerId="None" clId="Web-{7069BAFD-4D03-4A3D-B2C4-7F105D0FF802}" dt="2023-02-28T23:15:09.805" v="2" actId="20577"/>
        <pc:sldMkLst>
          <pc:docMk/>
          <pc:sldMk cId="2159753726" sldId="289"/>
        </pc:sldMkLst>
        <pc:spChg chg="mod">
          <ac:chgData name="Christina Kalel" userId="yOI7Pb4HlHXTCvSAJVUPRrVUcZz2ik+8eKcYHoK6rLE=" providerId="None" clId="Web-{7069BAFD-4D03-4A3D-B2C4-7F105D0FF802}" dt="2023-02-28T23:15:09.805" v="2" actId="20577"/>
          <ac:spMkLst>
            <pc:docMk/>
            <pc:sldMk cId="2159753726" sldId="289"/>
            <ac:spMk id="32771" creationId="{00000000-0000-0000-0000-000000000000}"/>
          </ac:spMkLst>
        </pc:spChg>
      </pc:sldChg>
    </pc:docChg>
  </pc:docChgLst>
  <pc:docChgLst>
    <pc:chgData name="Christina Kalel" userId="yOI7Pb4HlHXTCvSAJVUPRrVUcZz2ik+8eKcYHoK6rLE=" providerId="None" clId="Web-{23296B52-1419-44E3-9DD7-3030576FC646}"/>
    <pc:docChg chg="modSld">
      <pc:chgData name="Christina Kalel" userId="yOI7Pb4HlHXTCvSAJVUPRrVUcZz2ik+8eKcYHoK6rLE=" providerId="None" clId="Web-{23296B52-1419-44E3-9DD7-3030576FC646}" dt="2023-03-10T21:51:17.431" v="1" actId="20577"/>
      <pc:docMkLst>
        <pc:docMk/>
      </pc:docMkLst>
      <pc:sldChg chg="modSp">
        <pc:chgData name="Christina Kalel" userId="yOI7Pb4HlHXTCvSAJVUPRrVUcZz2ik+8eKcYHoK6rLE=" providerId="None" clId="Web-{23296B52-1419-44E3-9DD7-3030576FC646}" dt="2023-03-10T21:51:17.431" v="1" actId="20577"/>
        <pc:sldMkLst>
          <pc:docMk/>
          <pc:sldMk cId="4176659208" sldId="599"/>
        </pc:sldMkLst>
        <pc:spChg chg="mod">
          <ac:chgData name="Christina Kalel" userId="yOI7Pb4HlHXTCvSAJVUPRrVUcZz2ik+8eKcYHoK6rLE=" providerId="None" clId="Web-{23296B52-1419-44E3-9DD7-3030576FC646}" dt="2023-03-10T21:51:17.431" v="1" actId="20577"/>
          <ac:spMkLst>
            <pc:docMk/>
            <pc:sldMk cId="4176659208" sldId="599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5-4434-9552-DAC7DBDE81B8}"/>
              </c:ext>
            </c:extLst>
          </c:dPt>
          <c:dPt>
            <c:idx val="1"/>
            <c:bubble3D val="0"/>
            <c:spPr>
              <a:solidFill>
                <a:srgbClr val="71DB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5-4434-9552-DAC7DBDE81B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5-4434-9552-DAC7DBDE81B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5-4434-9552-DAC7DBDE81B8}"/>
              </c:ext>
            </c:extLst>
          </c:dPt>
          <c:cat>
            <c:strRef>
              <c:f>Sheet1!$A$2:$A$5</c:f>
              <c:strCache>
                <c:ptCount val="4"/>
                <c:pt idx="0">
                  <c:v>Clinical Service</c:v>
                </c:pt>
                <c:pt idx="1">
                  <c:v>Teaching</c:v>
                </c:pt>
                <c:pt idx="2">
                  <c:v>Research</c:v>
                </c:pt>
                <c:pt idx="3">
                  <c:v>Other Service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E-4E81-842D-54E397D7C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39AF0D-383A-405E-A53C-C88C6639D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40F03E1-E4B9-4E5E-8BDF-71C82B9D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635" indent="-2900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305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924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922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1541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159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777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1396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43964-4460-4074-93CD-CCDF75EE47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E0E0-78EA-5CCD-609D-1F5620109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77966-4A15-A1C8-2583-3107EFBC4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01A9-2E5B-3B31-3596-6B5F5AFB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A4381-49BD-33F9-99D3-71DB601E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51954-A251-8B4C-F779-DDF8ECF2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7AE8-49E6-2C54-19D9-95D5F5B7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C01169-64B6-A659-15AA-615AD6B92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9E983-B7BB-B4D0-B241-AE225A6F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81C34-4469-9DA9-85AF-FCDDB320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7801-20D4-D809-83D4-578143F7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3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A84B3-1328-B7AF-1BDB-66CE1E860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638F8-C24E-258F-3036-4345C8C4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375BB-595B-644F-6029-F2D5CDEA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55678-43E3-5987-C976-E7EAAAAE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61166-4DBA-BAA3-A448-9EF8E10A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22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6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6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9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65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8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4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3ED24-7221-06B9-5796-B0BE5FE28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5A30-91D8-DB6D-2C36-60F258048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964EF-857A-6771-4049-ADA9681A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68897-C6D7-6F2D-7985-00081817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90070-6739-93BF-0D96-62BC6B1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84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69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9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7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5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7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1DB3-EBF3-92CA-9895-E446941B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15A09-5B4D-AB86-2BB9-9CF9918D8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D5528-2694-A509-1A42-7974015A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BA37-97F0-9491-042E-8479CA42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EC4B-CF69-66EA-DDEF-E8D80BB9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4ABC-F1E2-E44A-5380-094EE3C4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BF35-BA7B-FB28-A481-849DAD029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3EC1-1251-653C-4231-5C7F764E8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ADF5C-B0DC-B5D0-1472-7788FABD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EDEE2-E685-C1E4-C238-39ABDC4E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B8D27-B843-4B9E-D124-E31B35CC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9FB1-3AC3-F80B-A0B7-BE3C4C06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8D2C7-1E18-EFA4-19FC-FEA0E94E4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C5BEA-6C34-15E7-CA98-0E488F6D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596E8-75E3-D313-B1BD-5C325C07B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52B43-2F99-3D52-22AC-B785DFD3A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47C77-EC34-E2EF-7211-7D829B3E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AAEE4-A5AB-5785-E925-34B963D7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4B084-6BC3-0DC9-EEA2-072C7585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8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41DA-B3F7-6ACC-80E7-5269040B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2207D-6549-2C80-E936-56C01AB05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8733-0435-CEEA-E47A-ED624185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E0CCD-327C-3EC2-E0DB-C6C72B76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4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1CF1-6BFF-1167-CBD3-BDAD8EF3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096FC-B312-5E6E-656B-602CAB43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F2A5-61DD-81D3-ECB1-7BB91B93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5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AF91-0B1D-1487-B277-64B11C78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43AAA-FBCC-F6EE-F208-16A1C7590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04C25-D6BF-FAB4-BA9A-D02204038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38ED7-F5C5-3DA0-D34A-EB6D4978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C61BD-3765-DDC7-307B-2A2E4BB7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84A49-6837-2A8A-75F7-A6D868DE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B420-F990-FF15-EAFB-D2DC31BE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07443-085B-DED9-4AA9-37ACE233A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A290C-8AF2-9B30-866C-5C5C21795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73566-24AF-E82E-9B4B-07E5DC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82369-1141-A08C-CC46-07D242CF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F09D5-DDDE-022A-CBA5-5311A200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47B2D-37BF-E333-B3CF-99B4319D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A11F-A891-57CB-FEA3-62EF7F262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52CF-3978-16E1-2C01-B52929D24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C1A1B-B3DA-ED06-5ED1-AAD519781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DF141-1368-8678-CA75-9525B54B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2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1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redd?utm_source=unsplash&amp;utm_medium=referral&amp;utm_content=creditCopyTex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abioha?utm_source=unsplash&amp;utm_medium=referral&amp;utm_content=creditCopyTex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oung-multiracial-ladies-chatting-on-bench-in-park-after-studies-5965609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lfornothing?utm_source=unsplash&amp;utm_medium=referral&amp;utm_content=creditCopyTex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et-of-envelops-with-red-and-blue-edge-172840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shot-of-a-typewriter-4160105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aronburden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chaelfousert?utm_source=unsplash&amp;utm_medium=referral&amp;utm_content=creditCopyText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yinq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3325" y="914400"/>
            <a:ext cx="7788275" cy="205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5400" b="1" i="1" dirty="0"/>
              <a:t>Promotion:</a:t>
            </a:r>
            <a:br>
              <a:rPr lang="en-US" sz="5400" b="1" i="1" dirty="0"/>
            </a:br>
            <a:r>
              <a:rPr lang="en-US" sz="5400" b="1" i="1" dirty="0"/>
              <a:t>Tenure Track</a:t>
            </a:r>
            <a:endParaRPr lang="en-US" sz="54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03325" y="3657600"/>
            <a:ext cx="3581400" cy="1752600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b="1" dirty="0"/>
              <a:t>Christina Kalel, MA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Assistant Director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Faculty Affairs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Candidate statement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71332-666A-FFC7-4145-C134E1FF3744}"/>
              </a:ext>
            </a:extLst>
          </p:cNvPr>
          <p:cNvSpPr txBox="1"/>
          <p:nvPr/>
        </p:nvSpPr>
        <p:spPr>
          <a:xfrm>
            <a:off x="37730" y="6553200"/>
            <a:ext cx="1825841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Jaredd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 Craig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3902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Teaching portfolio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18288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Teaching setting &amp; evaluations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Maximum 100 </a:t>
            </a:r>
            <a:r>
              <a:rPr lang="en-US" sz="3200" dirty="0" err="1">
                <a:latin typeface="Aptos" panose="020B0004020202020204" pitchFamily="34" charset="0"/>
              </a:rPr>
              <a:t>pgs</a:t>
            </a:r>
            <a:r>
              <a:rPr lang="en-US" sz="3200" dirty="0">
                <a:latin typeface="Aptos" panose="020B0004020202020204" pitchFamily="34" charset="0"/>
              </a:rPr>
              <a:t> combined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SCS/TCE promotion &amp; tenure reports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D65C6-1859-496B-3C7A-0BEE878B28F6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57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Leadership, Extension, Service, &amp; Innovation </a:t>
            </a:r>
            <a:r>
              <a:rPr lang="en-US" sz="4800" i="1" dirty="0"/>
              <a:t>(optional</a:t>
            </a:r>
            <a:r>
              <a:rPr lang="en-US" sz="48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6DB56-B21D-CCA1-6340-27C239ED9A0E}"/>
              </a:ext>
            </a:extLst>
          </p:cNvPr>
          <p:cNvSpPr txBox="1"/>
          <p:nvPr/>
        </p:nvSpPr>
        <p:spPr>
          <a:xfrm>
            <a:off x="0" y="6581001"/>
            <a:ext cx="4576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Photo by </a:t>
            </a:r>
            <a:r>
              <a:rPr lang="en-US" sz="1200" dirty="0" err="1">
                <a:hlinkClick r:id="rId3"/>
              </a:rPr>
              <a:t>fabio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0316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GIDP/Interdisciplinary Memberships </a:t>
            </a:r>
            <a:br>
              <a:rPr lang="en-US" sz="4800" dirty="0"/>
            </a:br>
            <a:r>
              <a:rPr lang="en-US" sz="4800" i="1" dirty="0"/>
              <a:t>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54019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F52F7-BC55-D1BE-C8DA-5F7DCFA8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E443DC3-4886-D1A3-AE98-0AD009D26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Peer teaching evaluation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7DC0710-B260-3393-15D2-0750E82B6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17526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Approved UA forms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Typed, not handwritten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January 2024-</a:t>
            </a:r>
            <a:r>
              <a:rPr lang="en-US" sz="3200" i="1" dirty="0">
                <a:latin typeface="Aptos" panose="020B0004020202020204" pitchFamily="34" charset="0"/>
              </a:rPr>
              <a:t>present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FABB-B62C-9204-0D45-ED734F83BD3F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964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Start now!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F69B1-4A08-B371-D104-21A807B511E4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6180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/>
              <a:t>Annual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01BAD-BE17-B65E-CB01-2E679E353606}"/>
              </a:ext>
            </a:extLst>
          </p:cNvPr>
          <p:cNvSpPr txBox="1"/>
          <p:nvPr/>
        </p:nvSpPr>
        <p:spPr>
          <a:xfrm>
            <a:off x="37730" y="6553200"/>
            <a:ext cx="17478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Charlotte May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Timeline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33686442"/>
              </p:ext>
            </p:extLst>
          </p:nvPr>
        </p:nvGraphicFramePr>
        <p:xfrm>
          <a:off x="1150937" y="2017714"/>
          <a:ext cx="7793038" cy="3316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Effective…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July 1, 2026</a:t>
                      </a:r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Department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July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– September 2025</a:t>
                      </a:r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Dossier to Faculty Affairs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September 26,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September 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– December</a:t>
                      </a:r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UA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January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–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Provost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April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Faculty notification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May 1,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2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5A70A-C069-8262-FA23-138F0418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/>
              <a:t>Resources</a:t>
            </a:r>
            <a:endParaRPr lang="en-US" sz="5400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46404" y="2057400"/>
            <a:ext cx="7388942" cy="4367615"/>
          </a:xfrm>
        </p:spPr>
        <p:txBody>
          <a:bodyPr>
            <a:normAutofit/>
          </a:bodyPr>
          <a:lstStyle/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Coordinator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Committee Members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Department Head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Mentors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Recently promoted faculty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COM-T 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2159753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362200"/>
            <a:ext cx="4549140" cy="4041648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1051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4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Tenure Track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1F5257-6D79-497C-EF4E-08AE97B8B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1"/>
            <a:ext cx="7886700" cy="685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6 years – where are you?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9DB1B-E0F8-C103-05C0-7E0BE4D7B400}"/>
              </a:ext>
            </a:extLst>
          </p:cNvPr>
          <p:cNvSpPr txBox="1"/>
          <p:nvPr/>
        </p:nvSpPr>
        <p:spPr>
          <a:xfrm>
            <a:off x="25893" y="6553200"/>
            <a:ext cx="1421907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Photo by Lin Dai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6502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91B69-0CF2-4F32-704A-3CC20B38610D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069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Evaluators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43332-1193-40B2-6688-1D88338A3922}"/>
              </a:ext>
            </a:extLst>
          </p:cNvPr>
          <p:cNvSpPr txBox="1"/>
          <p:nvPr/>
        </p:nvSpPr>
        <p:spPr>
          <a:xfrm>
            <a:off x="0" y="6557031"/>
            <a:ext cx="2442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Irenè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Lazarova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320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2201"/>
            <a:ext cx="7848600" cy="13255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Dept/College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43332-1193-40B2-6688-1D88338A3922}"/>
              </a:ext>
            </a:extLst>
          </p:cNvPr>
          <p:cNvSpPr txBox="1"/>
          <p:nvPr/>
        </p:nvSpPr>
        <p:spPr>
          <a:xfrm>
            <a:off x="32551" y="6553200"/>
            <a:ext cx="1833238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Markus Winkler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4624A-264F-3000-7C6E-368033443ADC}"/>
              </a:ext>
            </a:extLst>
          </p:cNvPr>
          <p:cNvSpPr txBox="1"/>
          <p:nvPr/>
        </p:nvSpPr>
        <p:spPr>
          <a:xfrm>
            <a:off x="533400" y="220906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P&amp;T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05F4D-149A-DE57-46FF-00714D5687A1}"/>
              </a:ext>
            </a:extLst>
          </p:cNvPr>
          <p:cNvSpPr txBox="1"/>
          <p:nvPr/>
        </p:nvSpPr>
        <p:spPr>
          <a:xfrm>
            <a:off x="1295400" y="3170313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Chair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5029C-5BF8-E440-B01D-0916F4CCE651}"/>
              </a:ext>
            </a:extLst>
          </p:cNvPr>
          <p:cNvSpPr txBox="1"/>
          <p:nvPr/>
        </p:nvSpPr>
        <p:spPr>
          <a:xfrm>
            <a:off x="2013204" y="4135841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College P&amp;T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3638-A9D9-AEDD-F9C9-E56424C3BD33}"/>
              </a:ext>
            </a:extLst>
          </p:cNvPr>
          <p:cNvSpPr txBox="1"/>
          <p:nvPr/>
        </p:nvSpPr>
        <p:spPr>
          <a:xfrm>
            <a:off x="2895600" y="510540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Faculty Affairs Dean</a:t>
            </a:r>
          </a:p>
        </p:txBody>
      </p:sp>
    </p:spTree>
    <p:extLst>
      <p:ext uri="{BB962C8B-B14F-4D97-AF65-F5344CB8AC3E}">
        <p14:creationId xmlns:p14="http://schemas.microsoft.com/office/powerpoint/2010/main" val="8864593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/>
              <a:t>Workload Assignment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677195-0AD3-BCAE-275D-C0C3528F83DF}"/>
              </a:ext>
            </a:extLst>
          </p:cNvPr>
          <p:cNvGraphicFramePr/>
          <p:nvPr/>
        </p:nvGraphicFramePr>
        <p:xfrm>
          <a:off x="946404" y="2133600"/>
          <a:ext cx="682599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Curriculum Vitae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447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Time in rank at the College of Medicine–Tucson </a:t>
            </a:r>
            <a:r>
              <a:rPr lang="en-US" sz="3200" u="sng" dirty="0">
                <a:latin typeface="Aptos" panose="020B0004020202020204" pitchFamily="34" charset="0"/>
              </a:rPr>
              <a:t>up to ten years</a:t>
            </a:r>
            <a:r>
              <a:rPr lang="en-US" sz="3200" dirty="0">
                <a:latin typeface="Aptos" panose="020B0004020202020204" pitchFamily="34" charset="0"/>
              </a:rPr>
              <a:t> (2015-now)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A1308-D5BF-38CC-07CE-D6FFCD97A39E}"/>
              </a:ext>
            </a:extLst>
          </p:cNvPr>
          <p:cNvSpPr txBox="1"/>
          <p:nvPr/>
        </p:nvSpPr>
        <p:spPr>
          <a:xfrm>
            <a:off x="4706" y="6548154"/>
            <a:ext cx="19002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Aaron Burden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935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Collaborator List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23621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5 years</a:t>
            </a:r>
            <a:r>
              <a:rPr lang="en-US" sz="3200" dirty="0">
                <a:latin typeface="Aptos" panose="020B0004020202020204" pitchFamily="34" charset="0"/>
              </a:rPr>
              <a:t>: co-authors, grant collaborators</a:t>
            </a:r>
          </a:p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Lifetime</a:t>
            </a:r>
            <a:r>
              <a:rPr lang="en-US" sz="3200" dirty="0">
                <a:latin typeface="Aptos" panose="020B0004020202020204" pitchFamily="34" charset="0"/>
              </a:rPr>
              <a:t>: advisors, mentors, sponsors, supervisors, co-instructors, close coworkers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20526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Michael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Fousert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070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Representative Work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3255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3-5 items + cover sheet</a:t>
            </a:r>
          </a:p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100 pages maximum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17478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Susan Q Yin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381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9396</TotalTime>
  <Words>279</Words>
  <Application>Microsoft Office PowerPoint</Application>
  <PresentationFormat>On-screen Show (4:3)</PresentationFormat>
  <Paragraphs>72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Century Schoolbook</vt:lpstr>
      <vt:lpstr>PlusJakartaSans</vt:lpstr>
      <vt:lpstr>Times New Roman</vt:lpstr>
      <vt:lpstr>Office Theme</vt:lpstr>
      <vt:lpstr>1_Office Theme</vt:lpstr>
      <vt:lpstr>Promotion: Tenure Track</vt:lpstr>
      <vt:lpstr>Tenure Track</vt:lpstr>
      <vt:lpstr>Process: Faculty</vt:lpstr>
      <vt:lpstr>Process: Evaluators</vt:lpstr>
      <vt:lpstr>Process: Dept/College</vt:lpstr>
      <vt:lpstr>Workload Assignment</vt:lpstr>
      <vt:lpstr>Curriculum Vitae</vt:lpstr>
      <vt:lpstr>Collaborator List</vt:lpstr>
      <vt:lpstr>Representative Work</vt:lpstr>
      <vt:lpstr>Candidate statement</vt:lpstr>
      <vt:lpstr>Teaching portfolio</vt:lpstr>
      <vt:lpstr>Leadership, Extension, Service, &amp; Innovation (optional)</vt:lpstr>
      <vt:lpstr>GIDP/Interdisciplinary Memberships  (if applicable)</vt:lpstr>
      <vt:lpstr>Peer teaching evaluation</vt:lpstr>
      <vt:lpstr>Start now!</vt:lpstr>
      <vt:lpstr>Annual Review</vt:lpstr>
      <vt:lpstr>Timeline</vt:lpstr>
      <vt:lpstr>Resources</vt:lpstr>
      <vt:lpstr>Questions? </vt:lpstr>
    </vt:vector>
  </TitlesOfParts>
  <Company>Respiratory Sciences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Anne Wright</dc:creator>
  <cp:lastModifiedBy>Kalel, Christina - (kalel)</cp:lastModifiedBy>
  <cp:revision>449</cp:revision>
  <cp:lastPrinted>2016-10-24T19:45:36Z</cp:lastPrinted>
  <dcterms:created xsi:type="dcterms:W3CDTF">2000-12-05T15:03:12Z</dcterms:created>
  <dcterms:modified xsi:type="dcterms:W3CDTF">2025-04-11T16:15:01Z</dcterms:modified>
</cp:coreProperties>
</file>