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61" r:id="rId1"/>
    <p:sldMasterId id="2147483875" r:id="rId2"/>
  </p:sldMasterIdLst>
  <p:notesMasterIdLst>
    <p:notesMasterId r:id="rId21"/>
  </p:notesMasterIdLst>
  <p:handoutMasterIdLst>
    <p:handoutMasterId r:id="rId22"/>
  </p:handoutMasterIdLst>
  <p:sldIdLst>
    <p:sldId id="611" r:id="rId3"/>
    <p:sldId id="570" r:id="rId4"/>
    <p:sldId id="589" r:id="rId5"/>
    <p:sldId id="627" r:id="rId6"/>
    <p:sldId id="541" r:id="rId7"/>
    <p:sldId id="612" r:id="rId8"/>
    <p:sldId id="613" r:id="rId9"/>
    <p:sldId id="629" r:id="rId10"/>
    <p:sldId id="597" r:id="rId11"/>
    <p:sldId id="598" r:id="rId12"/>
    <p:sldId id="603" r:id="rId13"/>
    <p:sldId id="602" r:id="rId14"/>
    <p:sldId id="641" r:id="rId15"/>
    <p:sldId id="628" r:id="rId16"/>
    <p:sldId id="573" r:id="rId17"/>
    <p:sldId id="580" r:id="rId18"/>
    <p:sldId id="289" r:id="rId19"/>
    <p:sldId id="584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FFFF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5F6FF2-BEEF-2BA4-C548-9DABF1A07571}" v="18" dt="2021-10-19T14:18:17.576"/>
    <p1510:client id="{23296B52-1419-44E3-9DD7-3030576FC646}" v="3" dt="2023-03-10T21:51:22.291"/>
    <p1510:client id="{7069BAFD-4D03-4A3D-B2C4-7F105D0FF802}" v="3" dt="2023-02-28T23:15:09.805"/>
    <p1510:client id="{F2346819-A15F-007A-3270-1425D776E698}" v="30" dt="2021-10-19T14:19:48.8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660" autoAdjust="0"/>
  </p:normalViewPr>
  <p:slideViewPr>
    <p:cSldViewPr>
      <p:cViewPr varScale="1">
        <p:scale>
          <a:sx n="105" d="100"/>
          <a:sy n="105" d="100"/>
        </p:scale>
        <p:origin x="180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1" d="100"/>
          <a:sy n="31" d="100"/>
        </p:scale>
        <p:origin x="-1452" y="-72"/>
      </p:cViewPr>
      <p:guideLst>
        <p:guide orient="horz" pos="2928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lel, Christina - (kalel)" userId="S::kalel@email.arizona.edu::19ffbadb-34d3-4f0c-a090-7edbdfded589" providerId="AD" clId="Web-{075F6FF2-BEEF-2BA4-C548-9DABF1A07571}"/>
    <pc:docChg chg="modSld">
      <pc:chgData name="Kalel, Christina - (kalel)" userId="S::kalel@email.arizona.edu::19ffbadb-34d3-4f0c-a090-7edbdfded589" providerId="AD" clId="Web-{075F6FF2-BEEF-2BA4-C548-9DABF1A07571}" dt="2021-10-19T14:18:17.576" v="17" actId="20577"/>
      <pc:docMkLst>
        <pc:docMk/>
      </pc:docMkLst>
      <pc:sldChg chg="modSp">
        <pc:chgData name="Kalel, Christina - (kalel)" userId="S::kalel@email.arizona.edu::19ffbadb-34d3-4f0c-a090-7edbdfded589" providerId="AD" clId="Web-{075F6FF2-BEEF-2BA4-C548-9DABF1A07571}" dt="2021-10-19T14:18:17.576" v="17" actId="20577"/>
        <pc:sldMkLst>
          <pc:docMk/>
          <pc:sldMk cId="302934345" sldId="590"/>
        </pc:sldMkLst>
        <pc:spChg chg="mod">
          <ac:chgData name="Kalel, Christina - (kalel)" userId="S::kalel@email.arizona.edu::19ffbadb-34d3-4f0c-a090-7edbdfded589" providerId="AD" clId="Web-{075F6FF2-BEEF-2BA4-C548-9DABF1A07571}" dt="2021-10-19T14:18:17.576" v="17" actId="20577"/>
          <ac:spMkLst>
            <pc:docMk/>
            <pc:sldMk cId="302934345" sldId="590"/>
            <ac:spMk id="35843" creationId="{00000000-0000-0000-0000-000000000000}"/>
          </ac:spMkLst>
        </pc:spChg>
      </pc:sldChg>
    </pc:docChg>
  </pc:docChgLst>
  <pc:docChgLst>
    <pc:chgData name="Kalel, Christina - (kalel)" userId="S::kalel@email.arizona.edu::19ffbadb-34d3-4f0c-a090-7edbdfded589" providerId="AD" clId="Web-{F2346819-A15F-007A-3270-1425D776E698}"/>
    <pc:docChg chg="modSld">
      <pc:chgData name="Kalel, Christina - (kalel)" userId="S::kalel@email.arizona.edu::19ffbadb-34d3-4f0c-a090-7edbdfded589" providerId="AD" clId="Web-{F2346819-A15F-007A-3270-1425D776E698}" dt="2021-10-19T14:19:46.972" v="28" actId="20577"/>
      <pc:docMkLst>
        <pc:docMk/>
      </pc:docMkLst>
      <pc:sldChg chg="modSp">
        <pc:chgData name="Kalel, Christina - (kalel)" userId="S::kalel@email.arizona.edu::19ffbadb-34d3-4f0c-a090-7edbdfded589" providerId="AD" clId="Web-{F2346819-A15F-007A-3270-1425D776E698}" dt="2021-10-19T14:19:46.972" v="28" actId="20577"/>
        <pc:sldMkLst>
          <pc:docMk/>
          <pc:sldMk cId="3287650211" sldId="579"/>
        </pc:sldMkLst>
        <pc:spChg chg="mod">
          <ac:chgData name="Kalel, Christina - (kalel)" userId="S::kalel@email.arizona.edu::19ffbadb-34d3-4f0c-a090-7edbdfded589" providerId="AD" clId="Web-{F2346819-A15F-007A-3270-1425D776E698}" dt="2021-10-19T14:19:46.972" v="28" actId="20577"/>
          <ac:spMkLst>
            <pc:docMk/>
            <pc:sldMk cId="3287650211" sldId="579"/>
            <ac:spMk id="29699" creationId="{00000000-0000-0000-0000-000000000000}"/>
          </ac:spMkLst>
        </pc:spChg>
      </pc:sldChg>
    </pc:docChg>
  </pc:docChgLst>
  <pc:docChgLst>
    <pc:chgData name="Christina Kalel" userId="yOI7Pb4HlHXTCvSAJVUPRrVUcZz2ik+8eKcYHoK6rLE=" providerId="None" clId="Web-{7069BAFD-4D03-4A3D-B2C4-7F105D0FF802}"/>
    <pc:docChg chg="modSld">
      <pc:chgData name="Christina Kalel" userId="yOI7Pb4HlHXTCvSAJVUPRrVUcZz2ik+8eKcYHoK6rLE=" providerId="None" clId="Web-{7069BAFD-4D03-4A3D-B2C4-7F105D0FF802}" dt="2023-02-28T23:15:09.805" v="2" actId="20577"/>
      <pc:docMkLst>
        <pc:docMk/>
      </pc:docMkLst>
      <pc:sldChg chg="modSp">
        <pc:chgData name="Christina Kalel" userId="yOI7Pb4HlHXTCvSAJVUPRrVUcZz2ik+8eKcYHoK6rLE=" providerId="None" clId="Web-{7069BAFD-4D03-4A3D-B2C4-7F105D0FF802}" dt="2023-02-28T23:15:09.805" v="2" actId="20577"/>
        <pc:sldMkLst>
          <pc:docMk/>
          <pc:sldMk cId="2159753726" sldId="289"/>
        </pc:sldMkLst>
        <pc:spChg chg="mod">
          <ac:chgData name="Christina Kalel" userId="yOI7Pb4HlHXTCvSAJVUPRrVUcZz2ik+8eKcYHoK6rLE=" providerId="None" clId="Web-{7069BAFD-4D03-4A3D-B2C4-7F105D0FF802}" dt="2023-02-28T23:15:09.805" v="2" actId="20577"/>
          <ac:spMkLst>
            <pc:docMk/>
            <pc:sldMk cId="2159753726" sldId="289"/>
            <ac:spMk id="32771" creationId="{00000000-0000-0000-0000-000000000000}"/>
          </ac:spMkLst>
        </pc:spChg>
      </pc:sldChg>
    </pc:docChg>
  </pc:docChgLst>
  <pc:docChgLst>
    <pc:chgData name="Christina Kalel" userId="yOI7Pb4HlHXTCvSAJVUPRrVUcZz2ik+8eKcYHoK6rLE=" providerId="None" clId="Web-{23296B52-1419-44E3-9DD7-3030576FC646}"/>
    <pc:docChg chg="modSld">
      <pc:chgData name="Christina Kalel" userId="yOI7Pb4HlHXTCvSAJVUPRrVUcZz2ik+8eKcYHoK6rLE=" providerId="None" clId="Web-{23296B52-1419-44E3-9DD7-3030576FC646}" dt="2023-03-10T21:51:17.431" v="1" actId="20577"/>
      <pc:docMkLst>
        <pc:docMk/>
      </pc:docMkLst>
      <pc:sldChg chg="modSp">
        <pc:chgData name="Christina Kalel" userId="yOI7Pb4HlHXTCvSAJVUPRrVUcZz2ik+8eKcYHoK6rLE=" providerId="None" clId="Web-{23296B52-1419-44E3-9DD7-3030576FC646}" dt="2023-03-10T21:51:17.431" v="1" actId="20577"/>
        <pc:sldMkLst>
          <pc:docMk/>
          <pc:sldMk cId="4176659208" sldId="599"/>
        </pc:sldMkLst>
        <pc:spChg chg="mod">
          <ac:chgData name="Christina Kalel" userId="yOI7Pb4HlHXTCvSAJVUPRrVUcZz2ik+8eKcYHoK6rLE=" providerId="None" clId="Web-{23296B52-1419-44E3-9DD7-3030576FC646}" dt="2023-03-10T21:51:17.431" v="1" actId="20577"/>
          <ac:spMkLst>
            <pc:docMk/>
            <pc:sldMk cId="4176659208" sldId="599"/>
            <ac:spMk id="3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65-4434-9552-DAC7DBDE81B8}"/>
              </c:ext>
            </c:extLst>
          </c:dPt>
          <c:dPt>
            <c:idx val="1"/>
            <c:bubble3D val="0"/>
            <c:spPr>
              <a:solidFill>
                <a:srgbClr val="71DB7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165-4434-9552-DAC7DBDE81B8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165-4434-9552-DAC7DBDE81B8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165-4434-9552-DAC7DBDE81B8}"/>
              </c:ext>
            </c:extLst>
          </c:dPt>
          <c:cat>
            <c:strRef>
              <c:f>Sheet1!$A$2:$A$5</c:f>
              <c:strCache>
                <c:ptCount val="4"/>
                <c:pt idx="0">
                  <c:v>Clinical Service</c:v>
                </c:pt>
                <c:pt idx="1">
                  <c:v>Teaching</c:v>
                </c:pt>
                <c:pt idx="2">
                  <c:v>Research</c:v>
                </c:pt>
                <c:pt idx="3">
                  <c:v>Other Service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10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4E-4E81-842D-54E397D7C1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31263"/>
            <a:ext cx="303688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339AF0D-383A-405E-A53C-C88C6639D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05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3" y="0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4838"/>
            <a:ext cx="5140325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3" y="8831263"/>
            <a:ext cx="303688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40F03E1-E4B9-4E5E-8BDF-71C82B9D4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448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6635" indent="-29001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3305" indent="-23168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29924" indent="-23168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4922" indent="-23168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1541" indent="-2316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159" indent="-2316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777" indent="-2316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1396" indent="-2316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D43964-4460-4074-93CD-CCDF75EE476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679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F585B-C111-1D7B-EFDD-A72E51497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5EAF4F-4012-9378-DA68-70A534A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58F2E-E6E1-465A-1C68-2E5095182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C45B6-E5ED-7C8F-4FDD-4814C5160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7B484-4BB2-2463-D677-5BBDB147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7CE19D-F7FE-49BA-8F3A-CF81B9B9D6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25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46302-EA66-3BAD-0BCC-171341619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0018EF-C8FA-F3C3-8972-33FEE30C4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E57B6-8942-8BD7-93CE-211D09E03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470AA-EAEA-DE5F-22C9-8913BA8B8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92464-D0BA-2C92-A378-393428C8F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C7936-7144-4C56-B30D-4D6D3BEA28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38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CAACDA-8753-7293-2FBA-DBC74E463A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7D829F-7AF8-6C00-2FA1-391CC2399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94FE2-0962-CC75-6DF3-48F6FD2C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CAF3-BB89-AE99-B22A-F8CEB3AC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B54CE-A441-9231-978F-21734479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43444B-F0B1-40AF-ADD3-E285B0122F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6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A425D-D089-4E34-9A29-9696B735D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38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7CE19D-F7FE-49BA-8F3A-CF81B9B9D6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62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2E70-A1AC-461A-A57D-D3C4D804D1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26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F4E940-CB77-4619-A84F-546822867D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15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4D75F1-AF8F-4AE5-8AD3-70EF8CBB50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9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37AD1-9D04-4EFD-A179-965BB72DD0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2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D51F0-3C66-4505-9FE9-C6DF48720B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45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E2401-36C0-431A-A711-557E0001C5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84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043F8-7390-4FA9-EB11-DC72CA725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B8DFA-2B54-CE6F-9BE1-69CF6698F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87AD4-CF4E-53EA-9180-AE84A044C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C43DD-401D-E4F0-6959-83324F0C6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386F4-89B8-ED95-A757-2BF0F17A1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2E70-A1AC-461A-A57D-D3C4D804D1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83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E1E2D3-FAF1-48ED-A5F7-94AB172C49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17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DB869-7A77-432C-83D5-77AC81B4AA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93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FC7936-7144-4C56-B30D-4D6D3BEA28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51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43444B-F0B1-40AF-ADD3-E285B0122F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4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A425D-D089-4E34-9A29-9696B735D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72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A125A-1648-67B8-0938-0F6330773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07A2E-5C2C-FEBB-A806-B58151925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34C1B-4C99-99FC-8F47-E6AE3DBEE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8C70F-8ACE-D84C-505E-138AB7F5E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D32A9-9C3E-BDBE-2FDF-077619C10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F4E940-CB77-4619-A84F-546822867D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6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F0ABD-037C-6475-334F-6A4B0E6DB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A8B7A-30B5-4093-EB20-CA1064842A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35577-84FC-56B9-9C68-4BA7C3D33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19A30-44C3-4C43-FDA2-71A6669D8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00D962-DA8B-825A-E08A-17070F075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E2614-80E2-3482-CE4C-1C85EDF7D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4D75F1-AF8F-4AE5-8AD3-70EF8CBB50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F8235-AD93-0F8F-ADC5-D8C38CA77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2B576-DAED-AA42-0EC0-4BD8FDFC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124C7-38BD-FA35-AD0D-33941E868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3F9C7-B50C-C0AA-A50D-9D0EB87D36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F2A208-AD93-CB0B-2C27-32F018413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746CC3-B620-0412-25BB-EDE983FEC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8E060D-1B3C-A4E9-BAB3-155202458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CF249C-0672-1475-3F74-BAF62898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37AD1-9D04-4EFD-A179-965BB72DD0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29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7F6DF-BF76-A4FE-3745-51E7ACD5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482EB-F47D-1AA1-92E1-37BD7713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8C317B-EB4A-24C4-E39F-092DF965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01533-9448-1E14-70DF-9D446BE1D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D51F0-3C66-4505-9FE9-C6DF48720B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93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F43750-237A-6FB8-76B1-7D5E4B4A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2BC3FB-8180-74E3-6ED9-287137C92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50C17-58B4-8799-52A4-60462DDBB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E2401-36C0-431A-A711-557E0001C5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48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C0965-0CF2-3062-E63B-30840F8F4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25B03-253D-6594-B571-ED439AA37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4670D7-45DA-01D3-A78A-FE9B5D9E3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852286-962C-84B5-A040-C384F83CC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257BD-615E-FD49-801C-83E4A1092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10DA5-78E5-75D0-A776-E4D4C5F0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E1E2D3-FAF1-48ED-A5F7-94AB172C49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79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4B50F-A9A1-9BA8-A9C4-3592E2348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C17E56-B420-67B4-C178-7A32645E98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523CD-3D3A-96C4-A2CE-9D4772979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D154C-312B-2D5B-7EFD-217A1E896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CBE27-2FBA-BBB2-FA72-789262356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99F4F-7048-9367-FAC9-11D10E2FF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DB869-7A77-432C-83D5-77AC81B4AA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97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8F8C40-BB3E-6F06-4349-A8CF9C49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F56A9-4624-FFFC-8455-A81DA98E6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F206-12D5-8160-CFAF-83A7EED16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53A2B-CE22-2A18-6536-1EC366A84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703D8-F142-C8F7-D1E8-E4F22D69C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A9137AD1-9D04-4EFD-A179-965BB72DD0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41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A9137AD1-9D04-4EFD-A179-965BB72DD0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8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kochangbok?utm_source=unsplash&amp;utm_medium=referral&amp;utm_content=creditCopyText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fabioha?utm_source=unsplash&amp;utm_medium=referral&amp;utm_content=creditCopyText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kochangbok?utm_source=unsplash&amp;utm_medium=referral&amp;utm_content=creditCopyText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opened-folder-for-documents-on-table-4792288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young-multiracial-ladies-chatting-on-bench-in-park-after-studies-5965609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opened-folder-for-documents-on-table-4792288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close-up-shot-of-a-typewriter-4160105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aronburden?utm_source=unsplash&amp;utm_medium=referral&amp;utm_content=creditCopyText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ichaelfousert?utm_source=unsplash&amp;utm_medium=referral&amp;utm_content=creditCopyText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yinq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aredd?utm_source=unsplash&amp;utm_medium=referral&amp;utm_content=creditCopyTex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203325" y="914400"/>
            <a:ext cx="7788275" cy="20574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5400" b="1" i="1" dirty="0"/>
              <a:t>Mid-Cycle Review</a:t>
            </a:r>
            <a:endParaRPr lang="en-US" sz="5400" dirty="0"/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03325" y="3657600"/>
            <a:ext cx="3581400" cy="1752600"/>
          </a:xfrm>
        </p:spPr>
        <p:txBody>
          <a:bodyPr/>
          <a:lstStyle/>
          <a:p>
            <a:pPr algn="l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2400" b="1" dirty="0"/>
              <a:t>Christina Kalel, MA</a:t>
            </a:r>
          </a:p>
          <a:p>
            <a:pPr algn="l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2400" dirty="0"/>
              <a:t>Assistant Director</a:t>
            </a:r>
          </a:p>
          <a:p>
            <a:pPr algn="l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pt-BR" sz="2400" dirty="0"/>
              <a:t>Faculty Affairs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Teaching portfolio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828801"/>
            <a:ext cx="7886700" cy="160019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Teaching information: SCS/TCE promotion &amp; tenure reports</a:t>
            </a:r>
          </a:p>
          <a:p>
            <a:pPr marL="0" indent="0">
              <a:buNone/>
            </a:pPr>
            <a:r>
              <a:rPr lang="en-US" sz="3200" dirty="0">
                <a:latin typeface="Aptos" panose="020B0004020202020204" pitchFamily="34" charset="0"/>
              </a:rPr>
              <a:t>Supporting docs (100 </a:t>
            </a:r>
            <a:r>
              <a:rPr lang="en-US" sz="3200" dirty="0" err="1">
                <a:latin typeface="Aptos" panose="020B0004020202020204" pitchFamily="34" charset="0"/>
              </a:rPr>
              <a:t>pgs</a:t>
            </a:r>
            <a:r>
              <a:rPr lang="en-US" sz="3200" dirty="0">
                <a:latin typeface="Aptos" panose="020B0004020202020204" pitchFamily="34" charset="0"/>
              </a:rPr>
              <a:t> max)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3D65C6-1859-496B-3C7A-0BEE878B28F6}"/>
              </a:ext>
            </a:extLst>
          </p:cNvPr>
          <p:cNvSpPr txBox="1"/>
          <p:nvPr/>
        </p:nvSpPr>
        <p:spPr>
          <a:xfrm>
            <a:off x="34357" y="6553200"/>
            <a:ext cx="1824094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Changbok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Ko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58918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21488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4800" dirty="0"/>
              <a:t>Leadership, Extension, Service, &amp; Innovation </a:t>
            </a:r>
            <a:r>
              <a:rPr lang="en-US" sz="4800" i="1" dirty="0"/>
              <a:t>(optional</a:t>
            </a:r>
            <a:r>
              <a:rPr lang="en-US" sz="48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6DB56-B21D-CCA1-6340-27C239ED9A0E}"/>
              </a:ext>
            </a:extLst>
          </p:cNvPr>
          <p:cNvSpPr txBox="1"/>
          <p:nvPr/>
        </p:nvSpPr>
        <p:spPr>
          <a:xfrm>
            <a:off x="0" y="6581001"/>
            <a:ext cx="45764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Photo by </a:t>
            </a:r>
            <a:r>
              <a:rPr lang="en-US" sz="1200" dirty="0" err="1">
                <a:hlinkClick r:id="rId3"/>
              </a:rPr>
              <a:t>fabio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60316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214884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4800" dirty="0"/>
              <a:t>GIDP/Interdisciplinary Memberships </a:t>
            </a:r>
            <a:br>
              <a:rPr lang="en-US" sz="4800" dirty="0"/>
            </a:br>
            <a:r>
              <a:rPr lang="en-US" sz="4800" i="1" dirty="0"/>
              <a:t>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1540195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6F52F7-BC55-D1BE-C8DA-5F7DCFA87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E443DC3-4886-D1A3-AE98-0AD009D26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Peer teaching evaluation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F7DC0710-B260-3393-15D2-0750E82B68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905000"/>
            <a:ext cx="7886700" cy="17526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Approved UA forms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Typed, not handwritten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January 2024-</a:t>
            </a:r>
            <a:r>
              <a:rPr lang="en-US" sz="3200" i="1" dirty="0">
                <a:latin typeface="Aptos" panose="020B0004020202020204" pitchFamily="34" charset="0"/>
              </a:rPr>
              <a:t>present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5DFABB-B62C-9204-0D45-ED734F83BD3F}"/>
              </a:ext>
            </a:extLst>
          </p:cNvPr>
          <p:cNvSpPr txBox="1"/>
          <p:nvPr/>
        </p:nvSpPr>
        <p:spPr>
          <a:xfrm>
            <a:off x="34357" y="6553200"/>
            <a:ext cx="1824094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Changbok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Ko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39649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Start now!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6F69B1-4A08-B371-D104-21A807B511E4}"/>
              </a:ext>
            </a:extLst>
          </p:cNvPr>
          <p:cNvSpPr txBox="1"/>
          <p:nvPr/>
        </p:nvSpPr>
        <p:spPr>
          <a:xfrm>
            <a:off x="25893" y="6553200"/>
            <a:ext cx="1595494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</a:t>
            </a:r>
            <a:r>
              <a:rPr kumimoji="0" lang="en-US" sz="12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Anete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12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Lusina</a:t>
            </a: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61800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5400" dirty="0"/>
              <a:t>Annual Review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101BAD-BE17-B65E-CB01-2E679E353606}"/>
              </a:ext>
            </a:extLst>
          </p:cNvPr>
          <p:cNvSpPr txBox="1"/>
          <p:nvPr/>
        </p:nvSpPr>
        <p:spPr>
          <a:xfrm>
            <a:off x="37730" y="6553200"/>
            <a:ext cx="1747894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Charlotte May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983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Timeline</a:t>
            </a: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250636307"/>
              </p:ext>
            </p:extLst>
          </p:nvPr>
        </p:nvGraphicFramePr>
        <p:xfrm>
          <a:off x="1150937" y="2017714"/>
          <a:ext cx="7793038" cy="2368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2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Review level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Department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September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 – November 2025</a:t>
                      </a:r>
                      <a:endParaRPr lang="en-US" sz="24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Dossier to Faculty Affairs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December 5,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COM P&amp;T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January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75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Faculty notification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February 27,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2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35A70A-C069-8262-FA23-138F04183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5400" dirty="0"/>
              <a:t>Resources</a:t>
            </a:r>
            <a:endParaRPr lang="en-US" sz="5400" dirty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946404" y="2057400"/>
            <a:ext cx="7388942" cy="4367615"/>
          </a:xfrm>
        </p:spPr>
        <p:txBody>
          <a:bodyPr>
            <a:normAutofit/>
          </a:bodyPr>
          <a:lstStyle/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P&amp;T Coordinator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P&amp;T Committee Members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Department Head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Mentors 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Recently promoted faculty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US" altLang="en-US" sz="3200" dirty="0">
                <a:latin typeface="Aptos" panose="020B0004020202020204" pitchFamily="34" charset="0"/>
              </a:rPr>
              <a:t>COM-T Faculty Affairs</a:t>
            </a:r>
          </a:p>
        </p:txBody>
      </p:sp>
    </p:spTree>
    <p:extLst>
      <p:ext uri="{BB962C8B-B14F-4D97-AF65-F5344CB8AC3E}">
        <p14:creationId xmlns:p14="http://schemas.microsoft.com/office/powerpoint/2010/main" val="2159753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3400" y="2362200"/>
            <a:ext cx="4549140" cy="4041648"/>
          </a:xfrm>
        </p:spPr>
        <p:txBody>
          <a:bodyPr/>
          <a:lstStyle/>
          <a:p>
            <a:r>
              <a:rPr lang="en-US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4105154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5400" dirty="0"/>
              <a:t>Mid-cycle reviews </a:t>
            </a:r>
          </a:p>
        </p:txBody>
      </p:sp>
    </p:spTree>
    <p:extLst>
      <p:ext uri="{BB962C8B-B14F-4D97-AF65-F5344CB8AC3E}">
        <p14:creationId xmlns:p14="http://schemas.microsoft.com/office/powerpoint/2010/main" val="2457467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Process: Faculty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91B69-0CF2-4F32-704A-3CC20B38610D}"/>
              </a:ext>
            </a:extLst>
          </p:cNvPr>
          <p:cNvSpPr txBox="1"/>
          <p:nvPr/>
        </p:nvSpPr>
        <p:spPr>
          <a:xfrm>
            <a:off x="25893" y="6553200"/>
            <a:ext cx="1595494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</a:t>
            </a:r>
            <a:r>
              <a:rPr kumimoji="0" lang="en-US" sz="12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Anete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12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Lusina</a:t>
            </a: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10696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72201"/>
            <a:ext cx="7848600" cy="132556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Process: Dept/College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043332-1193-40B2-6688-1D88338A3922}"/>
              </a:ext>
            </a:extLst>
          </p:cNvPr>
          <p:cNvSpPr txBox="1"/>
          <p:nvPr/>
        </p:nvSpPr>
        <p:spPr>
          <a:xfrm>
            <a:off x="32551" y="6553200"/>
            <a:ext cx="1833238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lusJakartaSan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Markus Winkler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34624A-264F-3000-7C6E-368033443ADC}"/>
              </a:ext>
            </a:extLst>
          </p:cNvPr>
          <p:cNvSpPr txBox="1"/>
          <p:nvPr/>
        </p:nvSpPr>
        <p:spPr>
          <a:xfrm>
            <a:off x="533400" y="2209060"/>
            <a:ext cx="54864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Department P&amp;T Committee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A05F4D-149A-DE57-46FF-00714D5687A1}"/>
              </a:ext>
            </a:extLst>
          </p:cNvPr>
          <p:cNvSpPr txBox="1"/>
          <p:nvPr/>
        </p:nvSpPr>
        <p:spPr>
          <a:xfrm>
            <a:off x="1295400" y="3170313"/>
            <a:ext cx="54864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Department Chair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55029C-5BF8-E440-B01D-0916F4CCE651}"/>
              </a:ext>
            </a:extLst>
          </p:cNvPr>
          <p:cNvSpPr txBox="1"/>
          <p:nvPr/>
        </p:nvSpPr>
        <p:spPr>
          <a:xfrm>
            <a:off x="2013204" y="4135841"/>
            <a:ext cx="54864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College P&amp;T Committee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9A3638-A9D9-AEDD-F9C9-E56424C3BD33}"/>
              </a:ext>
            </a:extLst>
          </p:cNvPr>
          <p:cNvSpPr txBox="1"/>
          <p:nvPr/>
        </p:nvSpPr>
        <p:spPr>
          <a:xfrm>
            <a:off x="2895600" y="5105400"/>
            <a:ext cx="548640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Faculty Affairs Dean</a:t>
            </a:r>
          </a:p>
        </p:txBody>
      </p:sp>
    </p:spTree>
    <p:extLst>
      <p:ext uri="{BB962C8B-B14F-4D97-AF65-F5344CB8AC3E}">
        <p14:creationId xmlns:p14="http://schemas.microsoft.com/office/powerpoint/2010/main" val="88645938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5400" dirty="0"/>
              <a:t>Workload Assignment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E677195-0AD3-BCAE-275D-C0C3528F83DF}"/>
              </a:ext>
            </a:extLst>
          </p:cNvPr>
          <p:cNvGraphicFramePr/>
          <p:nvPr/>
        </p:nvGraphicFramePr>
        <p:xfrm>
          <a:off x="946404" y="2133600"/>
          <a:ext cx="6825996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Curriculum Vitae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828801"/>
            <a:ext cx="7886700" cy="144779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 eaLnBrk="1" hangingPunct="1">
              <a:lnSpc>
                <a:spcPct val="11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Time in rank at the College of Medicine–Tucson </a:t>
            </a:r>
            <a:r>
              <a:rPr lang="en-US" sz="3200" u="sng" dirty="0">
                <a:latin typeface="Aptos" panose="020B0004020202020204" pitchFamily="34" charset="0"/>
              </a:rPr>
              <a:t>up to ten years</a:t>
            </a:r>
            <a:r>
              <a:rPr lang="en-US" sz="3200" dirty="0">
                <a:latin typeface="Aptos" panose="020B0004020202020204" pitchFamily="34" charset="0"/>
              </a:rPr>
              <a:t> (2015-now)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3A1308-D5BF-38CC-07CE-D6FFCD97A39E}"/>
              </a:ext>
            </a:extLst>
          </p:cNvPr>
          <p:cNvSpPr txBox="1"/>
          <p:nvPr/>
        </p:nvSpPr>
        <p:spPr>
          <a:xfrm>
            <a:off x="4706" y="6548154"/>
            <a:ext cx="1900294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Photo by Aaron Burden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29352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5400" dirty="0"/>
              <a:t>Collaborator List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828801"/>
            <a:ext cx="7886700" cy="23621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latin typeface="Aptos" panose="020B0004020202020204" pitchFamily="34" charset="0"/>
              </a:rPr>
              <a:t>5 years</a:t>
            </a:r>
            <a:r>
              <a:rPr lang="en-US" sz="3200" dirty="0">
                <a:latin typeface="Aptos" panose="020B0004020202020204" pitchFamily="34" charset="0"/>
              </a:rPr>
              <a:t>: co-authors, grant collaborators</a:t>
            </a:r>
          </a:p>
          <a:p>
            <a:pPr marL="0" indent="0">
              <a:buNone/>
            </a:pPr>
            <a:r>
              <a:rPr lang="en-US" sz="3200" b="1" dirty="0">
                <a:latin typeface="Aptos" panose="020B0004020202020204" pitchFamily="34" charset="0"/>
              </a:rPr>
              <a:t>Lifetime</a:t>
            </a:r>
            <a:r>
              <a:rPr lang="en-US" sz="3200" dirty="0">
                <a:latin typeface="Aptos" panose="020B0004020202020204" pitchFamily="34" charset="0"/>
              </a:rPr>
              <a:t>: advisors, mentors, sponsors, supervisors, co-instructors, close coworkers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B8B8E2-2EE1-ABC7-A2A1-E290A6ED1B3F}"/>
              </a:ext>
            </a:extLst>
          </p:cNvPr>
          <p:cNvSpPr txBox="1"/>
          <p:nvPr/>
        </p:nvSpPr>
        <p:spPr>
          <a:xfrm>
            <a:off x="4706" y="6548154"/>
            <a:ext cx="2052694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Photo by Michael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Fousert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40702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5400" dirty="0"/>
              <a:t>Representative Work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828801"/>
            <a:ext cx="7886700" cy="1325563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ptos" panose="020B0004020202020204" pitchFamily="34" charset="0"/>
              </a:rPr>
              <a:t>3-5 items + cover sheet</a:t>
            </a:r>
            <a:endParaRPr lang="en-US" sz="2000" dirty="0">
              <a:latin typeface="Aptos" panose="020B00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200" dirty="0">
                <a:latin typeface="Aptos" panose="020B0004020202020204" pitchFamily="34" charset="0"/>
              </a:rPr>
              <a:t>Maximum 100 </a:t>
            </a:r>
            <a:r>
              <a:rPr lang="en-US" sz="3200" dirty="0" err="1">
                <a:latin typeface="Aptos" panose="020B0004020202020204" pitchFamily="34" charset="0"/>
              </a:rPr>
              <a:t>pgs</a:t>
            </a:r>
            <a:r>
              <a:rPr lang="en-US" sz="3200" dirty="0">
                <a:latin typeface="Aptos" panose="020B0004020202020204" pitchFamily="34" charset="0"/>
              </a:rPr>
              <a:t> combined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B8B8E2-2EE1-ABC7-A2A1-E290A6ED1B3F}"/>
              </a:ext>
            </a:extLst>
          </p:cNvPr>
          <p:cNvSpPr txBox="1"/>
          <p:nvPr/>
        </p:nvSpPr>
        <p:spPr>
          <a:xfrm>
            <a:off x="4706" y="6548154"/>
            <a:ext cx="1747894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Photo by Susan Q Yin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33817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5400" dirty="0"/>
              <a:t>Candidate statement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371332-666A-FFC7-4145-C134E1FF3744}"/>
              </a:ext>
            </a:extLst>
          </p:cNvPr>
          <p:cNvSpPr txBox="1"/>
          <p:nvPr/>
        </p:nvSpPr>
        <p:spPr>
          <a:xfrm>
            <a:off x="37730" y="6553200"/>
            <a:ext cx="1825841" cy="27699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7AABF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Photo by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67AABF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Jaredd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7AABF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  <a:hlinkClick r:id="rId3"/>
              </a:rPr>
              <a:t> Craig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73902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9473</TotalTime>
  <Words>244</Words>
  <Application>Microsoft Office PowerPoint</Application>
  <PresentationFormat>On-screen Show (4:3)</PresentationFormat>
  <Paragraphs>62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Aptos Display</vt:lpstr>
      <vt:lpstr>Arial</vt:lpstr>
      <vt:lpstr>Century Schoolbook</vt:lpstr>
      <vt:lpstr>PlusJakartaSans</vt:lpstr>
      <vt:lpstr>Times New Roman</vt:lpstr>
      <vt:lpstr>Office Theme</vt:lpstr>
      <vt:lpstr>1_Office Theme</vt:lpstr>
      <vt:lpstr>Mid-Cycle Review</vt:lpstr>
      <vt:lpstr>Mid-cycle reviews </vt:lpstr>
      <vt:lpstr>Process: Faculty</vt:lpstr>
      <vt:lpstr>Process: Dept/College</vt:lpstr>
      <vt:lpstr>Workload Assignment</vt:lpstr>
      <vt:lpstr>Curriculum Vitae</vt:lpstr>
      <vt:lpstr>Collaborator List</vt:lpstr>
      <vt:lpstr>Representative Work</vt:lpstr>
      <vt:lpstr>Candidate statement</vt:lpstr>
      <vt:lpstr>Teaching portfolio</vt:lpstr>
      <vt:lpstr>Leadership, Extension, Service, &amp; Innovation (optional)</vt:lpstr>
      <vt:lpstr>GIDP/Interdisciplinary Memberships  (if applicable)</vt:lpstr>
      <vt:lpstr>Peer teaching evaluation</vt:lpstr>
      <vt:lpstr>Start now!</vt:lpstr>
      <vt:lpstr>Annual Review</vt:lpstr>
      <vt:lpstr>Timeline</vt:lpstr>
      <vt:lpstr>Resources</vt:lpstr>
      <vt:lpstr>Questions? </vt:lpstr>
    </vt:vector>
  </TitlesOfParts>
  <Company>Respiratory Sciences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Dr Anne Wright</dc:creator>
  <cp:lastModifiedBy>Kalel, Christina - (kalel)</cp:lastModifiedBy>
  <cp:revision>449</cp:revision>
  <cp:lastPrinted>2016-10-24T19:45:36Z</cp:lastPrinted>
  <dcterms:created xsi:type="dcterms:W3CDTF">2000-12-05T15:03:12Z</dcterms:created>
  <dcterms:modified xsi:type="dcterms:W3CDTF">2025-04-11T16:10:33Z</dcterms:modified>
</cp:coreProperties>
</file>