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7" r:id="rId1"/>
  </p:sldMasterIdLst>
  <p:notesMasterIdLst>
    <p:notesMasterId r:id="rId18"/>
  </p:notesMasterIdLst>
  <p:handoutMasterIdLst>
    <p:handoutMasterId r:id="rId19"/>
  </p:handoutMasterIdLst>
  <p:sldIdLst>
    <p:sldId id="471" r:id="rId2"/>
    <p:sldId id="535" r:id="rId3"/>
    <p:sldId id="595" r:id="rId4"/>
    <p:sldId id="589" r:id="rId5"/>
    <p:sldId id="611" r:id="rId6"/>
    <p:sldId id="541" r:id="rId7"/>
    <p:sldId id="612" r:id="rId8"/>
    <p:sldId id="613" r:id="rId9"/>
    <p:sldId id="597" r:id="rId10"/>
    <p:sldId id="598" r:id="rId11"/>
    <p:sldId id="599" r:id="rId12"/>
    <p:sldId id="621" r:id="rId13"/>
    <p:sldId id="573" r:id="rId14"/>
    <p:sldId id="580" r:id="rId15"/>
    <p:sldId id="289" r:id="rId16"/>
    <p:sldId id="584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B71"/>
    <a:srgbClr val="FF33CC"/>
    <a:srgbClr val="00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9706A-3C2E-4B1E-9D8D-AA2D1238934B}" v="4" dt="2022-07-13T17:22:08.836"/>
    <p1510:client id="{37FCE1D6-A6F9-4E98-9122-950249B5B4D8}" v="6" dt="2022-07-13T17:33:18.927"/>
    <p1510:client id="{58FBED1D-01D5-B251-B461-6A9070A39DCC}" v="32" dt="2021-10-19T14:19:02.5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1" d="100"/>
          <a:sy n="31" d="100"/>
        </p:scale>
        <p:origin x="-1452" y="-72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Kalel" clId="Web-{37FCE1D6-A6F9-4E98-9122-950249B5B4D8}"/>
    <pc:docChg chg="modSld">
      <pc:chgData name="Christina Kalel" userId="" providerId="" clId="Web-{37FCE1D6-A6F9-4E98-9122-950249B5B4D8}" dt="2022-07-13T17:33:18.927" v="5" actId="20577"/>
      <pc:docMkLst>
        <pc:docMk/>
      </pc:docMkLst>
      <pc:sldChg chg="modSp">
        <pc:chgData name="Christina Kalel" userId="" providerId="" clId="Web-{37FCE1D6-A6F9-4E98-9122-950249B5B4D8}" dt="2022-07-13T17:33:18.927" v="5" actId="20577"/>
        <pc:sldMkLst>
          <pc:docMk/>
          <pc:sldMk cId="3395563467" sldId="596"/>
        </pc:sldMkLst>
        <pc:spChg chg="mod">
          <ac:chgData name="Christina Kalel" userId="" providerId="" clId="Web-{37FCE1D6-A6F9-4E98-9122-950249B5B4D8}" dt="2022-07-13T17:33:18.927" v="5" actId="20577"/>
          <ac:spMkLst>
            <pc:docMk/>
            <pc:sldMk cId="3395563467" sldId="596"/>
            <ac:spMk id="34819" creationId="{00000000-0000-0000-0000-000000000000}"/>
          </ac:spMkLst>
        </pc:spChg>
      </pc:sldChg>
    </pc:docChg>
  </pc:docChgLst>
  <pc:docChgLst>
    <pc:chgData name="Christina Kalel" clId="Web-{0679706A-3C2E-4B1E-9D8D-AA2D1238934B}"/>
    <pc:docChg chg="modSld">
      <pc:chgData name="Christina Kalel" userId="" providerId="" clId="Web-{0679706A-3C2E-4B1E-9D8D-AA2D1238934B}" dt="2022-07-13T17:22:08.836" v="3" actId="20577"/>
      <pc:docMkLst>
        <pc:docMk/>
      </pc:docMkLst>
      <pc:sldChg chg="modSp">
        <pc:chgData name="Christina Kalel" userId="" providerId="" clId="Web-{0679706A-3C2E-4B1E-9D8D-AA2D1238934B}" dt="2022-07-13T17:22:08.836" v="3" actId="20577"/>
        <pc:sldMkLst>
          <pc:docMk/>
          <pc:sldMk cId="0" sldId="471"/>
        </pc:sldMkLst>
        <pc:spChg chg="mod">
          <ac:chgData name="Christina Kalel" userId="" providerId="" clId="Web-{0679706A-3C2E-4B1E-9D8D-AA2D1238934B}" dt="2022-07-13T17:22:08.836" v="3" actId="20577"/>
          <ac:spMkLst>
            <pc:docMk/>
            <pc:sldMk cId="0" sldId="471"/>
            <ac:spMk id="4" creationId="{12DFA07E-7353-4118-AF89-204D623F83C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5-4434-9552-DAC7DBDE81B8}"/>
              </c:ext>
            </c:extLst>
          </c:dPt>
          <c:dPt>
            <c:idx val="1"/>
            <c:bubble3D val="0"/>
            <c:spPr>
              <a:solidFill>
                <a:srgbClr val="71DB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5-4434-9552-DAC7DBDE81B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5-4434-9552-DAC7DBDE81B8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65-4434-9552-DAC7DBDE81B8}"/>
              </c:ext>
            </c:extLst>
          </c:dPt>
          <c:cat>
            <c:strRef>
              <c:f>Sheet1!$A$2:$A$5</c:f>
              <c:strCache>
                <c:ptCount val="4"/>
                <c:pt idx="0">
                  <c:v>Clinical Service</c:v>
                </c:pt>
                <c:pt idx="1">
                  <c:v>Teaching</c:v>
                </c:pt>
                <c:pt idx="2">
                  <c:v>Research</c:v>
                </c:pt>
                <c:pt idx="3">
                  <c:v>Other Service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E-4E81-842D-54E397D7C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339AF0D-383A-405E-A53C-C88C6639D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0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40F03E1-E4B9-4E5E-8BDF-71C82B9D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635" indent="-2900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305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924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922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1541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159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777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1396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D43964-4460-4074-93CD-CCDF75EE476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67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E0E0-78EA-5CCD-609D-1F5620109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77966-4A15-A1C8-2583-3107EFBC4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01A9-2E5B-3B31-3596-6B5F5AFB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A4381-49BD-33F9-99D3-71DB601E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51954-A251-8B4C-F779-DDF8ECF2B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CE19D-F7FE-49BA-8F3A-CF81B9B9D6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2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7AE8-49E6-2C54-19D9-95D5F5B7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C01169-64B6-A659-15AA-615AD6B92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9E983-B7BB-B4D0-B241-AE225A6F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81C34-4469-9DA9-85AF-FCDDB320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7801-20D4-D809-83D4-578143F7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C7936-7144-4C56-B30D-4D6D3BEA2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8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A84B3-1328-B7AF-1BDB-66CE1E860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638F8-C24E-258F-3036-4345C8C4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375BB-595B-644F-6029-F2D5CDEA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55678-43E3-5987-C976-E7EAAAAE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61166-4DBA-BAA3-A448-9EF8E10A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3444B-F0B1-40AF-ADD3-E285B0122F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12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25D-D089-4E34-9A29-9696B735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3ED24-7221-06B9-5796-B0BE5FE2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5A30-91D8-DB6D-2C36-60F258048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964EF-857A-6771-4049-ADA9681A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68897-C6D7-6F2D-7985-00081817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90070-6739-93BF-0D96-62BC6B1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E70-A1AC-461A-A57D-D3C4D804D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4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1DB3-EBF3-92CA-9895-E446941B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15A09-5B4D-AB86-2BB9-9CF9918D8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D5528-2694-A509-1A42-7974015A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BA37-97F0-9491-042E-8479CA42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CEC4B-CF69-66EA-DDEF-E8D80BB9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4E940-CB77-4619-A84F-546822867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7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4ABC-F1E2-E44A-5380-094EE3C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BF35-BA7B-FB28-A481-849DAD029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3EC1-1251-653C-4231-5C7F764E8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ADF5C-B0DC-B5D0-1472-7788FABD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EDEE2-E685-C1E4-C238-39ABDC4E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B8D27-B843-4B9E-D124-E31B35CC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D75F1-AF8F-4AE5-8AD3-70EF8CBB50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4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9FB1-3AC3-F80B-A0B7-BE3C4C06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8D2C7-1E18-EFA4-19FC-FEA0E94E4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C5BEA-6C34-15E7-CA98-0E488F6DB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596E8-75E3-D313-B1BD-5C325C07B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52B43-2F99-3D52-22AC-B785DFD3A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547C77-EC34-E2EF-7211-7D829B3E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BAAEE4-A5AB-5785-E925-34B963D7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4B084-6BC3-0DC9-EEA2-072C7585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8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41DA-B3F7-6ACC-80E7-5269040B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2207D-6549-2C80-E936-56C01AB05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8733-0435-CEEA-E47A-ED624185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E0CCD-327C-3EC2-E0DB-C6C72B76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D51F0-3C66-4505-9FE9-C6DF48720B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1CF1-6BFF-1167-CBD3-BDAD8EF3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096FC-B312-5E6E-656B-602CAB43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F2A5-61DD-81D3-ECB1-7BB91B93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E2401-36C0-431A-A711-557E0001C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3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AF91-0B1D-1487-B277-64B11C78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43AAA-FBCC-F6EE-F208-16A1C7590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04C25-D6BF-FAB4-BA9A-D02204038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38ED7-F5C5-3DA0-D34A-EB6D4978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C61BD-3765-DDC7-307B-2A2E4BB7A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84A49-6837-2A8A-75F7-A6D868DE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1E2D3-FAF1-48ED-A5F7-94AB172C49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6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B420-F990-FF15-EAFB-D2DC31BE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07443-085B-DED9-4AA9-37ACE233A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A290C-8AF2-9B30-866C-5C5C21795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73566-24AF-E82E-9B4B-07E5DC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82369-1141-A08C-CC46-07D242CF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F09D5-DDDE-022A-CBA5-5311A200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DB869-7A77-432C-83D5-77AC81B4A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147B2D-37BF-E333-B3CF-99B4319D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A11F-A891-57CB-FEA3-62EF7F262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52CF-3978-16E1-2C01-B52929D24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C1A1B-B3DA-ED06-5ED1-AAD519781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DF141-1368-8678-CA75-9525B54BB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6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hush52?utm_source=unsplash&amp;utm_medium=referral&amp;utm_content=creditCopyTex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young-multiracial-ladies-chatting-on-bench-in-park-after-studies-5965609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edical-equipment-on-an-operation-room-384458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doing-a-sample-test-in-the-laboratory-403314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shot-of-a-typewriter-4160105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aronburden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chaelfousert?utm_source=unsplash&amp;utm_medium=referral&amp;utm_content=creditCopyText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redd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3325" y="914400"/>
            <a:ext cx="7788275" cy="2057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5400" b="1" i="1" dirty="0"/>
              <a:t>Promotion:</a:t>
            </a:r>
            <a:br>
              <a:rPr lang="en-US" sz="5400" b="1" i="1" dirty="0"/>
            </a:br>
            <a:r>
              <a:rPr lang="en-US" sz="5400" b="1" i="1" dirty="0"/>
              <a:t>Clinical Scholar or Series</a:t>
            </a:r>
            <a:endParaRPr lang="en-US" sz="54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03325" y="3657600"/>
            <a:ext cx="3581400" cy="1752600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b="1" dirty="0"/>
              <a:t>Christina Kalel, MA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Assistant Director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Faculty Affairs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Teaching portfolio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7525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Teaching setting (20 pages max)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Teaching evaluations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1 peer evaluation from Jan 2024-</a:t>
            </a:r>
            <a:r>
              <a:rPr lang="en-US" sz="3200" i="1" dirty="0">
                <a:latin typeface="Aptos" panose="020B0004020202020204" pitchFamily="34" charset="0"/>
              </a:rPr>
              <a:t>present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D65C6-1859-496B-3C7A-0BEE878B28F6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lang="en-US" sz="1200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891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Clinical portfolio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702E9-AA89-6C01-80DA-4BA746374383}"/>
              </a:ext>
            </a:extLst>
          </p:cNvPr>
          <p:cNvSpPr txBox="1"/>
          <p:nvPr/>
        </p:nvSpPr>
        <p:spPr>
          <a:xfrm>
            <a:off x="0" y="6553200"/>
            <a:ext cx="3128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Hush Naidoo Jade Photography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F0E9FA8-F276-C8F2-FB5A-364F6A1E28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6857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Include 1 letter from clinical colleague</a:t>
            </a:r>
          </a:p>
        </p:txBody>
      </p:sp>
    </p:spTree>
    <p:extLst>
      <p:ext uri="{BB962C8B-B14F-4D97-AF65-F5344CB8AC3E}">
        <p14:creationId xmlns:p14="http://schemas.microsoft.com/office/powerpoint/2010/main" val="3836075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Start now!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F69B1-4A08-B371-D104-21A807B511E4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i="0" u="sng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lang="en-US" sz="1200" i="0" u="sng" dirty="0" err="1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lang="en-US" sz="1200" i="0" u="sng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i="0" u="sng" dirty="0" err="1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lang="en-US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180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/>
              <a:t>Annual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01BAD-BE17-B65E-CB01-2E679E353606}"/>
              </a:ext>
            </a:extLst>
          </p:cNvPr>
          <p:cNvSpPr txBox="1"/>
          <p:nvPr/>
        </p:nvSpPr>
        <p:spPr>
          <a:xfrm>
            <a:off x="37730" y="6553200"/>
            <a:ext cx="17478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Charlotte May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8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D935872-7A85-DAE0-7073-0D3E22AB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noFill/>
        </p:spPr>
        <p:txBody>
          <a:bodyPr>
            <a:normAutofit/>
          </a:bodyPr>
          <a:lstStyle/>
          <a:p>
            <a:r>
              <a:rPr lang="en-US" sz="5400" dirty="0"/>
              <a:t>Timelines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01570031"/>
              </p:ext>
            </p:extLst>
          </p:nvPr>
        </p:nvGraphicFramePr>
        <p:xfrm>
          <a:off x="990600" y="2017714"/>
          <a:ext cx="7964488" cy="3191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7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Effective 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Jan 1, 2026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Jul 1, 2026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Department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Jul</a:t>
                      </a:r>
                      <a:r>
                        <a:rPr lang="en-US" sz="2400" baseline="0" dirty="0">
                          <a:latin typeface="Aptos" panose="020B0004020202020204" pitchFamily="34" charset="0"/>
                        </a:rPr>
                        <a:t> – Sep 2025</a:t>
                      </a:r>
                      <a:endParaRPr lang="en-US" sz="24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Sep – Feb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Dossier to Faculty Affairs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October 3,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March</a:t>
                      </a:r>
                      <a:r>
                        <a:rPr lang="en-US" sz="2400" baseline="0" dirty="0">
                          <a:latin typeface="Aptos" panose="020B0004020202020204" pitchFamily="34" charset="0"/>
                        </a:rPr>
                        <a:t> 6, 2026</a:t>
                      </a:r>
                      <a:endParaRPr lang="en-US" sz="24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COM P&amp;T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Oct – Nov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Feb – Apr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Dean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Nov</a:t>
                      </a:r>
                      <a:r>
                        <a:rPr lang="en-US" sz="2400" baseline="0" dirty="0">
                          <a:latin typeface="Aptos" panose="020B0004020202020204" pitchFamily="34" charset="0"/>
                        </a:rPr>
                        <a:t> – Dec 2025</a:t>
                      </a:r>
                      <a:endParaRPr lang="en-US" sz="24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Apr – May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Faculty notification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December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May/June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5A70A-C069-8262-FA23-138F0418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dirty="0"/>
              <a:t>Resources</a:t>
            </a:r>
            <a:endParaRPr lang="en-US" sz="5400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946404" y="2057400"/>
            <a:ext cx="6918026" cy="4367615"/>
          </a:xfrm>
        </p:spPr>
        <p:txBody>
          <a:bodyPr>
            <a:normAutofit/>
          </a:bodyPr>
          <a:lstStyle/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Coordinator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Committee Members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Department Head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Mentors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Recently promoted faculty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COM-T Faculty Affairs</a:t>
            </a:r>
          </a:p>
        </p:txBody>
      </p:sp>
    </p:spTree>
    <p:extLst>
      <p:ext uri="{BB962C8B-B14F-4D97-AF65-F5344CB8AC3E}">
        <p14:creationId xmlns:p14="http://schemas.microsoft.com/office/powerpoint/2010/main" val="215975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362200"/>
            <a:ext cx="4549140" cy="4041648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10515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Clinical Series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C9AA3-7F67-BA75-B3FA-FDBB30B6DFF8}"/>
              </a:ext>
            </a:extLst>
          </p:cNvPr>
          <p:cNvSpPr txBox="1"/>
          <p:nvPr/>
        </p:nvSpPr>
        <p:spPr>
          <a:xfrm>
            <a:off x="25893" y="6564725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Anna Shvets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Clinical Scholar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EB5E4-8E2F-DAF0-624B-8DDC7E9BBD83}"/>
              </a:ext>
            </a:extLst>
          </p:cNvPr>
          <p:cNvSpPr txBox="1"/>
          <p:nvPr/>
        </p:nvSpPr>
        <p:spPr>
          <a:xfrm>
            <a:off x="14796" y="6553200"/>
            <a:ext cx="1752600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Edward Jenner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101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Faculty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91B69-0CF2-4F32-704A-3CC20B38610D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i="0" u="sng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lang="en-US" sz="1200" i="0" u="sng" dirty="0" err="1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lang="en-US" sz="1200" i="0" u="sng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i="0" u="sng" dirty="0" err="1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lang="en-US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069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72201"/>
            <a:ext cx="7848600" cy="13255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Dept/College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43332-1193-40B2-6688-1D88338A3922}"/>
              </a:ext>
            </a:extLst>
          </p:cNvPr>
          <p:cNvSpPr txBox="1"/>
          <p:nvPr/>
        </p:nvSpPr>
        <p:spPr>
          <a:xfrm>
            <a:off x="32551" y="6553200"/>
            <a:ext cx="1833238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70C0"/>
                </a:solidFill>
                <a:effectLst/>
                <a:latin typeface="PlusJakarta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Markus Winkler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4624A-264F-3000-7C6E-368033443ADC}"/>
              </a:ext>
            </a:extLst>
          </p:cNvPr>
          <p:cNvSpPr txBox="1"/>
          <p:nvPr/>
        </p:nvSpPr>
        <p:spPr>
          <a:xfrm>
            <a:off x="533400" y="220906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Department P&amp;T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05F4D-149A-DE57-46FF-00714D5687A1}"/>
              </a:ext>
            </a:extLst>
          </p:cNvPr>
          <p:cNvSpPr txBox="1"/>
          <p:nvPr/>
        </p:nvSpPr>
        <p:spPr>
          <a:xfrm>
            <a:off x="1295400" y="3170313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Department Chair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5029C-5BF8-E440-B01D-0916F4CCE651}"/>
              </a:ext>
            </a:extLst>
          </p:cNvPr>
          <p:cNvSpPr txBox="1"/>
          <p:nvPr/>
        </p:nvSpPr>
        <p:spPr>
          <a:xfrm>
            <a:off x="2013204" y="4135841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College P&amp;T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3638-A9D9-AEDD-F9C9-E56424C3BD33}"/>
              </a:ext>
            </a:extLst>
          </p:cNvPr>
          <p:cNvSpPr txBox="1"/>
          <p:nvPr/>
        </p:nvSpPr>
        <p:spPr>
          <a:xfrm>
            <a:off x="2895600" y="510540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Faculty Affairs Dean</a:t>
            </a:r>
          </a:p>
        </p:txBody>
      </p:sp>
    </p:spTree>
    <p:extLst>
      <p:ext uri="{BB962C8B-B14F-4D97-AF65-F5344CB8AC3E}">
        <p14:creationId xmlns:p14="http://schemas.microsoft.com/office/powerpoint/2010/main" val="8864593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/>
              <a:t>Workload Assignment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677195-0AD3-BCAE-275D-C0C3528F8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48619"/>
              </p:ext>
            </p:extLst>
          </p:nvPr>
        </p:nvGraphicFramePr>
        <p:xfrm>
          <a:off x="946404" y="2133600"/>
          <a:ext cx="682599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Curriculum Vitae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4477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Time in rank at the College of Medicine–Tucson </a:t>
            </a:r>
            <a:r>
              <a:rPr lang="en-US" sz="3200" u="sng" dirty="0">
                <a:latin typeface="Aptos" panose="020B0004020202020204" pitchFamily="34" charset="0"/>
              </a:rPr>
              <a:t>up to ten years</a:t>
            </a:r>
            <a:r>
              <a:rPr lang="en-US" sz="3200" dirty="0">
                <a:latin typeface="Aptos" panose="020B0004020202020204" pitchFamily="34" charset="0"/>
              </a:rPr>
              <a:t> (2015-now)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A1308-D5BF-38CC-07CE-D6FFCD97A39E}"/>
              </a:ext>
            </a:extLst>
          </p:cNvPr>
          <p:cNvSpPr txBox="1"/>
          <p:nvPr/>
        </p:nvSpPr>
        <p:spPr>
          <a:xfrm>
            <a:off x="4706" y="6548154"/>
            <a:ext cx="19002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Photo by Aaron Burden</a:t>
            </a:r>
            <a:r>
              <a:rPr lang="en-US" sz="1200" dirty="0"/>
              <a:t> 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935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Collaborator List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23621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5 years</a:t>
            </a:r>
            <a:r>
              <a:rPr lang="en-US" sz="3200" dirty="0">
                <a:latin typeface="Aptos" panose="020B0004020202020204" pitchFamily="34" charset="0"/>
              </a:rPr>
              <a:t>: co-authors, grant collaborators</a:t>
            </a:r>
          </a:p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Lifetime</a:t>
            </a:r>
            <a:r>
              <a:rPr lang="en-US" sz="3200" dirty="0">
                <a:latin typeface="Aptos" panose="020B0004020202020204" pitchFamily="34" charset="0"/>
              </a:rPr>
              <a:t>: advisors, mentors, sponsors, supervisors, co-instructors, close coworkers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20526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Photo by Michael </a:t>
            </a:r>
            <a:r>
              <a:rPr lang="en-US" sz="1200" dirty="0" err="1">
                <a:hlinkClick r:id="rId3"/>
              </a:rPr>
              <a:t>Fousert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70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Candidate statement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3715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b="1" dirty="0">
                <a:latin typeface="Aptos" panose="020B0004020202020204" pitchFamily="34" charset="0"/>
              </a:rPr>
              <a:t>Clinical Scholar</a:t>
            </a:r>
            <a:r>
              <a:rPr lang="en-US" sz="3200" dirty="0">
                <a:latin typeface="Aptos" panose="020B0004020202020204" pitchFamily="34" charset="0"/>
              </a:rPr>
              <a:t>: on-going scholarship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b="1" dirty="0">
                <a:latin typeface="Aptos" panose="020B0004020202020204" pitchFamily="34" charset="0"/>
              </a:rPr>
              <a:t>Clinical Series</a:t>
            </a:r>
            <a:r>
              <a:rPr lang="en-US" sz="3200" dirty="0">
                <a:latin typeface="Aptos" panose="020B0004020202020204" pitchFamily="34" charset="0"/>
              </a:rPr>
              <a:t>: excellent clinical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71332-666A-FFC7-4145-C134E1FF3744}"/>
              </a:ext>
            </a:extLst>
          </p:cNvPr>
          <p:cNvSpPr txBox="1"/>
          <p:nvPr/>
        </p:nvSpPr>
        <p:spPr>
          <a:xfrm>
            <a:off x="37730" y="6553200"/>
            <a:ext cx="1825841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67AABF"/>
                </a:solidFill>
                <a:hlinkClick r:id="rId3"/>
              </a:rPr>
              <a:t>Photo by </a:t>
            </a:r>
            <a:r>
              <a:rPr lang="en-US" sz="1200" dirty="0" err="1">
                <a:solidFill>
                  <a:srgbClr val="67AABF"/>
                </a:solidFill>
                <a:hlinkClick r:id="rId3"/>
              </a:rPr>
              <a:t>Jaredd</a:t>
            </a:r>
            <a:r>
              <a:rPr lang="en-US" sz="1200" dirty="0">
                <a:solidFill>
                  <a:srgbClr val="67AABF"/>
                </a:solidFill>
                <a:hlinkClick r:id="rId3"/>
              </a:rPr>
              <a:t> Craig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390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9865</TotalTime>
  <Words>260</Words>
  <Application>Microsoft Office PowerPoint</Application>
  <PresentationFormat>On-screen Show (4:3)</PresentationFormat>
  <Paragraphs>68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PlusJakartaSans</vt:lpstr>
      <vt:lpstr>Times New Roman</vt:lpstr>
      <vt:lpstr>Office Theme</vt:lpstr>
      <vt:lpstr>Promotion: Clinical Scholar or Series</vt:lpstr>
      <vt:lpstr>Clinical Series</vt:lpstr>
      <vt:lpstr>Clinical Scholar</vt:lpstr>
      <vt:lpstr>Process: Faculty</vt:lpstr>
      <vt:lpstr>Process: Dept/College</vt:lpstr>
      <vt:lpstr>Workload Assignment</vt:lpstr>
      <vt:lpstr>Curriculum Vitae</vt:lpstr>
      <vt:lpstr>Collaborator List</vt:lpstr>
      <vt:lpstr>Candidate statement</vt:lpstr>
      <vt:lpstr>Teaching portfolio</vt:lpstr>
      <vt:lpstr>Clinical portfolio</vt:lpstr>
      <vt:lpstr>Start now!</vt:lpstr>
      <vt:lpstr>Annual Review</vt:lpstr>
      <vt:lpstr>Timelines</vt:lpstr>
      <vt:lpstr>Resources</vt:lpstr>
      <vt:lpstr>Questions? </vt:lpstr>
    </vt:vector>
  </TitlesOfParts>
  <Company>Respiratory Sciences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 Anne Wright</dc:creator>
  <cp:lastModifiedBy>Kalel, Christina - (kalel)</cp:lastModifiedBy>
  <cp:revision>445</cp:revision>
  <cp:lastPrinted>2016-10-24T19:45:36Z</cp:lastPrinted>
  <dcterms:created xsi:type="dcterms:W3CDTF">2000-12-05T15:03:12Z</dcterms:created>
  <dcterms:modified xsi:type="dcterms:W3CDTF">2025-04-11T16:20:06Z</dcterms:modified>
</cp:coreProperties>
</file>