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8" r:id="rId3"/>
  </p:sldMasterIdLst>
  <p:notesMasterIdLst>
    <p:notesMasterId r:id="rId30"/>
  </p:notesMasterIdLst>
  <p:sldIdLst>
    <p:sldId id="273" r:id="rId4"/>
    <p:sldId id="4655" r:id="rId5"/>
    <p:sldId id="4653" r:id="rId6"/>
    <p:sldId id="4660" r:id="rId7"/>
    <p:sldId id="4668" r:id="rId8"/>
    <p:sldId id="697" r:id="rId9"/>
    <p:sldId id="4665" r:id="rId10"/>
    <p:sldId id="4663" r:id="rId11"/>
    <p:sldId id="4661" r:id="rId12"/>
    <p:sldId id="4662" r:id="rId13"/>
    <p:sldId id="4664" r:id="rId14"/>
    <p:sldId id="4650" r:id="rId15"/>
    <p:sldId id="4651" r:id="rId16"/>
    <p:sldId id="4656" r:id="rId17"/>
    <p:sldId id="4671" r:id="rId18"/>
    <p:sldId id="4672" r:id="rId19"/>
    <p:sldId id="4669" r:id="rId20"/>
    <p:sldId id="4673" r:id="rId21"/>
    <p:sldId id="4674" r:id="rId22"/>
    <p:sldId id="4675" r:id="rId23"/>
    <p:sldId id="683" r:id="rId24"/>
    <p:sldId id="4652" r:id="rId25"/>
    <p:sldId id="685" r:id="rId26"/>
    <p:sldId id="4659" r:id="rId27"/>
    <p:sldId id="4592" r:id="rId28"/>
    <p:sldId id="45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251"/>
    <a:srgbClr val="6E9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p:restoredTop sz="93282"/>
  </p:normalViewPr>
  <p:slideViewPr>
    <p:cSldViewPr snapToGrid="0">
      <p:cViewPr varScale="1">
        <p:scale>
          <a:sx n="100" d="100"/>
          <a:sy n="100"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156D5-4BAB-9446-8BB7-8A33BEFDE808}"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8AA64-DCEB-3543-A979-50A3DB6E0F7A}" type="slidenum">
              <a:rPr lang="en-US" smtClean="0"/>
              <a:t>‹#›</a:t>
            </a:fld>
            <a:endParaRPr lang="en-US"/>
          </a:p>
        </p:txBody>
      </p:sp>
    </p:spTree>
    <p:extLst>
      <p:ext uri="{BB962C8B-B14F-4D97-AF65-F5344CB8AC3E}">
        <p14:creationId xmlns:p14="http://schemas.microsoft.com/office/powerpoint/2010/main" val="96759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talking about what perimenopause is.</a:t>
            </a:r>
          </a:p>
        </p:txBody>
      </p:sp>
      <p:sp>
        <p:nvSpPr>
          <p:cNvPr id="4" name="Slide Number Placeholder 3"/>
          <p:cNvSpPr>
            <a:spLocks noGrp="1"/>
          </p:cNvSpPr>
          <p:nvPr>
            <p:ph type="sldNum" sz="quarter" idx="5"/>
          </p:nvPr>
        </p:nvSpPr>
        <p:spPr/>
        <p:txBody>
          <a:bodyPr/>
          <a:lstStyle/>
          <a:p>
            <a:fld id="{EE08AA64-DCEB-3543-A979-50A3DB6E0F7A}" type="slidenum">
              <a:rPr lang="en-US" smtClean="0"/>
              <a:t>2</a:t>
            </a:fld>
            <a:endParaRPr lang="en-US"/>
          </a:p>
        </p:txBody>
      </p:sp>
    </p:spTree>
    <p:extLst>
      <p:ext uri="{BB962C8B-B14F-4D97-AF65-F5344CB8AC3E}">
        <p14:creationId xmlns:p14="http://schemas.microsoft.com/office/powerpoint/2010/main" val="418802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DB39E-757F-1476-D924-3F8882C90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870D3-EACC-CEDB-ED15-936D5CF55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C76D8-C152-035E-C913-8A91219E1A0E}"/>
              </a:ext>
            </a:extLst>
          </p:cNvPr>
          <p:cNvSpPr>
            <a:spLocks noGrp="1"/>
          </p:cNvSpPr>
          <p:nvPr>
            <p:ph type="body" idx="1"/>
          </p:nvPr>
        </p:nvSpPr>
        <p:spPr/>
        <p:txBody>
          <a:bodyPr/>
          <a:lstStyle/>
          <a:p>
            <a:r>
              <a:rPr lang="en-US" b="1" i="0" dirty="0">
                <a:solidFill>
                  <a:srgbClr val="001D35"/>
                </a:solidFill>
                <a:effectLst/>
                <a:latin typeface="Google Sans"/>
              </a:rPr>
              <a:t>Tissue selective estrogen complex</a:t>
            </a:r>
            <a:r>
              <a:rPr lang="en-US" b="0" i="0" dirty="0">
                <a:solidFill>
                  <a:srgbClr val="001D35"/>
                </a:solidFill>
                <a:effectLst/>
                <a:latin typeface="Google Sans"/>
              </a:rPr>
              <a:t>: A combination of estrogens and selective estrogen receptor modulators (SERMs). This term is not formally recognized by health authorities.</a:t>
            </a:r>
            <a:endParaRPr lang="en-US" dirty="0"/>
          </a:p>
        </p:txBody>
      </p:sp>
      <p:sp>
        <p:nvSpPr>
          <p:cNvPr id="4" name="Slide Number Placeholder 3">
            <a:extLst>
              <a:ext uri="{FF2B5EF4-FFF2-40B4-BE49-F238E27FC236}">
                <a16:creationId xmlns:a16="http://schemas.microsoft.com/office/drawing/2014/main" id="{0145FD31-9E80-868E-C525-F71C4E56B025}"/>
              </a:ext>
            </a:extLst>
          </p:cNvPr>
          <p:cNvSpPr>
            <a:spLocks noGrp="1"/>
          </p:cNvSpPr>
          <p:nvPr>
            <p:ph type="sldNum" sz="quarter" idx="5"/>
          </p:nvPr>
        </p:nvSpPr>
        <p:spPr/>
        <p:txBody>
          <a:bodyPr/>
          <a:lstStyle/>
          <a:p>
            <a:fld id="{EE08AA64-DCEB-3543-A979-50A3DB6E0F7A}" type="slidenum">
              <a:rPr lang="en-US" smtClean="0"/>
              <a:t>15</a:t>
            </a:fld>
            <a:endParaRPr lang="en-US"/>
          </a:p>
        </p:txBody>
      </p:sp>
    </p:spTree>
    <p:extLst>
      <p:ext uri="{BB962C8B-B14F-4D97-AF65-F5344CB8AC3E}">
        <p14:creationId xmlns:p14="http://schemas.microsoft.com/office/powerpoint/2010/main" val="317148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89D2-5422-88A4-7199-A5A88490C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F0741-EA2F-5D2A-E3A0-3A8E60700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25C3C-4AD6-6F25-7E2F-79866AC82867}"/>
              </a:ext>
            </a:extLst>
          </p:cNvPr>
          <p:cNvSpPr>
            <a:spLocks noGrp="1"/>
          </p:cNvSpPr>
          <p:nvPr>
            <p:ph type="body" idx="1"/>
          </p:nvPr>
        </p:nvSpPr>
        <p:spPr/>
        <p:txBody>
          <a:bodyPr/>
          <a:lstStyle/>
          <a:p>
            <a:r>
              <a:rPr lang="en-US" sz="1200" dirty="0">
                <a:solidFill>
                  <a:srgbClr val="211E1E"/>
                </a:solidFill>
                <a:effectLst/>
                <a:latin typeface="AdvOTa54b5d5d"/>
              </a:rPr>
              <a:t>It is unfortunate that the DOPS random- </a:t>
            </a:r>
            <a:r>
              <a:rPr lang="en-US" sz="1200" dirty="0" err="1">
                <a:solidFill>
                  <a:srgbClr val="211E1E"/>
                </a:solidFill>
                <a:effectLst/>
                <a:latin typeface="AdvOTa54b5d5d"/>
              </a:rPr>
              <a:t>ized</a:t>
            </a:r>
            <a:r>
              <a:rPr lang="en-US" sz="1200" dirty="0">
                <a:solidFill>
                  <a:srgbClr val="211E1E"/>
                </a:solidFill>
                <a:effectLst/>
                <a:latin typeface="AdvOTa54b5d5d"/>
              </a:rPr>
              <a:t> trial was terminated early despite positive findings. Long-term treatment and follow-up could have answered existing questions, including whether we continue treatment indefinitely. </a:t>
            </a:r>
            <a:endParaRPr lang="en-US" dirty="0"/>
          </a:p>
        </p:txBody>
      </p:sp>
      <p:sp>
        <p:nvSpPr>
          <p:cNvPr id="4" name="Slide Number Placeholder 3">
            <a:extLst>
              <a:ext uri="{FF2B5EF4-FFF2-40B4-BE49-F238E27FC236}">
                <a16:creationId xmlns:a16="http://schemas.microsoft.com/office/drawing/2014/main" id="{8FF1EEAA-BFE3-07F2-269B-F94DECC231B9}"/>
              </a:ext>
            </a:extLst>
          </p:cNvPr>
          <p:cNvSpPr>
            <a:spLocks noGrp="1"/>
          </p:cNvSpPr>
          <p:nvPr>
            <p:ph type="sldNum" sz="quarter" idx="5"/>
          </p:nvPr>
        </p:nvSpPr>
        <p:spPr/>
        <p:txBody>
          <a:bodyPr/>
          <a:lstStyle/>
          <a:p>
            <a:fld id="{EE08AA64-DCEB-3543-A979-50A3DB6E0F7A}" type="slidenum">
              <a:rPr lang="en-US" smtClean="0"/>
              <a:t>17</a:t>
            </a:fld>
            <a:endParaRPr lang="en-US"/>
          </a:p>
        </p:txBody>
      </p:sp>
    </p:spTree>
    <p:extLst>
      <p:ext uri="{BB962C8B-B14F-4D97-AF65-F5344CB8AC3E}">
        <p14:creationId xmlns:p14="http://schemas.microsoft.com/office/powerpoint/2010/main" val="351721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ACC8-2543-C6D2-82AF-EB19B79A1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EEB08-8DC9-EB56-43E6-DE431B9F0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E7A9D-83D7-F2F2-3C32-D37053BAFF84}"/>
              </a:ext>
            </a:extLst>
          </p:cNvPr>
          <p:cNvSpPr>
            <a:spLocks noGrp="1"/>
          </p:cNvSpPr>
          <p:nvPr>
            <p:ph type="body" idx="1"/>
          </p:nvPr>
        </p:nvSpPr>
        <p:spPr/>
        <p:txBody>
          <a:bodyPr/>
          <a:lstStyle/>
          <a:p>
            <a:pPr>
              <a:lnSpc>
                <a:spcPct val="90000"/>
              </a:lnSpc>
            </a:pPr>
            <a:r>
              <a:rPr lang="en-US" altLang="en-US" sz="2177" dirty="0"/>
              <a:t>643 postmenopausal women </a:t>
            </a:r>
          </a:p>
          <a:p>
            <a:pPr lvl="1">
              <a:lnSpc>
                <a:spcPct val="90000"/>
              </a:lnSpc>
            </a:pPr>
            <a:r>
              <a:rPr lang="en-US" altLang="en-US" sz="2177" dirty="0"/>
              <a:t>stratified according to years since menopause (&lt;6 or &gt;10)</a:t>
            </a:r>
          </a:p>
          <a:p>
            <a:pPr lvl="1">
              <a:lnSpc>
                <a:spcPct val="90000"/>
              </a:lnSpc>
            </a:pPr>
            <a:r>
              <a:rPr lang="en-US" altLang="en-US" sz="2177" dirty="0"/>
              <a:t>Receive either </a:t>
            </a:r>
            <a:r>
              <a:rPr lang="en-US" sz="2400" dirty="0">
                <a:solidFill>
                  <a:srgbClr val="211E1E"/>
                </a:solidFill>
                <a:effectLst/>
                <a:latin typeface="AdvOTa54b5d5d"/>
              </a:rPr>
              <a:t>oral estradiol-17</a:t>
            </a:r>
            <a:r>
              <a:rPr lang="en-US" sz="2400" dirty="0">
                <a:solidFill>
                  <a:srgbClr val="211E1E"/>
                </a:solidFill>
                <a:effectLst/>
                <a:latin typeface="AdvPS7DA6"/>
              </a:rPr>
              <a:t>b </a:t>
            </a:r>
            <a:r>
              <a:rPr lang="en-US" sz="2400" dirty="0">
                <a:solidFill>
                  <a:srgbClr val="211E1E"/>
                </a:solidFill>
                <a:effectLst/>
                <a:latin typeface="AdvOTa54b5d5d"/>
              </a:rPr>
              <a:t>(1 mg/d) plus sequential micronized vaginal progesterone gel (45 mg/d, days 1</a:t>
            </a:r>
            <a:r>
              <a:rPr lang="en-US" sz="2400" dirty="0">
                <a:solidFill>
                  <a:srgbClr val="211E1E"/>
                </a:solidFill>
                <a:effectLst/>
                <a:latin typeface="AdvOTa54b5d5d+20"/>
              </a:rPr>
              <a:t>–</a:t>
            </a:r>
            <a:r>
              <a:rPr lang="en-US" sz="2400" dirty="0">
                <a:solidFill>
                  <a:srgbClr val="211E1E"/>
                </a:solidFill>
                <a:effectLst/>
                <a:latin typeface="AdvOTa54b5d5d"/>
              </a:rPr>
              <a:t>10) or placebo over 5 years</a:t>
            </a:r>
            <a:endParaRPr lang="en-US" altLang="en-US" sz="2177"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Oral estradiol therapy was associated with less progression of subclinical atherosclerosis than was placebo when therapy was initiated within 6 years after menopause but not when it was initiated 10 or more years after menopause. </a:t>
            </a:r>
          </a:p>
          <a:p>
            <a:endParaRPr lang="en-US" dirty="0"/>
          </a:p>
        </p:txBody>
      </p:sp>
      <p:sp>
        <p:nvSpPr>
          <p:cNvPr id="4" name="Slide Number Placeholder 3">
            <a:extLst>
              <a:ext uri="{FF2B5EF4-FFF2-40B4-BE49-F238E27FC236}">
                <a16:creationId xmlns:a16="http://schemas.microsoft.com/office/drawing/2014/main" id="{2C617FA2-6F29-7A4F-31D5-B85E09422191}"/>
              </a:ext>
            </a:extLst>
          </p:cNvPr>
          <p:cNvSpPr>
            <a:spLocks noGrp="1"/>
          </p:cNvSpPr>
          <p:nvPr>
            <p:ph type="sldNum" sz="quarter" idx="5"/>
          </p:nvPr>
        </p:nvSpPr>
        <p:spPr/>
        <p:txBody>
          <a:bodyPr/>
          <a:lstStyle/>
          <a:p>
            <a:fld id="{EE08AA64-DCEB-3543-A979-50A3DB6E0F7A}" type="slidenum">
              <a:rPr lang="en-US" smtClean="0"/>
              <a:t>18</a:t>
            </a:fld>
            <a:endParaRPr lang="en-US"/>
          </a:p>
        </p:txBody>
      </p:sp>
    </p:spTree>
    <p:extLst>
      <p:ext uri="{BB962C8B-B14F-4D97-AF65-F5344CB8AC3E}">
        <p14:creationId xmlns:p14="http://schemas.microsoft.com/office/powerpoint/2010/main" val="220027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D62C8-5B7E-B2AC-8E84-38A960081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1B7BC-2048-A048-9D87-5BE3E59B1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2FE49-BB89-EBC3-C1AE-CDFFD02E1227}"/>
              </a:ext>
            </a:extLst>
          </p:cNvPr>
          <p:cNvSpPr>
            <a:spLocks noGrp="1"/>
          </p:cNvSpPr>
          <p:nvPr>
            <p:ph type="body" idx="1"/>
          </p:nvPr>
        </p:nvSpPr>
        <p:spPr/>
        <p:txBody>
          <a:bodyPr/>
          <a:lstStyle/>
          <a:p>
            <a:r>
              <a:rPr lang="en-US" dirty="0"/>
              <a:t>Why are physicians hesitant to prescribe hormone therapy? Let’s look at the history.</a:t>
            </a:r>
          </a:p>
        </p:txBody>
      </p:sp>
      <p:sp>
        <p:nvSpPr>
          <p:cNvPr id="4" name="Slide Number Placeholder 3">
            <a:extLst>
              <a:ext uri="{FF2B5EF4-FFF2-40B4-BE49-F238E27FC236}">
                <a16:creationId xmlns:a16="http://schemas.microsoft.com/office/drawing/2014/main" id="{D18B7EEB-BE59-A68F-1B87-F01B7A89E9CE}"/>
              </a:ext>
            </a:extLst>
          </p:cNvPr>
          <p:cNvSpPr>
            <a:spLocks noGrp="1"/>
          </p:cNvSpPr>
          <p:nvPr>
            <p:ph type="sldNum" sz="quarter" idx="5"/>
          </p:nvPr>
        </p:nvSpPr>
        <p:spPr/>
        <p:txBody>
          <a:bodyPr/>
          <a:lstStyle/>
          <a:p>
            <a:fld id="{EE08AA64-DCEB-3543-A979-50A3DB6E0F7A}" type="slidenum">
              <a:rPr lang="en-US" smtClean="0"/>
              <a:t>19</a:t>
            </a:fld>
            <a:endParaRPr lang="en-US"/>
          </a:p>
        </p:txBody>
      </p:sp>
    </p:spTree>
    <p:extLst>
      <p:ext uri="{BB962C8B-B14F-4D97-AF65-F5344CB8AC3E}">
        <p14:creationId xmlns:p14="http://schemas.microsoft.com/office/powerpoint/2010/main" val="257779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01EE-CD64-2CE7-24AE-FC86ED79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E9F5C-D1C1-2F29-FECB-E05F8A817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208AF-FD07-B8DE-35A5-109F0D0AFCC4}"/>
              </a:ext>
            </a:extLst>
          </p:cNvPr>
          <p:cNvSpPr>
            <a:spLocks noGrp="1"/>
          </p:cNvSpPr>
          <p:nvPr>
            <p:ph type="body" idx="1"/>
          </p:nvPr>
        </p:nvSpPr>
        <p:spPr/>
        <p:txBody>
          <a:bodyPr/>
          <a:lstStyle/>
          <a:p>
            <a:r>
              <a:rPr lang="en-US" dirty="0"/>
              <a:t>Why are physicians hesitant to prescribe hormone therapy? Let’s look at the history.</a:t>
            </a:r>
          </a:p>
        </p:txBody>
      </p:sp>
      <p:sp>
        <p:nvSpPr>
          <p:cNvPr id="4" name="Slide Number Placeholder 3">
            <a:extLst>
              <a:ext uri="{FF2B5EF4-FFF2-40B4-BE49-F238E27FC236}">
                <a16:creationId xmlns:a16="http://schemas.microsoft.com/office/drawing/2014/main" id="{FEAD5818-C9D9-BF6E-AD05-163AFE9739DA}"/>
              </a:ext>
            </a:extLst>
          </p:cNvPr>
          <p:cNvSpPr>
            <a:spLocks noGrp="1"/>
          </p:cNvSpPr>
          <p:nvPr>
            <p:ph type="sldNum" sz="quarter" idx="5"/>
          </p:nvPr>
        </p:nvSpPr>
        <p:spPr/>
        <p:txBody>
          <a:bodyPr/>
          <a:lstStyle/>
          <a:p>
            <a:fld id="{EE08AA64-DCEB-3543-A979-50A3DB6E0F7A}" type="slidenum">
              <a:rPr lang="en-US" smtClean="0"/>
              <a:t>20</a:t>
            </a:fld>
            <a:endParaRPr lang="en-US"/>
          </a:p>
        </p:txBody>
      </p:sp>
    </p:spTree>
    <p:extLst>
      <p:ext uri="{BB962C8B-B14F-4D97-AF65-F5344CB8AC3E}">
        <p14:creationId xmlns:p14="http://schemas.microsoft.com/office/powerpoint/2010/main" val="52296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FDA guidance for treatment of genitourinary symptoms related to menopause in the absence of indications for systemic ET suggests the use of low-dose topical vaginal ET</a:t>
            </a:r>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21</a:t>
            </a:fld>
            <a:endParaRPr lang="en-US"/>
          </a:p>
        </p:txBody>
      </p:sp>
    </p:spTree>
    <p:extLst>
      <p:ext uri="{BB962C8B-B14F-4D97-AF65-F5344CB8AC3E}">
        <p14:creationId xmlns:p14="http://schemas.microsoft.com/office/powerpoint/2010/main" val="49709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MetaProMedium"/>
              </a:rPr>
              <a:t>Contraindications </a:t>
            </a:r>
            <a:endParaRPr lang="en-US" dirty="0">
              <a:effectLst/>
            </a:endParaRPr>
          </a:p>
          <a:p>
            <a:r>
              <a:rPr lang="en-US" sz="1800" dirty="0">
                <a:effectLst/>
                <a:latin typeface="MetaProNormal"/>
              </a:rPr>
              <a:t>• Breast cancer</a:t>
            </a:r>
            <a:br>
              <a:rPr lang="en-US" sz="1800" dirty="0">
                <a:effectLst/>
                <a:latin typeface="MetaProNormal"/>
              </a:rPr>
            </a:br>
            <a:r>
              <a:rPr lang="en-US" sz="1800" dirty="0">
                <a:effectLst/>
                <a:latin typeface="MetaProNormal"/>
              </a:rPr>
              <a:t>• Endometrial cancer (advanced stage hormonal or non-hormonal) • Untreated endometrial hyperplasia or cancer</a:t>
            </a:r>
            <a:br>
              <a:rPr lang="en-US" sz="1800" dirty="0">
                <a:effectLst/>
                <a:latin typeface="MetaProNormal"/>
              </a:rPr>
            </a:br>
            <a:r>
              <a:rPr lang="en-US" sz="1800" dirty="0">
                <a:effectLst/>
                <a:latin typeface="MetaProNormal"/>
              </a:rPr>
              <a:t>• Unexplained vaginal bleeding</a:t>
            </a:r>
            <a:br>
              <a:rPr lang="en-US" sz="1800" dirty="0">
                <a:effectLst/>
                <a:latin typeface="MetaProNormal"/>
              </a:rPr>
            </a:br>
            <a:r>
              <a:rPr lang="en-US" sz="1800" dirty="0">
                <a:effectLst/>
                <a:latin typeface="MetaProNormal"/>
              </a:rPr>
              <a:t>• Myocardial infarction, stroke, or transient ischemic attack</a:t>
            </a:r>
            <a:br>
              <a:rPr lang="en-US" sz="1800" dirty="0">
                <a:effectLst/>
                <a:latin typeface="MetaProNormal"/>
              </a:rPr>
            </a:br>
            <a:r>
              <a:rPr lang="en-US" sz="1800" dirty="0">
                <a:effectLst/>
                <a:latin typeface="MetaProNormal"/>
              </a:rPr>
              <a:t>• Uncontrolled hypertension</a:t>
            </a:r>
            <a:br>
              <a:rPr lang="en-US" sz="1800" dirty="0">
                <a:effectLst/>
                <a:latin typeface="MetaProNormal"/>
              </a:rPr>
            </a:br>
            <a:r>
              <a:rPr lang="en-US" sz="1800" dirty="0">
                <a:effectLst/>
                <a:latin typeface="MetaProNormal"/>
              </a:rPr>
              <a:t>• Peripheral artery disease</a:t>
            </a:r>
            <a:br>
              <a:rPr lang="en-US" sz="1800" dirty="0">
                <a:effectLst/>
                <a:latin typeface="MetaProNormal"/>
              </a:rPr>
            </a:br>
            <a:r>
              <a:rPr lang="en-US" sz="1800" dirty="0">
                <a:effectLst/>
                <a:latin typeface="MetaProNormal"/>
              </a:rPr>
              <a:t>• Unprovoked venous thromboembolism</a:t>
            </a:r>
            <a:br>
              <a:rPr lang="en-US" sz="1800" dirty="0">
                <a:effectLst/>
                <a:latin typeface="MetaProNormal"/>
              </a:rPr>
            </a:br>
            <a:r>
              <a:rPr lang="en-US" sz="1800" dirty="0">
                <a:effectLst/>
                <a:latin typeface="MetaProNormal"/>
              </a:rPr>
              <a:t>• Known clotting disorder</a:t>
            </a:r>
            <a:br>
              <a:rPr lang="en-US" sz="1800" dirty="0">
                <a:effectLst/>
                <a:latin typeface="MetaProNormal"/>
              </a:rPr>
            </a:br>
            <a:r>
              <a:rPr lang="en-US" sz="1800" dirty="0">
                <a:effectLst/>
                <a:latin typeface="MetaProNormal"/>
              </a:rPr>
              <a:t>• Cirrhosis</a:t>
            </a:r>
            <a:br>
              <a:rPr lang="en-US" sz="1800" dirty="0">
                <a:effectLst/>
                <a:latin typeface="MetaProNormal"/>
              </a:rPr>
            </a:br>
            <a:r>
              <a:rPr lang="en-US" sz="1800" dirty="0">
                <a:effectLst/>
                <a:latin typeface="MetaProNormal"/>
              </a:rPr>
              <a:t>• Active hepatitis</a:t>
            </a:r>
            <a:br>
              <a:rPr lang="en-US" sz="1800" dirty="0">
                <a:effectLst/>
                <a:latin typeface="MetaProNormal"/>
              </a:rPr>
            </a:br>
            <a:r>
              <a:rPr lang="en-US" sz="1800" dirty="0">
                <a:effectLst/>
                <a:latin typeface="MetaProNormal"/>
              </a:rPr>
              <a:t>• Porphyria cutanea </a:t>
            </a:r>
            <a:r>
              <a:rPr lang="en-US" sz="1800" dirty="0" err="1">
                <a:effectLst/>
                <a:latin typeface="MetaProNormal"/>
              </a:rPr>
              <a:t>tarda</a:t>
            </a:r>
            <a:r>
              <a:rPr lang="en-US" sz="1800" dirty="0">
                <a:effectLst/>
                <a:latin typeface="MetaProNormal"/>
              </a:rPr>
              <a:t> </a:t>
            </a:r>
            <a:endParaRPr lang="en-US" dirty="0">
              <a:effectLst/>
            </a:endParaRPr>
          </a:p>
          <a:p>
            <a:r>
              <a:rPr lang="en-US" sz="1800" dirty="0">
                <a:effectLst/>
                <a:latin typeface="MetaProMedium"/>
              </a:rPr>
              <a:t>Comorbidities of concern </a:t>
            </a:r>
            <a:endParaRPr lang="en-US" dirty="0">
              <a:effectLst/>
            </a:endParaRPr>
          </a:p>
          <a:p>
            <a:r>
              <a:rPr lang="en-US" sz="1800" dirty="0">
                <a:effectLst/>
                <a:latin typeface="MetaProNormal"/>
              </a:rPr>
              <a:t>• Controlled hypertension • Hyperlipidemia</a:t>
            </a:r>
            <a:br>
              <a:rPr lang="en-US" sz="1800" dirty="0">
                <a:effectLst/>
                <a:latin typeface="MetaProNormal"/>
              </a:rPr>
            </a:br>
            <a:r>
              <a:rPr lang="en-US" sz="1800" dirty="0">
                <a:effectLst/>
                <a:latin typeface="MetaProNormal"/>
              </a:rPr>
              <a:t>• Diabetes</a:t>
            </a:r>
            <a:br>
              <a:rPr lang="en-US" sz="1800" dirty="0">
                <a:effectLst/>
                <a:latin typeface="MetaProNormal"/>
              </a:rPr>
            </a:br>
            <a:r>
              <a:rPr lang="en-US" sz="1800" dirty="0">
                <a:effectLst/>
                <a:latin typeface="MetaProNormal"/>
              </a:rPr>
              <a:t>• Smoking </a:t>
            </a:r>
            <a:endParaRPr lang="en-US" dirty="0">
              <a:effectLst/>
            </a:endParaRPr>
          </a:p>
          <a:p>
            <a:r>
              <a:rPr lang="en-US" sz="1800" dirty="0">
                <a:effectLst/>
                <a:latin typeface="MetaProNormal"/>
              </a:rPr>
              <a:t>• Provoked venous thromboembolism • Chronic inflammatory states</a:t>
            </a:r>
            <a:br>
              <a:rPr lang="en-US" sz="1800" dirty="0">
                <a:effectLst/>
                <a:latin typeface="MetaProNormal"/>
              </a:rPr>
            </a:br>
            <a:r>
              <a:rPr lang="en-US" sz="1800" dirty="0">
                <a:effectLst/>
                <a:latin typeface="MetaProNormal"/>
              </a:rPr>
              <a:t>• HIV</a:t>
            </a:r>
            <a:br>
              <a:rPr lang="en-US" sz="1800" dirty="0">
                <a:effectLst/>
                <a:latin typeface="MetaProNormal"/>
              </a:rPr>
            </a:br>
            <a:r>
              <a:rPr lang="en-US" sz="1800" dirty="0">
                <a:effectLst/>
                <a:latin typeface="MetaProNormal"/>
              </a:rPr>
              <a:t>• Gallbladder disease </a:t>
            </a:r>
            <a:endParaRPr lang="en-US" dirty="0">
              <a:effectLst/>
            </a:endParaRPr>
          </a:p>
          <a:p>
            <a:r>
              <a:rPr lang="en-US" sz="1800" dirty="0">
                <a:effectLst/>
                <a:latin typeface="MetaProNormal"/>
              </a:rPr>
              <a:t>• Ovarian or cervical cancer with suspected hormone responsiveness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22</a:t>
            </a:fld>
            <a:endParaRPr lang="en-US"/>
          </a:p>
        </p:txBody>
      </p:sp>
    </p:spTree>
    <p:extLst>
      <p:ext uri="{BB962C8B-B14F-4D97-AF65-F5344CB8AC3E}">
        <p14:creationId xmlns:p14="http://schemas.microsoft.com/office/powerpoint/2010/main" val="40566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Risk for over-treating, increasing risks</a:t>
            </a:r>
          </a:p>
          <a:p>
            <a:pPr>
              <a:lnSpc>
                <a:spcPct val="90000"/>
              </a:lnSpc>
            </a:pPr>
            <a:r>
              <a:rPr lang="en-US" altLang="en-US" dirty="0"/>
              <a:t>Expensive, generally not covered by health insurances</a:t>
            </a:r>
          </a:p>
          <a:p>
            <a:pPr>
              <a:lnSpc>
                <a:spcPct val="90000"/>
              </a:lnSpc>
            </a:pPr>
            <a:r>
              <a:rPr lang="en-US" altLang="en-US" dirty="0"/>
              <a:t>Often promoted by individuals outside medical community</a:t>
            </a:r>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23</a:t>
            </a:fld>
            <a:endParaRPr lang="en-US"/>
          </a:p>
        </p:txBody>
      </p:sp>
    </p:spTree>
    <p:extLst>
      <p:ext uri="{BB962C8B-B14F-4D97-AF65-F5344CB8AC3E}">
        <p14:creationId xmlns:p14="http://schemas.microsoft.com/office/powerpoint/2010/main" val="2551663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Compounding is the combining or altering of ingredients by a pharmacist to produce a drug tailored to an individual patient’s special medical needs - for example, by removing a dye or preservative in response to a patient allergy. </a:t>
            </a:r>
          </a:p>
          <a:p>
            <a:pPr>
              <a:lnSpc>
                <a:spcPct val="90000"/>
              </a:lnSpc>
            </a:pPr>
            <a:r>
              <a:rPr lang="en-US" altLang="en-US" sz="1200" dirty="0"/>
              <a:t>Drugs that pharmacists compound are not FDA approved.</a:t>
            </a:r>
          </a:p>
          <a:p>
            <a:pPr>
              <a:lnSpc>
                <a:spcPct val="90000"/>
              </a:lnSpc>
            </a:pPr>
            <a:r>
              <a:rPr lang="en-US" altLang="en-US" sz="1200" dirty="0"/>
              <a:t>One study done by the FDA found that 30% of compounded products failed one or more standard quality tests performed.</a:t>
            </a:r>
          </a:p>
          <a:p>
            <a:endParaRPr lang="en-US" dirty="0"/>
          </a:p>
          <a:p>
            <a:r>
              <a:rPr lang="en-US" dirty="0"/>
              <a:t>From the NAMS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11E1E"/>
                </a:solidFill>
                <a:effectLst/>
                <a:latin typeface="AdvTT7c3c51d9"/>
              </a:rPr>
              <a:t>“The term </a:t>
            </a:r>
            <a:r>
              <a:rPr lang="en-US" sz="1200" dirty="0">
                <a:solidFill>
                  <a:srgbClr val="211E1E"/>
                </a:solidFill>
                <a:effectLst/>
                <a:latin typeface="AdvTT9bb99a42.I"/>
              </a:rPr>
              <a:t>bioidentical hormone therapy </a:t>
            </a:r>
            <a:r>
              <a:rPr lang="en-US" sz="1200" dirty="0">
                <a:solidFill>
                  <a:srgbClr val="211E1E"/>
                </a:solidFill>
                <a:effectLst/>
                <a:latin typeface="AdvTT7c3c51d9"/>
              </a:rPr>
              <a:t>(similar to endogenous) can be misleading because there are both government-approved and compounded bioidentical hormone therapies. Government- approved (in the United States, FDA-approved) bioidentical hormones include estradiol, estrone, and MP, which are regulated and monitored for purity and efficacy. These are dispensed with package inserts containing extensive product information (based on RCTs) and may include black-box warnings for AEs. In contrast, compounded bioidentical hormone therapies are pre- pared by a compounding pharmacist using a provider</a:t>
            </a:r>
            <a:r>
              <a:rPr lang="en-US" sz="1200" dirty="0">
                <a:solidFill>
                  <a:srgbClr val="211E1E"/>
                </a:solidFill>
                <a:effectLst/>
                <a:latin typeface="AdvTT7c3c51d9+20"/>
              </a:rPr>
              <a:t>’</a:t>
            </a:r>
            <a:r>
              <a:rPr lang="en-US" sz="1200" dirty="0">
                <a:solidFill>
                  <a:srgbClr val="211E1E"/>
                </a:solidFill>
                <a:effectLst/>
                <a:latin typeface="AdvTT7c3c51d9"/>
              </a:rPr>
              <a:t>s prescription. These therapies may combine multiple hormones (estradiol, estrone, estriol, DHEA, testosterone, progesterone) and use un- tested, unapproved combinations or formulations or are administered in nonstandard or untested routes such as subdermal im- plants, pellets, or troches.” </a:t>
            </a:r>
            <a:endParaRPr lang="en-US" sz="1000" dirty="0"/>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24</a:t>
            </a:fld>
            <a:endParaRPr lang="en-US"/>
          </a:p>
        </p:txBody>
      </p:sp>
    </p:spTree>
    <p:extLst>
      <p:ext uri="{BB962C8B-B14F-4D97-AF65-F5344CB8AC3E}">
        <p14:creationId xmlns:p14="http://schemas.microsoft.com/office/powerpoint/2010/main" val="177879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this slide only to make a point that there are nonhormonal alternatives for management of vasomotor symptoms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8F357-7F65-8A4A-8A20-01B2375CB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3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266A0"/>
                </a:solidFill>
                <a:effectLst/>
                <a:latin typeface="AdvOTc20ddc96"/>
              </a:rPr>
              <a:t>Figure 1. </a:t>
            </a:r>
            <a:r>
              <a:rPr lang="en-US" sz="1800" dirty="0">
                <a:effectLst/>
                <a:latin typeface="AdvOT5fcf1b24"/>
              </a:rPr>
              <a:t>Symptoms of menopause. Loss of estrogen synthesis and subsequent decline in estrogenic activity has profound effects throughout the body, influencing physiology, cognition, mood and risk of disease. UTI, urinary tract infection. </a:t>
            </a:r>
            <a:endParaRPr lang="en-US" dirty="0"/>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3</a:t>
            </a:fld>
            <a:endParaRPr lang="en-US"/>
          </a:p>
        </p:txBody>
      </p:sp>
    </p:spTree>
    <p:extLst>
      <p:ext uri="{BB962C8B-B14F-4D97-AF65-F5344CB8AC3E}">
        <p14:creationId xmlns:p14="http://schemas.microsoft.com/office/powerpoint/2010/main" val="10784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Commonalities in recommendations from different expert groups. How long should you use hormones?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4ED7C-E10C-2B43-8786-220D78944B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29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buFont typeface="Arial" panose="020B0604020202020204" pitchFamily="34" charset="0"/>
              <a:buChar char="•"/>
            </a:pPr>
            <a:r>
              <a:rPr lang="en-US" sz="1200" dirty="0">
                <a:solidFill>
                  <a:srgbClr val="211E1E"/>
                </a:solidFill>
                <a:effectLst/>
                <a:latin typeface="AdvTT7c3c51d9"/>
              </a:rPr>
              <a:t>During the menopause transition, women with VMS are more likely to report disrupted sleep. (Level I) </a:t>
            </a:r>
            <a:endParaRPr lang="en-US" sz="1200" dirty="0">
              <a:solidFill>
                <a:srgbClr val="211E1E"/>
              </a:solidFill>
              <a:effectLst/>
              <a:latin typeface="AdvTT7c3c51d9+20"/>
            </a:endParaRPr>
          </a:p>
          <a:p>
            <a:pPr fontAlgn="auto">
              <a:buFont typeface="Arial" panose="020B0604020202020204" pitchFamily="34" charset="0"/>
              <a:buChar char="•"/>
            </a:pPr>
            <a:r>
              <a:rPr lang="en-US" sz="1200" dirty="0">
                <a:solidFill>
                  <a:srgbClr val="211E1E"/>
                </a:solidFill>
                <a:effectLst/>
                <a:latin typeface="AdvTT7c3c51d9"/>
              </a:rPr>
              <a:t>Hormone therapy improves sleep in women with bothersome nighttime VMS by reducing nighttime awakenings. Estrogen may have some effect on sleep, independent of VMS. (Level II) </a:t>
            </a:r>
            <a:endParaRPr lang="en-US" sz="1200" dirty="0">
              <a:solidFill>
                <a:srgbClr val="211E1E"/>
              </a:solidFill>
              <a:effectLst/>
              <a:latin typeface="AdvTT7c3c51d9+20"/>
            </a:endParaRPr>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4</a:t>
            </a:fld>
            <a:endParaRPr lang="en-US"/>
          </a:p>
        </p:txBody>
      </p:sp>
    </p:spTree>
    <p:extLst>
      <p:ext uri="{BB962C8B-B14F-4D97-AF65-F5344CB8AC3E}">
        <p14:creationId xmlns:p14="http://schemas.microsoft.com/office/powerpoint/2010/main" val="300849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Without estrogen:</a:t>
            </a:r>
          </a:p>
          <a:p>
            <a:pPr>
              <a:lnSpc>
                <a:spcPct val="80000"/>
              </a:lnSpc>
            </a:pPr>
            <a:r>
              <a:rPr lang="en-US" altLang="en-US" sz="1200" dirty="0"/>
              <a:t>Vagina loses collagen, adipose tissue and ability to retain H20</a:t>
            </a:r>
          </a:p>
          <a:p>
            <a:pPr>
              <a:lnSpc>
                <a:spcPct val="80000"/>
              </a:lnSpc>
            </a:pPr>
            <a:r>
              <a:rPr lang="en-US" altLang="en-US" sz="1200" dirty="0"/>
              <a:t>Labia and vulva lose fullness</a:t>
            </a:r>
          </a:p>
          <a:p>
            <a:pPr>
              <a:lnSpc>
                <a:spcPct val="80000"/>
              </a:lnSpc>
            </a:pPr>
            <a:r>
              <a:rPr lang="en-US" altLang="en-US" sz="1200" dirty="0"/>
              <a:t>Blood vessels narrow and secretions from sebaceous glands decrease</a:t>
            </a:r>
          </a:p>
          <a:p>
            <a:pPr>
              <a:lnSpc>
                <a:spcPct val="80000"/>
              </a:lnSpc>
            </a:pPr>
            <a:r>
              <a:rPr lang="en-US" altLang="en-US" sz="1200" dirty="0"/>
              <a:t>Vaginal opening may narrow</a:t>
            </a:r>
          </a:p>
          <a:p>
            <a:pPr>
              <a:lnSpc>
                <a:spcPct val="80000"/>
              </a:lnSpc>
            </a:pPr>
            <a:r>
              <a:rPr lang="en-US" altLang="en-US" sz="1200" dirty="0"/>
              <a:t>Vaginal length may shorten</a:t>
            </a:r>
          </a:p>
          <a:p>
            <a:r>
              <a:rPr lang="en-US" altLang="en-US" sz="2812" dirty="0"/>
              <a:t>With loss of glycogen, pH increases (generally &gt; 5)</a:t>
            </a:r>
          </a:p>
          <a:p>
            <a:pPr lvl="1"/>
            <a:r>
              <a:rPr lang="en-US" altLang="en-US" dirty="0"/>
              <a:t>Environment less hospitable for lactobacilli</a:t>
            </a:r>
          </a:p>
          <a:p>
            <a:pPr lvl="1"/>
            <a:r>
              <a:rPr lang="en-US" altLang="en-US" dirty="0"/>
              <a:t>More susceptible to pathogens from skin and rectum</a:t>
            </a:r>
          </a:p>
          <a:p>
            <a:pPr>
              <a:lnSpc>
                <a:spcPct val="80000"/>
              </a:lnSpc>
            </a:pPr>
            <a:endParaRPr lang="en-US" altLang="en-US" sz="1200" dirty="0"/>
          </a:p>
          <a:p>
            <a:endParaRPr lang="en-US" dirty="0"/>
          </a:p>
          <a:p>
            <a:endParaRPr lang="en-US" dirty="0"/>
          </a:p>
          <a:p>
            <a:r>
              <a:rPr lang="en-US" dirty="0"/>
              <a:t>From NAMS Position Statement 2022:</a:t>
            </a:r>
          </a:p>
          <a:p>
            <a:r>
              <a:rPr lang="en-US" sz="1200" dirty="0">
                <a:solidFill>
                  <a:srgbClr val="211E1E"/>
                </a:solidFill>
                <a:effectLst/>
                <a:latin typeface="AdvTT7c3c51d9"/>
              </a:rPr>
              <a:t>The genitourinary syndrome of menopause (GSM) includes the signs and symptoms associated with menopause-related es- </a:t>
            </a:r>
            <a:r>
              <a:rPr lang="en-US" sz="1200" dirty="0" err="1">
                <a:solidFill>
                  <a:srgbClr val="211E1E"/>
                </a:solidFill>
                <a:effectLst/>
                <a:latin typeface="AdvTT7c3c51d9"/>
              </a:rPr>
              <a:t>trogen</a:t>
            </a:r>
            <a:r>
              <a:rPr lang="en-US" sz="1200" dirty="0">
                <a:solidFill>
                  <a:srgbClr val="211E1E"/>
                </a:solidFill>
                <a:effectLst/>
                <a:latin typeface="AdvTT7c3c51d9"/>
              </a:rPr>
              <a:t> deficiency involving changes to the labia, vagina, urethra, and bladder and includes VVA. Symptoms may include genital dryness, burning, and irritation; sexual symptoms of diminished lubrication and pain with sexual activity; and urinary symptoms of urgency, dysuria, and recurrent urinary tract infections (UTI). Estrogen therapy, specifically vaginal ET, is an effective treatment for GSM, with no evidence to suggest a difference in safety or efficacy between the various vaginal ET preparations.45,82,83 </a:t>
            </a:r>
            <a:endParaRPr lang="en-US" sz="800" dirty="0"/>
          </a:p>
          <a:p>
            <a:r>
              <a:rPr lang="en-US" sz="1200" dirty="0">
                <a:solidFill>
                  <a:srgbClr val="211E1E"/>
                </a:solidFill>
                <a:effectLst/>
                <a:latin typeface="AdvTT7c3c51d9"/>
              </a:rPr>
              <a:t>Two vaginal therapies, vaginal ET and vaginal dehydroepiandrosterone (DHEA), have been FDA approved for treatment of moderate to severe dyspareunia, a symptom of VVA resulting from menopause. One oral therapy (a SERM) has FDA approval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211E1E"/>
                </a:solidFill>
                <a:effectLst/>
                <a:latin typeface="AdvTT7c3c51d9"/>
              </a:rPr>
              <a:t>Vaginal ET increases the number of vessels around the periurethral and bladder neck region and has been shown to reduce the frequency and amplitude of detrusor contractions to promote detrusor muscle relaxation. Estrogen therapy, along with pelvic floor training, pessaries, or surgery, may improve synthesis of collagen and improve vaginal epithelium, but evidence for effectiveness for pelvic organ prolapse is lacking. </a:t>
            </a:r>
            <a:endParaRPr lang="en-US" sz="800" dirty="0"/>
          </a:p>
          <a:p>
            <a:endParaRPr lang="en-US" sz="800" dirty="0"/>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5</a:t>
            </a:fld>
            <a:endParaRPr lang="en-US"/>
          </a:p>
        </p:txBody>
      </p:sp>
    </p:spTree>
    <p:extLst>
      <p:ext uri="{BB962C8B-B14F-4D97-AF65-F5344CB8AC3E}">
        <p14:creationId xmlns:p14="http://schemas.microsoft.com/office/powerpoint/2010/main" val="259182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from NAMS:</a:t>
            </a:r>
          </a:p>
          <a:p>
            <a:pPr fontAlgn="auto">
              <a:buFont typeface="Arial" panose="020B0604020202020204" pitchFamily="34" charset="0"/>
              <a:buChar char="•"/>
            </a:pPr>
            <a:r>
              <a:rPr lang="en-US" sz="1200" dirty="0">
                <a:solidFill>
                  <a:srgbClr val="211E1E"/>
                </a:solidFill>
                <a:effectLst/>
                <a:latin typeface="AdvTT7c3c51d9"/>
              </a:rPr>
              <a:t>Low-dose vaginal ET preparations are effective and generally safe for the treatment of GSM, with minimal systemic </a:t>
            </a:r>
            <a:r>
              <a:rPr lang="en-US" sz="1200" dirty="0" err="1">
                <a:solidFill>
                  <a:srgbClr val="211E1E"/>
                </a:solidFill>
                <a:effectLst/>
                <a:latin typeface="AdvTT7c3c51d9"/>
              </a:rPr>
              <a:t>absorp</a:t>
            </a:r>
            <a:r>
              <a:rPr lang="en-US" sz="1200" dirty="0">
                <a:solidFill>
                  <a:srgbClr val="211E1E"/>
                </a:solidFill>
                <a:effectLst/>
                <a:latin typeface="AdvTT7c3c51d9"/>
              </a:rPr>
              <a:t>- </a:t>
            </a:r>
            <a:r>
              <a:rPr lang="en-US" sz="1200" dirty="0" err="1">
                <a:solidFill>
                  <a:srgbClr val="211E1E"/>
                </a:solidFill>
                <a:effectLst/>
                <a:latin typeface="AdvTT7c3c51d9"/>
              </a:rPr>
              <a:t>tion</a:t>
            </a:r>
            <a:r>
              <a:rPr lang="en-US" sz="1200" dirty="0">
                <a:solidFill>
                  <a:srgbClr val="211E1E"/>
                </a:solidFill>
                <a:effectLst/>
                <a:latin typeface="AdvTT7c3c51d9"/>
              </a:rPr>
              <a:t>, and are preferred over systemic therapies when ET is used only for genitourinary symptoms. (Level I) </a:t>
            </a:r>
            <a:endParaRPr lang="en-US" sz="1200" dirty="0">
              <a:solidFill>
                <a:srgbClr val="211E1E"/>
              </a:solidFill>
              <a:effectLst/>
              <a:latin typeface="AdvTT7c3c51d9+20"/>
            </a:endParaRPr>
          </a:p>
          <a:p>
            <a:pPr fontAlgn="auto">
              <a:buFont typeface="Arial" panose="020B0604020202020204" pitchFamily="34" charset="0"/>
              <a:buChar char="•"/>
            </a:pPr>
            <a:r>
              <a:rPr lang="en-US" sz="1200" dirty="0">
                <a:solidFill>
                  <a:srgbClr val="211E1E"/>
                </a:solidFill>
                <a:effectLst/>
                <a:latin typeface="AdvTT7c3c51d9"/>
              </a:rPr>
              <a:t>For women with breast cancer, low-dose vaginal ET should be prescribed in consultation with their oncologists. (Level III) </a:t>
            </a:r>
            <a:endParaRPr lang="en-US" sz="1200" dirty="0">
              <a:solidFill>
                <a:srgbClr val="211E1E"/>
              </a:solidFill>
              <a:effectLst/>
              <a:latin typeface="AdvTT7c3c51d9+20"/>
            </a:endParaRPr>
          </a:p>
          <a:p>
            <a:pPr fontAlgn="auto">
              <a:buFont typeface="Arial" panose="020B0604020202020204" pitchFamily="34" charset="0"/>
              <a:buChar char="•"/>
            </a:pPr>
            <a:r>
              <a:rPr lang="en-US" sz="1200" dirty="0">
                <a:solidFill>
                  <a:srgbClr val="211E1E"/>
                </a:solidFill>
                <a:effectLst/>
                <a:latin typeface="AdvTT7c3c51d9"/>
              </a:rPr>
              <a:t>Progestogen therapy is not required with low-dose vaginal estrogen, but RCT data are lacking beyond 1 year. (Level II) </a:t>
            </a:r>
            <a:endParaRPr lang="en-US" sz="1200" dirty="0">
              <a:solidFill>
                <a:srgbClr val="211E1E"/>
              </a:solidFill>
              <a:effectLst/>
              <a:latin typeface="AdvTT7c3c51d9+20"/>
            </a:endParaRPr>
          </a:p>
          <a:p>
            <a:pPr fontAlgn="auto">
              <a:buFont typeface="Arial" panose="020B0604020202020204" pitchFamily="34" charset="0"/>
              <a:buChar char="•"/>
            </a:pPr>
            <a:r>
              <a:rPr lang="en-US" sz="1200" dirty="0" err="1">
                <a:solidFill>
                  <a:srgbClr val="211E1E"/>
                </a:solidFill>
                <a:effectLst/>
                <a:latin typeface="AdvTT7c3c51d9"/>
              </a:rPr>
              <a:t>Nonestrogen</a:t>
            </a:r>
            <a:r>
              <a:rPr lang="en-US" sz="1200" dirty="0">
                <a:solidFill>
                  <a:srgbClr val="211E1E"/>
                </a:solidFill>
                <a:effectLst/>
                <a:latin typeface="AdvTT7c3c51d9"/>
              </a:rPr>
              <a:t> prescription FDA-approved therapies that improve VVA in postmenopausal women include ospemifene and intravaginal DHEA. (Level I) </a:t>
            </a:r>
          </a:p>
          <a:p>
            <a:r>
              <a:rPr lang="en-US" sz="1200" dirty="0">
                <a:solidFill>
                  <a:srgbClr val="211E1E"/>
                </a:solidFill>
                <a:effectLst/>
                <a:latin typeface="AdvTT7c3c51d9"/>
              </a:rPr>
              <a:t>Systemic hormone therapy does not improve urinary incontinence and may increase the incidence of stress urinary </a:t>
            </a:r>
            <a:r>
              <a:rPr lang="en-US" sz="1200" dirty="0" err="1">
                <a:solidFill>
                  <a:srgbClr val="211E1E"/>
                </a:solidFill>
                <a:effectLst/>
                <a:latin typeface="AdvTT7c3c51d9"/>
              </a:rPr>
              <a:t>incon</a:t>
            </a:r>
            <a:r>
              <a:rPr lang="en-US" sz="1200" dirty="0">
                <a:solidFill>
                  <a:srgbClr val="211E1E"/>
                </a:solidFill>
                <a:effectLst/>
                <a:latin typeface="AdvTT7c3c51d9"/>
              </a:rPr>
              <a:t>- </a:t>
            </a:r>
            <a:r>
              <a:rPr lang="en-US" sz="1200" dirty="0" err="1">
                <a:solidFill>
                  <a:srgbClr val="211E1E"/>
                </a:solidFill>
                <a:effectLst/>
                <a:latin typeface="AdvTT7c3c51d9"/>
              </a:rPr>
              <a:t>tinence</a:t>
            </a:r>
            <a:r>
              <a:rPr lang="en-US" sz="1200" dirty="0">
                <a:solidFill>
                  <a:srgbClr val="211E1E"/>
                </a:solidFill>
                <a:effectLst/>
                <a:latin typeface="AdvTT7c3c51d9"/>
              </a:rPr>
              <a:t>. (Level I) </a:t>
            </a:r>
            <a:endParaRPr lang="en-US" sz="1000" dirty="0"/>
          </a:p>
          <a:p>
            <a:r>
              <a:rPr lang="en-US" sz="1200" dirty="0">
                <a:solidFill>
                  <a:srgbClr val="211E1E"/>
                </a:solidFill>
                <a:effectLst/>
                <a:latin typeface="AdvTT7c3c51d9"/>
              </a:rPr>
              <a:t>Low-dose vaginal ET may provide benefit for urinary symptoms, including prevention of recurrent UTIs, overactive bladder, and urge incontinence. (Level II) </a:t>
            </a:r>
            <a:endParaRPr lang="en-US" sz="1000" dirty="0"/>
          </a:p>
          <a:p>
            <a:r>
              <a:rPr lang="en-US" sz="1200" dirty="0">
                <a:solidFill>
                  <a:srgbClr val="211E1E"/>
                </a:solidFill>
                <a:effectLst/>
                <a:latin typeface="AdvTT7c3c51d9"/>
              </a:rPr>
              <a:t>Hormone therapy does not have FDA approval for any urinary health indication. (Level I) </a:t>
            </a:r>
          </a:p>
          <a:p>
            <a:endParaRPr lang="en-US" sz="1200" dirty="0">
              <a:solidFill>
                <a:srgbClr val="211E1E"/>
              </a:solidFill>
              <a:effectLst/>
              <a:latin typeface="AdvTT7c3c51d9"/>
            </a:endParaRPr>
          </a:p>
          <a:p>
            <a:r>
              <a:rPr lang="en-US" altLang="en-US" sz="1800" b="1" dirty="0"/>
              <a:t>Ospemifene</a:t>
            </a:r>
          </a:p>
          <a:p>
            <a:r>
              <a:rPr lang="en-US" altLang="en-US" sz="1800" dirty="0"/>
              <a:t>Estrogen agonist in the vagina, appears to have no clinically significant estrogenic effect on the endometrium or breast. </a:t>
            </a:r>
          </a:p>
          <a:p>
            <a:r>
              <a:rPr lang="en-US" altLang="en-US" sz="1800" dirty="0"/>
              <a:t>Approved by FDA 02/13 for treatment of moderate to severe dyspareunia caused by vulvovaginal atrophy</a:t>
            </a:r>
          </a:p>
          <a:p>
            <a:r>
              <a:rPr lang="en-US" altLang="en-US" sz="1800" dirty="0"/>
              <a:t>Disadvantage = systemic side effects (hot flashes, potential risk of thromboembolism).</a:t>
            </a:r>
          </a:p>
          <a:p>
            <a:r>
              <a:rPr lang="en-US" altLang="en-US" sz="1800" dirty="0"/>
              <a:t>No studies to-date have compared with vaginal estrogen therapy</a:t>
            </a:r>
          </a:p>
          <a:p>
            <a:endParaRPr lang="en-US" sz="1000" dirty="0"/>
          </a:p>
          <a:p>
            <a:pPr>
              <a:lnSpc>
                <a:spcPct val="80000"/>
              </a:lnSpc>
            </a:pPr>
            <a:r>
              <a:rPr lang="en-US" altLang="en-US" sz="2800" b="1" dirty="0"/>
              <a:t>Alternatives</a:t>
            </a:r>
            <a:endParaRPr lang="en-US" altLang="en-US" b="1" dirty="0"/>
          </a:p>
          <a:p>
            <a:pPr>
              <a:lnSpc>
                <a:spcPct val="80000"/>
              </a:lnSpc>
            </a:pPr>
            <a:r>
              <a:rPr lang="en-US" altLang="en-US" dirty="0"/>
              <a:t>Sexual activity</a:t>
            </a:r>
          </a:p>
          <a:p>
            <a:pPr lvl="1">
              <a:lnSpc>
                <a:spcPct val="80000"/>
              </a:lnSpc>
            </a:pPr>
            <a:r>
              <a:rPr lang="en-US" altLang="en-US" dirty="0"/>
              <a:t>Improves blood supply</a:t>
            </a:r>
          </a:p>
          <a:p>
            <a:pPr lvl="1">
              <a:lnSpc>
                <a:spcPct val="80000"/>
              </a:lnSpc>
            </a:pPr>
            <a:r>
              <a:rPr lang="en-US" altLang="en-US" dirty="0"/>
              <a:t>Preserves elasticity </a:t>
            </a:r>
          </a:p>
          <a:p>
            <a:pPr lvl="1">
              <a:lnSpc>
                <a:spcPct val="80000"/>
              </a:lnSpc>
            </a:pPr>
            <a:r>
              <a:rPr lang="en-US" altLang="en-US" dirty="0"/>
              <a:t>Prevents introital narrowing</a:t>
            </a:r>
          </a:p>
          <a:p>
            <a:pPr>
              <a:lnSpc>
                <a:spcPct val="80000"/>
              </a:lnSpc>
            </a:pPr>
            <a:r>
              <a:rPr lang="en-US" altLang="en-US" dirty="0"/>
              <a:t>Lubricants</a:t>
            </a:r>
          </a:p>
          <a:p>
            <a:pPr lvl="1">
              <a:lnSpc>
                <a:spcPct val="80000"/>
              </a:lnSpc>
            </a:pPr>
            <a:r>
              <a:rPr lang="en-US" altLang="en-US" dirty="0"/>
              <a:t>K-Y Jelly</a:t>
            </a:r>
          </a:p>
          <a:p>
            <a:pPr lvl="1">
              <a:lnSpc>
                <a:spcPct val="80000"/>
              </a:lnSpc>
            </a:pPr>
            <a:r>
              <a:rPr lang="en-US" altLang="en-US" dirty="0" err="1"/>
              <a:t>Astroglide</a:t>
            </a:r>
            <a:endParaRPr lang="en-US" altLang="en-US" dirty="0"/>
          </a:p>
          <a:p>
            <a:pPr lvl="1">
              <a:lnSpc>
                <a:spcPct val="80000"/>
              </a:lnSpc>
            </a:pPr>
            <a:r>
              <a:rPr lang="en-US" altLang="en-US" dirty="0"/>
              <a:t>K-Y Liquid beads  (silicone based)</a:t>
            </a:r>
          </a:p>
          <a:p>
            <a:pPr>
              <a:lnSpc>
                <a:spcPct val="80000"/>
              </a:lnSpc>
            </a:pPr>
            <a:r>
              <a:rPr lang="en-US" altLang="en-US" sz="2812" dirty="0"/>
              <a:t>Replens</a:t>
            </a:r>
          </a:p>
          <a:p>
            <a:pPr lvl="1">
              <a:lnSpc>
                <a:spcPct val="80000"/>
              </a:lnSpc>
            </a:pPr>
            <a:r>
              <a:rPr lang="en-US" altLang="en-US" dirty="0"/>
              <a:t>Long-acting moisturizer</a:t>
            </a:r>
          </a:p>
          <a:p>
            <a:pPr lvl="1">
              <a:lnSpc>
                <a:spcPct val="80000"/>
              </a:lnSpc>
            </a:pPr>
            <a:r>
              <a:rPr lang="en-US" altLang="en-US" dirty="0" err="1"/>
              <a:t>Polcarbophil</a:t>
            </a:r>
            <a:r>
              <a:rPr lang="en-US" altLang="en-US" dirty="0"/>
              <a:t>-based polymer, binds to vaginal epithelium, releases H20, produces moist film over vaginal tissue</a:t>
            </a:r>
          </a:p>
          <a:p>
            <a:pPr lvl="1">
              <a:lnSpc>
                <a:spcPct val="80000"/>
              </a:lnSpc>
            </a:pPr>
            <a:r>
              <a:rPr lang="en-US" altLang="en-US" dirty="0"/>
              <a:t>May restore normal vagina pH, does not affect cytology</a:t>
            </a:r>
          </a:p>
          <a:p>
            <a:pPr>
              <a:lnSpc>
                <a:spcPct val="80000"/>
              </a:lnSpc>
            </a:pPr>
            <a:r>
              <a:rPr lang="en-US" altLang="en-US" sz="2812" dirty="0"/>
              <a:t>K-Y Silk-E</a:t>
            </a:r>
          </a:p>
          <a:p>
            <a:pPr>
              <a:lnSpc>
                <a:spcPct val="80000"/>
              </a:lnSpc>
            </a:pPr>
            <a:r>
              <a:rPr lang="en-US" altLang="en-US" sz="2812" dirty="0" err="1"/>
              <a:t>Feminease</a:t>
            </a:r>
            <a:endParaRPr lang="en-US" altLang="en-US" sz="2812" dirty="0"/>
          </a:p>
          <a:p>
            <a:pPr lvl="1">
              <a:lnSpc>
                <a:spcPct val="80000"/>
              </a:lnSpc>
            </a:pPr>
            <a:r>
              <a:rPr lang="en-US" altLang="en-US" dirty="0"/>
              <a:t>Contains mineral oil, glycerin, yerba </a:t>
            </a:r>
            <a:r>
              <a:rPr lang="en-US" altLang="en-US" dirty="0" err="1"/>
              <a:t>santa</a:t>
            </a:r>
            <a:endParaRPr lang="en-US" altLang="en-US" dirty="0"/>
          </a:p>
          <a:p>
            <a:endParaRPr lang="en-US" sz="1000" dirty="0"/>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7</a:t>
            </a:fld>
            <a:endParaRPr lang="en-US"/>
          </a:p>
        </p:txBody>
      </p:sp>
    </p:spTree>
    <p:extLst>
      <p:ext uri="{BB962C8B-B14F-4D97-AF65-F5344CB8AC3E}">
        <p14:creationId xmlns:p14="http://schemas.microsoft.com/office/powerpoint/2010/main" val="426368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preventing pregnancy!!</a:t>
            </a:r>
          </a:p>
          <a:p>
            <a:r>
              <a:rPr lang="en-US" altLang="en-US" sz="1200" dirty="0"/>
              <a:t>Postmenopausal hormone (HRT) regimens do not suppress ovulation</a:t>
            </a:r>
          </a:p>
          <a:p>
            <a:r>
              <a:rPr lang="en-US" altLang="en-US" sz="1200" dirty="0"/>
              <a:t>Oral contraceptive that contains 20 micrograms estrogen provides effective contraception</a:t>
            </a:r>
          </a:p>
          <a:p>
            <a:r>
              <a:rPr lang="en-US" altLang="en-US" sz="1200" dirty="0"/>
              <a:t>Even lowest dose OCP provides 4x estrogen dose in standard (HRT)</a:t>
            </a:r>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11</a:t>
            </a:fld>
            <a:endParaRPr lang="en-US"/>
          </a:p>
        </p:txBody>
      </p:sp>
    </p:spTree>
    <p:extLst>
      <p:ext uri="{BB962C8B-B14F-4D97-AF65-F5344CB8AC3E}">
        <p14:creationId xmlns:p14="http://schemas.microsoft.com/office/powerpoint/2010/main" val="16615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physicians hesitant to prescribe hormone therapy? Let’s look at the history.</a:t>
            </a:r>
          </a:p>
        </p:txBody>
      </p:sp>
      <p:sp>
        <p:nvSpPr>
          <p:cNvPr id="4" name="Slide Number Placeholder 3"/>
          <p:cNvSpPr>
            <a:spLocks noGrp="1"/>
          </p:cNvSpPr>
          <p:nvPr>
            <p:ph type="sldNum" sz="quarter" idx="5"/>
          </p:nvPr>
        </p:nvSpPr>
        <p:spPr/>
        <p:txBody>
          <a:bodyPr/>
          <a:lstStyle/>
          <a:p>
            <a:fld id="{EE08AA64-DCEB-3543-A979-50A3DB6E0F7A}" type="slidenum">
              <a:rPr lang="en-US" smtClean="0"/>
              <a:t>12</a:t>
            </a:fld>
            <a:endParaRPr lang="en-US"/>
          </a:p>
        </p:txBody>
      </p:sp>
    </p:spTree>
    <p:extLst>
      <p:ext uri="{BB962C8B-B14F-4D97-AF65-F5344CB8AC3E}">
        <p14:creationId xmlns:p14="http://schemas.microsoft.com/office/powerpoint/2010/main" val="341624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etaProNormal"/>
              </a:rPr>
              <a:t>Trials stopped early owing to risks exceeding preventive benefits </a:t>
            </a:r>
            <a:endParaRPr lang="en-US" sz="1000" dirty="0">
              <a:effectLst/>
            </a:endParaRPr>
          </a:p>
          <a:p>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13</a:t>
            </a:fld>
            <a:endParaRPr lang="en-US"/>
          </a:p>
        </p:txBody>
      </p:sp>
    </p:spTree>
    <p:extLst>
      <p:ext uri="{BB962C8B-B14F-4D97-AF65-F5344CB8AC3E}">
        <p14:creationId xmlns:p14="http://schemas.microsoft.com/office/powerpoint/2010/main" val="381411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1D35"/>
                </a:solidFill>
                <a:effectLst/>
                <a:latin typeface="Google Sans"/>
              </a:rPr>
              <a:t>Tissue selective estrogen complex</a:t>
            </a:r>
            <a:r>
              <a:rPr lang="en-US" b="0" i="0" dirty="0">
                <a:solidFill>
                  <a:srgbClr val="001D35"/>
                </a:solidFill>
                <a:effectLst/>
                <a:latin typeface="Google Sans"/>
              </a:rPr>
              <a:t>: A combination of estrogens and selective estrogen receptor modulators (SERMs). This term is not formally recognized by health authorities.</a:t>
            </a:r>
            <a:endParaRPr lang="en-US" dirty="0"/>
          </a:p>
        </p:txBody>
      </p:sp>
      <p:sp>
        <p:nvSpPr>
          <p:cNvPr id="4" name="Slide Number Placeholder 3"/>
          <p:cNvSpPr>
            <a:spLocks noGrp="1"/>
          </p:cNvSpPr>
          <p:nvPr>
            <p:ph type="sldNum" sz="quarter" idx="5"/>
          </p:nvPr>
        </p:nvSpPr>
        <p:spPr/>
        <p:txBody>
          <a:bodyPr/>
          <a:lstStyle/>
          <a:p>
            <a:fld id="{EE08AA64-DCEB-3543-A979-50A3DB6E0F7A}" type="slidenum">
              <a:rPr lang="en-US" smtClean="0"/>
              <a:t>14</a:t>
            </a:fld>
            <a:endParaRPr lang="en-US"/>
          </a:p>
        </p:txBody>
      </p:sp>
    </p:spTree>
    <p:extLst>
      <p:ext uri="{BB962C8B-B14F-4D97-AF65-F5344CB8AC3E}">
        <p14:creationId xmlns:p14="http://schemas.microsoft.com/office/powerpoint/2010/main" val="42194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CC39-7C16-7C8C-A0DF-00BFBB023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018E6-5619-7B53-8895-5615B5FB4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2A4955-666F-F823-8C1C-2ED1469B4A37}"/>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DBD1C646-0ECB-E9D1-310D-5CFDAED75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F774C-F557-1484-2132-DAA3F2CB42F1}"/>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175580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7108-844A-3968-B305-CFEF728A1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BDCCEB-861D-7910-ACD3-954E1D5CC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EB89-4CE8-861B-DEDB-ED78A457F217}"/>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CFDB1BE1-D6EE-97F8-9C55-A05AF65B8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209C-2633-0C85-D79D-BC0B9744369E}"/>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201741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CC592-29DC-E553-841D-A2EEF3E03A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2AC828-0DAC-57AE-4D1E-06AECE74E6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8697D-397F-B09B-C104-3A3EDA77CF49}"/>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FC5B0A62-E357-B87D-4B84-DA6F70FA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531D8-1DC4-58C1-48DF-A7B2181753A7}"/>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260697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A2823-10F3-5F45-BB31-38C24CC6653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321731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2823-10F3-5F45-BB31-38C24CC6653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260961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A2823-10F3-5F45-BB31-38C24CC6653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215204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3A2823-10F3-5F45-BB31-38C24CC6653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392619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3A2823-10F3-5F45-BB31-38C24CC6653D}"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387330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3A2823-10F3-5F45-BB31-38C24CC6653D}"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7486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A2823-10F3-5F45-BB31-38C24CC6653D}"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229157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A2823-10F3-5F45-BB31-38C24CC6653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16825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1032-E397-6F2E-D449-B4AB11855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2B800-66E1-F776-8A35-F62118F1B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5A1D2-21E5-AAFC-5524-E0AD6A62009F}"/>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AB1028CE-ACCD-7874-84F1-4A44084B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8762D-735C-C61D-E587-00FB85F93FA9}"/>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1431366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A2823-10F3-5F45-BB31-38C24CC6653D}"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41426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2823-10F3-5F45-BB31-38C24CC6653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375600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2823-10F3-5F45-BB31-38C24CC6653D}"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3CD-0D8E-C24F-9264-ABCA97967AAE}" type="slidenum">
              <a:rPr lang="en-US" smtClean="0"/>
              <a:t>‹#›</a:t>
            </a:fld>
            <a:endParaRPr lang="en-US"/>
          </a:p>
        </p:txBody>
      </p:sp>
    </p:spTree>
    <p:extLst>
      <p:ext uri="{BB962C8B-B14F-4D97-AF65-F5344CB8AC3E}">
        <p14:creationId xmlns:p14="http://schemas.microsoft.com/office/powerpoint/2010/main" val="279790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Section Title">
    <p:spTree>
      <p:nvGrpSpPr>
        <p:cNvPr id="1" name=""/>
        <p:cNvGrpSpPr/>
        <p:nvPr/>
      </p:nvGrpSpPr>
      <p:grpSpPr>
        <a:xfrm>
          <a:off x="0" y="0"/>
          <a:ext cx="0" cy="0"/>
          <a:chOff x="0" y="0"/>
          <a:chExt cx="0" cy="0"/>
        </a:xfrm>
      </p:grpSpPr>
      <p:sp>
        <p:nvSpPr>
          <p:cNvPr id="16" name="Rectangle 15"/>
          <p:cNvSpPr/>
          <p:nvPr userDrawn="1"/>
        </p:nvSpPr>
        <p:spPr>
          <a:xfrm>
            <a:off x="0" y="1"/>
            <a:ext cx="12192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6" name="Slide Number Placeholder 3">
            <a:extLst>
              <a:ext uri="{FF2B5EF4-FFF2-40B4-BE49-F238E27FC236}">
                <a16:creationId xmlns:a16="http://schemas.microsoft.com/office/drawing/2014/main" id="{6C8A90F1-08BA-BA4A-A87F-48A0A66E7992}"/>
              </a:ext>
            </a:extLst>
          </p:cNvPr>
          <p:cNvSpPr>
            <a:spLocks noGrp="1"/>
          </p:cNvSpPr>
          <p:nvPr>
            <p:ph type="sldNum" sz="quarter" idx="12"/>
          </p:nvPr>
        </p:nvSpPr>
        <p:spPr>
          <a:xfrm>
            <a:off x="11499365" y="6299759"/>
            <a:ext cx="543440"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2653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armth and Competence_Rating">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6" name="Rectangle 15"/>
          <p:cNvSpPr/>
          <p:nvPr userDrawn="1"/>
        </p:nvSpPr>
        <p:spPr>
          <a:xfrm>
            <a:off x="0" y="2"/>
            <a:ext cx="12192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1" name="Oval 20"/>
          <p:cNvSpPr/>
          <p:nvPr userDrawn="1"/>
        </p:nvSpPr>
        <p:spPr>
          <a:xfrm>
            <a:off x="640275" y="-1025915"/>
            <a:ext cx="3403275" cy="3403275"/>
          </a:xfrm>
          <a:prstGeom prst="ellipse">
            <a:avLst/>
          </a:prstGeom>
          <a:solidFill>
            <a:srgbClr val="4E3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Picture Placeholder 2">
            <a:extLst>
              <a:ext uri="{FF2B5EF4-FFF2-40B4-BE49-F238E27FC236}">
                <a16:creationId xmlns:a16="http://schemas.microsoft.com/office/drawing/2014/main" id="{A1632CCE-0E0A-4AB2-8AE6-45C79A022539}"/>
              </a:ext>
            </a:extLst>
          </p:cNvPr>
          <p:cNvSpPr>
            <a:spLocks noGrp="1"/>
          </p:cNvSpPr>
          <p:nvPr>
            <p:ph type="pic" sz="quarter" idx="13"/>
          </p:nvPr>
        </p:nvSpPr>
        <p:spPr>
          <a:xfrm>
            <a:off x="3864864" y="637032"/>
            <a:ext cx="4462272" cy="5583936"/>
          </a:xfrm>
          <a:ln>
            <a:noFill/>
          </a:ln>
        </p:spPr>
        <p:txBody>
          <a:bodyPr/>
          <a:lstStyle/>
          <a:p>
            <a:endParaRPr lang="en-US"/>
          </a:p>
        </p:txBody>
      </p:sp>
      <p:sp>
        <p:nvSpPr>
          <p:cNvPr id="17" name="Text Placeholder 8">
            <a:extLst>
              <a:ext uri="{FF2B5EF4-FFF2-40B4-BE49-F238E27FC236}">
                <a16:creationId xmlns:a16="http://schemas.microsoft.com/office/drawing/2014/main" id="{CF46ACC6-8746-4B4F-9BC6-F61DFB1387F4}"/>
              </a:ext>
            </a:extLst>
          </p:cNvPr>
          <p:cNvSpPr>
            <a:spLocks noGrp="1"/>
          </p:cNvSpPr>
          <p:nvPr>
            <p:ph type="body" sz="quarter" idx="16" hasCustomPrompt="1"/>
          </p:nvPr>
        </p:nvSpPr>
        <p:spPr>
          <a:xfrm>
            <a:off x="1327151" y="256118"/>
            <a:ext cx="2017183" cy="1833033"/>
          </a:xfrm>
          <a:ln>
            <a:noFill/>
          </a:ln>
        </p:spPr>
        <p:txBody>
          <a:bodyPr>
            <a:noAutofit/>
          </a:bodyPr>
          <a:lstStyle>
            <a:lvl1pPr marL="0" indent="0" algn="ctr">
              <a:buNone/>
              <a:defRPr sz="10666" b="1">
                <a:solidFill>
                  <a:schemeClr val="bg1"/>
                </a:solidFill>
                <a:effectLst>
                  <a:outerShdw blurRad="38100" dist="38100" dir="2700000" algn="tl">
                    <a:srgbClr val="000000">
                      <a:alpha val="43137"/>
                    </a:srgbClr>
                  </a:outerShdw>
                </a:effectLst>
              </a:defRPr>
            </a:lvl1pPr>
            <a:lvl2pPr marL="457189" indent="0">
              <a:buNone/>
              <a:defRPr sz="10666">
                <a:solidFill>
                  <a:schemeClr val="bg1"/>
                </a:solidFill>
                <a:effectLst>
                  <a:outerShdw blurRad="38100" dist="38100" dir="2700000" algn="tl">
                    <a:srgbClr val="000000">
                      <a:alpha val="43137"/>
                    </a:srgbClr>
                  </a:outerShdw>
                </a:effectLst>
              </a:defRPr>
            </a:lvl2pPr>
            <a:lvl3pPr marL="914377" indent="0">
              <a:buNone/>
              <a:defRPr sz="10666">
                <a:solidFill>
                  <a:schemeClr val="bg1"/>
                </a:solidFill>
                <a:effectLst>
                  <a:outerShdw blurRad="38100" dist="38100" dir="2700000" algn="tl">
                    <a:srgbClr val="000000">
                      <a:alpha val="43137"/>
                    </a:srgbClr>
                  </a:outerShdw>
                </a:effectLst>
              </a:defRPr>
            </a:lvl3pPr>
            <a:lvl4pPr marL="1371566" indent="0">
              <a:buNone/>
              <a:defRPr sz="10666">
                <a:solidFill>
                  <a:schemeClr val="bg1"/>
                </a:solidFill>
                <a:effectLst>
                  <a:outerShdw blurRad="38100" dist="38100" dir="2700000" algn="tl">
                    <a:srgbClr val="000000">
                      <a:alpha val="43137"/>
                    </a:srgbClr>
                  </a:outerShdw>
                </a:effectLst>
              </a:defRPr>
            </a:lvl4pPr>
            <a:lvl5pPr marL="1828754" indent="0">
              <a:buNone/>
              <a:defRPr sz="10666">
                <a:solidFill>
                  <a:schemeClr val="bg1"/>
                </a:solidFill>
                <a:effectLst>
                  <a:outerShdw blurRad="38100" dist="38100" dir="2700000" algn="tl">
                    <a:srgbClr val="000000">
                      <a:alpha val="43137"/>
                    </a:srgbClr>
                  </a:outerShdw>
                </a:effectLst>
              </a:defRPr>
            </a:lvl5pPr>
          </a:lstStyle>
          <a:p>
            <a:pPr lvl="0"/>
            <a:r>
              <a:rPr lang="en-US" dirty="0"/>
              <a:t>#</a:t>
            </a:r>
          </a:p>
        </p:txBody>
      </p:sp>
    </p:spTree>
    <p:extLst>
      <p:ext uri="{BB962C8B-B14F-4D97-AF65-F5344CB8AC3E}">
        <p14:creationId xmlns:p14="http://schemas.microsoft.com/office/powerpoint/2010/main" val="2266200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Section Title">
    <p:spTree>
      <p:nvGrpSpPr>
        <p:cNvPr id="1" name=""/>
        <p:cNvGrpSpPr/>
        <p:nvPr/>
      </p:nvGrpSpPr>
      <p:grpSpPr>
        <a:xfrm>
          <a:off x="0" y="0"/>
          <a:ext cx="0" cy="0"/>
          <a:chOff x="0" y="0"/>
          <a:chExt cx="0" cy="0"/>
        </a:xfrm>
      </p:grpSpPr>
      <p:sp>
        <p:nvSpPr>
          <p:cNvPr id="7" name="Rectangle 6"/>
          <p:cNvSpPr/>
          <p:nvPr userDrawn="1"/>
        </p:nvSpPr>
        <p:spPr>
          <a:xfrm>
            <a:off x="1" y="1"/>
            <a:ext cx="4609759" cy="6858000"/>
          </a:xfrm>
          <a:prstGeom prst="rect">
            <a:avLst/>
          </a:prstGeom>
          <a:solidFill>
            <a:srgbClr val="4E3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userDrawn="1"/>
        </p:nvSpPr>
        <p:spPr>
          <a:xfrm>
            <a:off x="384205" y="-667368"/>
            <a:ext cx="3403275" cy="3403275"/>
          </a:xfrm>
          <a:prstGeom prst="ellipse">
            <a:avLst/>
          </a:prstGeom>
          <a:solidFill>
            <a:schemeClr val="bg1">
              <a:alpha val="10000"/>
            </a:schemeClr>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Picture Placeholder 2">
            <a:extLst>
              <a:ext uri="{FF2B5EF4-FFF2-40B4-BE49-F238E27FC236}">
                <a16:creationId xmlns:a16="http://schemas.microsoft.com/office/drawing/2014/main" id="{2AEFDF32-C634-0B40-A937-6476AC69AC8E}"/>
              </a:ext>
            </a:extLst>
          </p:cNvPr>
          <p:cNvSpPr>
            <a:spLocks noGrp="1"/>
          </p:cNvSpPr>
          <p:nvPr>
            <p:ph type="pic" sz="quarter" idx="11"/>
          </p:nvPr>
        </p:nvSpPr>
        <p:spPr>
          <a:xfrm>
            <a:off x="10633876" y="258688"/>
            <a:ext cx="1271685" cy="1273488"/>
          </a:xfrm>
          <a:prstGeom prst="ellipse">
            <a:avLst/>
          </a:prstGeom>
        </p:spPr>
        <p:txBody>
          <a:bodyPr/>
          <a:lstStyle/>
          <a:p>
            <a:endParaRPr lang="en-US" dirty="0"/>
          </a:p>
        </p:txBody>
      </p:sp>
      <p:sp>
        <p:nvSpPr>
          <p:cNvPr id="15" name="Text Placeholder 2">
            <a:extLst>
              <a:ext uri="{FF2B5EF4-FFF2-40B4-BE49-F238E27FC236}">
                <a16:creationId xmlns:a16="http://schemas.microsoft.com/office/drawing/2014/main" id="{839463C4-709A-784D-BB1B-388D5080DFB5}"/>
              </a:ext>
            </a:extLst>
          </p:cNvPr>
          <p:cNvSpPr>
            <a:spLocks noGrp="1"/>
          </p:cNvSpPr>
          <p:nvPr>
            <p:ph type="body" idx="1"/>
          </p:nvPr>
        </p:nvSpPr>
        <p:spPr>
          <a:xfrm>
            <a:off x="4900615" y="1503035"/>
            <a:ext cx="5442405" cy="1970716"/>
          </a:xfrm>
        </p:spPr>
        <p:txBody>
          <a:bodyPr numCol="1" spcCol="180000">
            <a:noAutofit/>
          </a:bodyPr>
          <a:lstStyle>
            <a:lvl1pPr marL="0" indent="0">
              <a:lnSpc>
                <a:spcPct val="100000"/>
              </a:lnSpc>
              <a:buNone/>
              <a:defRPr sz="4800" b="1">
                <a:solidFill>
                  <a:srgbClr val="4E3066"/>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Text Placeholder 2">
            <a:extLst>
              <a:ext uri="{FF2B5EF4-FFF2-40B4-BE49-F238E27FC236}">
                <a16:creationId xmlns:a16="http://schemas.microsoft.com/office/drawing/2014/main" id="{163A5E2D-4DEF-604A-8B2F-F3D91535BDCD}"/>
              </a:ext>
            </a:extLst>
          </p:cNvPr>
          <p:cNvSpPr>
            <a:spLocks noGrp="1"/>
          </p:cNvSpPr>
          <p:nvPr>
            <p:ph type="body" idx="15" hasCustomPrompt="1"/>
          </p:nvPr>
        </p:nvSpPr>
        <p:spPr>
          <a:xfrm>
            <a:off x="4923617" y="3588590"/>
            <a:ext cx="5442405" cy="2633932"/>
          </a:xfrm>
        </p:spPr>
        <p:txBody>
          <a:bodyPr numCol="1" spcCol="216000">
            <a:noAutofit/>
          </a:bodyPr>
          <a:lstStyle>
            <a:lvl1pPr marL="0" indent="0" algn="l">
              <a:lnSpc>
                <a:spcPct val="100000"/>
              </a:lnSpc>
              <a:buNone/>
              <a:defRPr sz="2400" baseline="0">
                <a:solidFill>
                  <a:srgbClr val="4E3066"/>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Slide Number Placeholder 3">
            <a:extLst>
              <a:ext uri="{FF2B5EF4-FFF2-40B4-BE49-F238E27FC236}">
                <a16:creationId xmlns:a16="http://schemas.microsoft.com/office/drawing/2014/main" id="{50AB4681-E97D-5E43-8EF9-E028DA96381C}"/>
              </a:ext>
            </a:extLst>
          </p:cNvPr>
          <p:cNvSpPr>
            <a:spLocks noGrp="1"/>
          </p:cNvSpPr>
          <p:nvPr>
            <p:ph type="sldNum" sz="quarter" idx="12"/>
          </p:nvPr>
        </p:nvSpPr>
        <p:spPr>
          <a:xfrm>
            <a:off x="11499365" y="6299759"/>
            <a:ext cx="543440" cy="365125"/>
          </a:xfr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63594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armth and Competence_Reveal">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6" name="Rectangle 15"/>
          <p:cNvSpPr/>
          <p:nvPr userDrawn="1"/>
        </p:nvSpPr>
        <p:spPr>
          <a:xfrm>
            <a:off x="0" y="2"/>
            <a:ext cx="12192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1" name="Oval 20"/>
          <p:cNvSpPr/>
          <p:nvPr userDrawn="1"/>
        </p:nvSpPr>
        <p:spPr>
          <a:xfrm>
            <a:off x="640275" y="-1025915"/>
            <a:ext cx="3403275" cy="3403275"/>
          </a:xfrm>
          <a:prstGeom prst="ellipse">
            <a:avLst/>
          </a:prstGeom>
          <a:solidFill>
            <a:srgbClr val="4E3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Picture Placeholder 2">
            <a:extLst>
              <a:ext uri="{FF2B5EF4-FFF2-40B4-BE49-F238E27FC236}">
                <a16:creationId xmlns:a16="http://schemas.microsoft.com/office/drawing/2014/main" id="{A1632CCE-0E0A-4AB2-8AE6-45C79A022539}"/>
              </a:ext>
            </a:extLst>
          </p:cNvPr>
          <p:cNvSpPr>
            <a:spLocks noGrp="1"/>
          </p:cNvSpPr>
          <p:nvPr>
            <p:ph type="pic" sz="quarter" idx="13"/>
          </p:nvPr>
        </p:nvSpPr>
        <p:spPr>
          <a:xfrm>
            <a:off x="3864864" y="637032"/>
            <a:ext cx="4462272" cy="5583936"/>
          </a:xfrm>
          <a:ln>
            <a:noFill/>
          </a:ln>
        </p:spPr>
        <p:txBody>
          <a:bodyPr/>
          <a:lstStyle/>
          <a:p>
            <a:endParaRPr lang="en-US"/>
          </a:p>
        </p:txBody>
      </p:sp>
      <p:sp>
        <p:nvSpPr>
          <p:cNvPr id="9" name="Picture Placeholder 2">
            <a:extLst>
              <a:ext uri="{FF2B5EF4-FFF2-40B4-BE49-F238E27FC236}">
                <a16:creationId xmlns:a16="http://schemas.microsoft.com/office/drawing/2014/main" id="{7D36772D-5AD0-41F0-93B4-CFBFB467A28E}"/>
              </a:ext>
            </a:extLst>
          </p:cNvPr>
          <p:cNvSpPr>
            <a:spLocks noGrp="1"/>
          </p:cNvSpPr>
          <p:nvPr>
            <p:ph type="pic" sz="quarter" idx="17"/>
          </p:nvPr>
        </p:nvSpPr>
        <p:spPr>
          <a:xfrm>
            <a:off x="9022281" y="2789709"/>
            <a:ext cx="2576796" cy="3224516"/>
          </a:xfrm>
          <a:ln>
            <a:noFill/>
          </a:ln>
        </p:spPr>
        <p:txBody>
          <a:bodyPr/>
          <a:lstStyle/>
          <a:p>
            <a:endParaRPr lang="en-US"/>
          </a:p>
        </p:txBody>
      </p:sp>
      <p:sp>
        <p:nvSpPr>
          <p:cNvPr id="17" name="Text Placeholder 8">
            <a:extLst>
              <a:ext uri="{FF2B5EF4-FFF2-40B4-BE49-F238E27FC236}">
                <a16:creationId xmlns:a16="http://schemas.microsoft.com/office/drawing/2014/main" id="{CF46ACC6-8746-4B4F-9BC6-F61DFB1387F4}"/>
              </a:ext>
            </a:extLst>
          </p:cNvPr>
          <p:cNvSpPr>
            <a:spLocks noGrp="1"/>
          </p:cNvSpPr>
          <p:nvPr>
            <p:ph type="body" sz="quarter" idx="16" hasCustomPrompt="1"/>
          </p:nvPr>
        </p:nvSpPr>
        <p:spPr>
          <a:xfrm>
            <a:off x="8497754" y="619032"/>
            <a:ext cx="3523629" cy="1990353"/>
          </a:xfrm>
          <a:ln>
            <a:noFill/>
          </a:ln>
        </p:spPr>
        <p:txBody>
          <a:bodyPr anchor="ctr">
            <a:noAutofit/>
          </a:bodyPr>
          <a:lstStyle>
            <a:lvl1pPr marL="0" indent="0" algn="ctr">
              <a:buNone/>
              <a:defRPr sz="4267" b="1">
                <a:solidFill>
                  <a:schemeClr val="bg1"/>
                </a:solidFill>
                <a:effectLst>
                  <a:outerShdw blurRad="38100" dist="38100" dir="2700000" algn="tl">
                    <a:srgbClr val="000000">
                      <a:alpha val="43137"/>
                    </a:srgbClr>
                  </a:outerShdw>
                </a:effectLst>
              </a:defRPr>
            </a:lvl1pPr>
            <a:lvl2pPr marL="457189" indent="0">
              <a:buNone/>
              <a:defRPr sz="10666">
                <a:solidFill>
                  <a:schemeClr val="bg1"/>
                </a:solidFill>
                <a:effectLst>
                  <a:outerShdw blurRad="38100" dist="38100" dir="2700000" algn="tl">
                    <a:srgbClr val="000000">
                      <a:alpha val="43137"/>
                    </a:srgbClr>
                  </a:outerShdw>
                </a:effectLst>
              </a:defRPr>
            </a:lvl2pPr>
            <a:lvl3pPr marL="914377" indent="0">
              <a:buNone/>
              <a:defRPr sz="10666">
                <a:solidFill>
                  <a:schemeClr val="bg1"/>
                </a:solidFill>
                <a:effectLst>
                  <a:outerShdw blurRad="38100" dist="38100" dir="2700000" algn="tl">
                    <a:srgbClr val="000000">
                      <a:alpha val="43137"/>
                    </a:srgbClr>
                  </a:outerShdw>
                </a:effectLst>
              </a:defRPr>
            </a:lvl3pPr>
            <a:lvl4pPr marL="1371566" indent="0">
              <a:buNone/>
              <a:defRPr sz="10666">
                <a:solidFill>
                  <a:schemeClr val="bg1"/>
                </a:solidFill>
                <a:effectLst>
                  <a:outerShdw blurRad="38100" dist="38100" dir="2700000" algn="tl">
                    <a:srgbClr val="000000">
                      <a:alpha val="43137"/>
                    </a:srgbClr>
                  </a:outerShdw>
                </a:effectLst>
              </a:defRPr>
            </a:lvl4pPr>
            <a:lvl5pPr marL="1828754" indent="0">
              <a:buNone/>
              <a:defRPr sz="10666">
                <a:solidFill>
                  <a:schemeClr val="bg1"/>
                </a:solidFill>
                <a:effectLst>
                  <a:outerShdw blurRad="38100" dist="38100" dir="2700000" algn="tl">
                    <a:srgbClr val="000000">
                      <a:alpha val="43137"/>
                    </a:srgbClr>
                  </a:outerShdw>
                </a:effectLst>
              </a:defRPr>
            </a:lvl5pPr>
          </a:lstStyle>
          <a:p>
            <a:pPr lvl="0"/>
            <a:r>
              <a:rPr lang="en-US" dirty="0"/>
              <a:t>Insert Name</a:t>
            </a:r>
          </a:p>
        </p:txBody>
      </p:sp>
    </p:spTree>
    <p:extLst>
      <p:ext uri="{BB962C8B-B14F-4D97-AF65-F5344CB8AC3E}">
        <p14:creationId xmlns:p14="http://schemas.microsoft.com/office/powerpoint/2010/main" val="3682333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0B51-D18C-7E46-42A8-BBCF50222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22628-EB8F-8330-DE8A-75A3D77CE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B66016-E3B5-7188-B761-517B3F37C35F}"/>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B6E08453-1648-FE06-5CF7-91B44ADF6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E5B56-005E-4BB1-44D1-626DCF78F558}"/>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76183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00D9-C332-979A-FD02-A7860710F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028C1-EA84-2734-8740-49F3529EB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E8450-ED97-0852-A3EC-505900663ED1}"/>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DD3795F7-62C8-F462-144F-0A2C51A5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E9CAA-1BFE-77B4-47BF-2DCD3AA65EC9}"/>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366940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D5DC-8B50-D134-B6E4-D5A4BE5B22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C2DFDF-624B-5E76-EBA9-DE915CD797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FEC3D-1593-F295-225C-923408B8D1DC}"/>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9A18C8D4-A06C-23DD-CB5D-946ACEB3F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9498-E13D-3695-7B2B-414CA16CF2FB}"/>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95701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F838-E3A2-4F0D-EA8F-592E2A07D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1315F0-3A40-BDCF-0D73-2A3B96E90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F73AD-0098-3FFC-6FE7-69AD17C61B32}"/>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ACD8BBAD-7474-2573-188B-178DDE85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F4158-AEAA-9DC5-5A6B-5E6F466D9BA2}"/>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375393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7A90-409B-AB1D-03C6-A35F8E4F9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C9C05-53CA-2F6B-7BC4-34917F1521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9BB26-7D7B-6E30-BE20-F8777D0FB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1EE33-3B38-323F-C081-317BE4477AFD}"/>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6" name="Footer Placeholder 5">
            <a:extLst>
              <a:ext uri="{FF2B5EF4-FFF2-40B4-BE49-F238E27FC236}">
                <a16:creationId xmlns:a16="http://schemas.microsoft.com/office/drawing/2014/main" id="{B0A60D37-0AFB-6F8E-6A89-F4DE8FB67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DE34D-70D5-9EB6-E076-95218485B762}"/>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682833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DB11-DEA7-5F14-FFEA-28EB1B5962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68B9DF-49C6-03EB-30E1-E062411C5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DF31F-4AF4-7EA0-C574-EAE047699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87C313-1285-C720-047E-A40B957B7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9DD526-AE59-E8D1-5632-1D633D6E7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89693-4B49-EA00-8084-9D98B0F4B77D}"/>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8" name="Footer Placeholder 7">
            <a:extLst>
              <a:ext uri="{FF2B5EF4-FFF2-40B4-BE49-F238E27FC236}">
                <a16:creationId xmlns:a16="http://schemas.microsoft.com/office/drawing/2014/main" id="{D47C7E65-D35B-F7B1-9237-490199F30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ADB6A-F4E3-DB23-175F-6EA34B915D5A}"/>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337774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43BA-146C-6E92-FF9C-0E68E8F7B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9AF41-69A4-23F6-4E4C-A5828B38459F}"/>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4" name="Footer Placeholder 3">
            <a:extLst>
              <a:ext uri="{FF2B5EF4-FFF2-40B4-BE49-F238E27FC236}">
                <a16:creationId xmlns:a16="http://schemas.microsoft.com/office/drawing/2014/main" id="{08D8B2DF-910E-8519-ACE7-68B9DA92E0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674916-1A06-0B43-CE11-A2F68873126C}"/>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1891099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A7D88-96E0-617F-70B8-4E8117B23C38}"/>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3" name="Footer Placeholder 2">
            <a:extLst>
              <a:ext uri="{FF2B5EF4-FFF2-40B4-BE49-F238E27FC236}">
                <a16:creationId xmlns:a16="http://schemas.microsoft.com/office/drawing/2014/main" id="{EBC4822A-E30B-3DF4-6E43-F01014AA0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0EE9-CF20-637D-5729-D099A5F9AF7B}"/>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3755837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9B6A-5072-7915-B4E1-144D66C38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9F2D7B-A263-E5F1-8759-59B82B9A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4B94E-E711-5CD9-822E-21B7B1CC2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9A911-F23F-B2D1-4ADC-40D81BC2A0F7}"/>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6" name="Footer Placeholder 5">
            <a:extLst>
              <a:ext uri="{FF2B5EF4-FFF2-40B4-BE49-F238E27FC236}">
                <a16:creationId xmlns:a16="http://schemas.microsoft.com/office/drawing/2014/main" id="{0C627047-4331-B0DE-490F-731A7E724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8E9D6-EB82-0964-EE53-22FE75DD0E17}"/>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3831655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14E7-679A-4593-ABAD-70802D56C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AA2B1-4E07-AD0A-AB36-D6B1911B6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660BA6-CCE3-A333-DD87-7D9A35A2A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7227F8-7958-98A2-0C4E-26CB8137A099}"/>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6" name="Footer Placeholder 5">
            <a:extLst>
              <a:ext uri="{FF2B5EF4-FFF2-40B4-BE49-F238E27FC236}">
                <a16:creationId xmlns:a16="http://schemas.microsoft.com/office/drawing/2014/main" id="{AEF57D77-DCDE-30D1-97CC-B5DC5DA08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BA3A1-FBCE-2ABA-03E1-34FFEC292FEB}"/>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2619938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38B4-CEFC-E90C-DCFB-D7B6C3AB93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6E6E31-CEF2-FD05-8258-72D93DBAB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4B52F-6C7B-5F27-03DF-EDCC55DCDBF5}"/>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7BBAC797-9CCD-F864-1509-45A61F85E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143F-9681-E4ED-7FDC-51544632B6D6}"/>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142461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01005-DD9B-0F21-D293-E3D3054155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FD737-75E8-821D-DF83-8B24E6B03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7D99D-1645-3B66-D100-9A09C67216E5}"/>
              </a:ext>
            </a:extLst>
          </p:cNvPr>
          <p:cNvSpPr>
            <a:spLocks noGrp="1"/>
          </p:cNvSpPr>
          <p:nvPr>
            <p:ph type="dt" sz="half" idx="10"/>
          </p:nvPr>
        </p:nvSpPr>
        <p:spPr/>
        <p:txBody>
          <a:body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3D84B2BC-21CD-0B1B-A980-1703A3D17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8BEAB-52FA-7C38-0367-8EFFE22DEA47}"/>
              </a:ext>
            </a:extLst>
          </p:cNvPr>
          <p:cNvSpPr>
            <a:spLocks noGrp="1"/>
          </p:cNvSpPr>
          <p:nvPr>
            <p:ph type="sldNum" sz="quarter" idx="12"/>
          </p:nvPr>
        </p:nvSpPr>
        <p:spPr/>
        <p:txBody>
          <a:bodyPr/>
          <a:lstStyle/>
          <a:p>
            <a:fld id="{8E5BE76B-8FA9-6A4F-B034-E8AB0FF0B2B5}" type="slidenum">
              <a:rPr lang="en-US" smtClean="0"/>
              <a:t>‹#›</a:t>
            </a:fld>
            <a:endParaRPr lang="en-US"/>
          </a:p>
        </p:txBody>
      </p:sp>
    </p:spTree>
    <p:extLst>
      <p:ext uri="{BB962C8B-B14F-4D97-AF65-F5344CB8AC3E}">
        <p14:creationId xmlns:p14="http://schemas.microsoft.com/office/powerpoint/2010/main" val="224551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5DC1-838C-53C6-38EC-1A26A82CE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5C0E8-A041-7237-11C4-A6F0E797BE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088B4-8684-3AE6-51AF-59BDFA6F4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D60BB-E243-4854-ADEC-A3246A0D5D9D}"/>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6" name="Footer Placeholder 5">
            <a:extLst>
              <a:ext uri="{FF2B5EF4-FFF2-40B4-BE49-F238E27FC236}">
                <a16:creationId xmlns:a16="http://schemas.microsoft.com/office/drawing/2014/main" id="{F7F8579C-C1F0-14A3-D904-63975C1C8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1EBDE-A224-82B3-004F-B4C5585231C3}"/>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36907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F642-2E8A-5CB5-D4F7-87495860E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7C667-58DF-7A97-7694-0C35FBCA75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A07B0-C1A3-9D2E-051C-5B607E9871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72F5A8-92B7-BBEC-BFE2-6420659C8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42E13-EC81-A2AC-1AC8-A157BE7F0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EA5C9F-6397-A6E4-48C7-DC1FA28806A3}"/>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8" name="Footer Placeholder 7">
            <a:extLst>
              <a:ext uri="{FF2B5EF4-FFF2-40B4-BE49-F238E27FC236}">
                <a16:creationId xmlns:a16="http://schemas.microsoft.com/office/drawing/2014/main" id="{5B86952D-1134-072F-BD89-D390D3EB14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7E6C2F-B5E6-A841-BF0A-5B7527CF05A6}"/>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72677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DE8E-4109-F72B-13FA-97E9F265C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EE5A0-4B7D-9740-DB5D-A8E113778A26}"/>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4" name="Footer Placeholder 3">
            <a:extLst>
              <a:ext uri="{FF2B5EF4-FFF2-40B4-BE49-F238E27FC236}">
                <a16:creationId xmlns:a16="http://schemas.microsoft.com/office/drawing/2014/main" id="{6AB7229D-FC22-BFA7-73B5-00CDABB75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57905-090A-596C-89A0-0A39AB43EB51}"/>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90132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0B5A4-E073-6B04-9810-5B74D9192864}"/>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3" name="Footer Placeholder 2">
            <a:extLst>
              <a:ext uri="{FF2B5EF4-FFF2-40B4-BE49-F238E27FC236}">
                <a16:creationId xmlns:a16="http://schemas.microsoft.com/office/drawing/2014/main" id="{B88651A4-87DC-3B4D-94D5-EF2AB9BF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F218B3-B190-0200-6BBE-324412ED06A5}"/>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376532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AC1C-97BF-04B2-301D-0B514E921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33834-4BE5-8043-FAAA-8202D0989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944473-8ECC-8765-0E89-7B129953B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17641-A6A0-0E04-C027-7278DABD0299}"/>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6" name="Footer Placeholder 5">
            <a:extLst>
              <a:ext uri="{FF2B5EF4-FFF2-40B4-BE49-F238E27FC236}">
                <a16:creationId xmlns:a16="http://schemas.microsoft.com/office/drawing/2014/main" id="{420E338C-A557-E262-C256-A741486EF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E9198-56BE-D9B2-7147-8DBD4D003BB6}"/>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422033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051C-1D50-9456-E576-2D0F2C41A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27485-6EA2-363B-CC05-769DEFAC0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36D55-462A-B088-1D5E-89C5FA0A3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7FA0F-A436-06FD-6E7C-8AA9001E5501}"/>
              </a:ext>
            </a:extLst>
          </p:cNvPr>
          <p:cNvSpPr>
            <a:spLocks noGrp="1"/>
          </p:cNvSpPr>
          <p:nvPr>
            <p:ph type="dt" sz="half" idx="10"/>
          </p:nvPr>
        </p:nvSpPr>
        <p:spPr/>
        <p:txBody>
          <a:bodyPr/>
          <a:lstStyle/>
          <a:p>
            <a:fld id="{A09801DB-5967-7B4B-88CC-FBAD2F779FDD}" type="datetimeFigureOut">
              <a:rPr lang="en-US" smtClean="0"/>
              <a:t>11/20/2024</a:t>
            </a:fld>
            <a:endParaRPr lang="en-US"/>
          </a:p>
        </p:txBody>
      </p:sp>
      <p:sp>
        <p:nvSpPr>
          <p:cNvPr id="6" name="Footer Placeholder 5">
            <a:extLst>
              <a:ext uri="{FF2B5EF4-FFF2-40B4-BE49-F238E27FC236}">
                <a16:creationId xmlns:a16="http://schemas.microsoft.com/office/drawing/2014/main" id="{F31FE3E4-825B-70EE-2BC7-585C5E65F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7DBB9-C73A-3522-BF8D-30E6223C07D0}"/>
              </a:ext>
            </a:extLst>
          </p:cNvPr>
          <p:cNvSpPr>
            <a:spLocks noGrp="1"/>
          </p:cNvSpPr>
          <p:nvPr>
            <p:ph type="sldNum" sz="quarter" idx="12"/>
          </p:nvPr>
        </p:nvSpPr>
        <p:spPr/>
        <p:txBody>
          <a:bodyPr/>
          <a:lstStyle/>
          <a:p>
            <a:fld id="{1C8C7410-580B-E240-920D-1D1173E8DE3F}" type="slidenum">
              <a:rPr lang="en-US" smtClean="0"/>
              <a:t>‹#›</a:t>
            </a:fld>
            <a:endParaRPr lang="en-US"/>
          </a:p>
        </p:txBody>
      </p:sp>
    </p:spTree>
    <p:extLst>
      <p:ext uri="{BB962C8B-B14F-4D97-AF65-F5344CB8AC3E}">
        <p14:creationId xmlns:p14="http://schemas.microsoft.com/office/powerpoint/2010/main" val="96068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DB98E-C7C2-C067-3344-FB0FF4151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9DC6E-73FE-D1CE-6D9C-647D27378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56E49-DBCB-B934-289C-F3EED9599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801DB-5967-7B4B-88CC-FBAD2F779FDD}" type="datetimeFigureOut">
              <a:rPr lang="en-US" smtClean="0"/>
              <a:t>11/20/2024</a:t>
            </a:fld>
            <a:endParaRPr lang="en-US"/>
          </a:p>
        </p:txBody>
      </p:sp>
      <p:sp>
        <p:nvSpPr>
          <p:cNvPr id="5" name="Footer Placeholder 4">
            <a:extLst>
              <a:ext uri="{FF2B5EF4-FFF2-40B4-BE49-F238E27FC236}">
                <a16:creationId xmlns:a16="http://schemas.microsoft.com/office/drawing/2014/main" id="{1265A615-70EA-AF36-EEBF-F5323C684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92D5D5-D0BC-9500-1B64-EF608E8D3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7410-580B-E240-920D-1D1173E8DE3F}" type="slidenum">
              <a:rPr lang="en-US" smtClean="0"/>
              <a:t>‹#›</a:t>
            </a:fld>
            <a:endParaRPr lang="en-US"/>
          </a:p>
        </p:txBody>
      </p:sp>
    </p:spTree>
    <p:extLst>
      <p:ext uri="{BB962C8B-B14F-4D97-AF65-F5344CB8AC3E}">
        <p14:creationId xmlns:p14="http://schemas.microsoft.com/office/powerpoint/2010/main" val="2924813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A2823-10F3-5F45-BB31-38C24CC6653D}"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233CD-0D8E-C24F-9264-ABCA97967AAE}" type="slidenum">
              <a:rPr lang="en-US" smtClean="0"/>
              <a:t>‹#›</a:t>
            </a:fld>
            <a:endParaRPr lang="en-US"/>
          </a:p>
        </p:txBody>
      </p:sp>
    </p:spTree>
    <p:extLst>
      <p:ext uri="{BB962C8B-B14F-4D97-AF65-F5344CB8AC3E}">
        <p14:creationId xmlns:p14="http://schemas.microsoft.com/office/powerpoint/2010/main" val="199693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F7562-3176-A268-E463-687A04343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3D19D-DC8D-8B36-2E11-DD8FC4E24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DC983-B8E8-786E-1D18-9FFC3231B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D81E1C-C53D-3F4E-9C68-639A39123CC7}" type="datetimeFigureOut">
              <a:rPr lang="en-US" smtClean="0"/>
              <a:t>11/20/2024</a:t>
            </a:fld>
            <a:endParaRPr lang="en-US"/>
          </a:p>
        </p:txBody>
      </p:sp>
      <p:sp>
        <p:nvSpPr>
          <p:cNvPr id="5" name="Footer Placeholder 4">
            <a:extLst>
              <a:ext uri="{FF2B5EF4-FFF2-40B4-BE49-F238E27FC236}">
                <a16:creationId xmlns:a16="http://schemas.microsoft.com/office/drawing/2014/main" id="{E2A19462-88A3-4604-A195-C27D8EABB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5BD22D-C4CA-B5D5-6A5C-5417E1A9F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5BE76B-8FA9-6A4F-B034-E8AB0FF0B2B5}" type="slidenum">
              <a:rPr lang="en-US" smtClean="0"/>
              <a:t>‹#›</a:t>
            </a:fld>
            <a:endParaRPr lang="en-US"/>
          </a:p>
        </p:txBody>
      </p:sp>
    </p:spTree>
    <p:extLst>
      <p:ext uri="{BB962C8B-B14F-4D97-AF65-F5344CB8AC3E}">
        <p14:creationId xmlns:p14="http://schemas.microsoft.com/office/powerpoint/2010/main" val="35911254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15" name="Group 821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203"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6"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17" name="Group 8216">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207" name="Freeform: Shape 8206">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18" name="Freeform: Shape 8207">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09" name="Freeform: Shape 8208">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19" name="Freeform: Shape 8209">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11" name="Freeform: Shape 8210">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20" name="Freeform: Shape 8211">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13" name="Freeform: Shape 8212">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195" name="Title 1">
            <a:extLst>
              <a:ext uri="{FF2B5EF4-FFF2-40B4-BE49-F238E27FC236}">
                <a16:creationId xmlns:a16="http://schemas.microsoft.com/office/drawing/2014/main" id="{FDAA53B0-EC14-4D2E-BCD3-5A119029CAAB}"/>
              </a:ext>
            </a:extLst>
          </p:cNvPr>
          <p:cNvSpPr>
            <a:spLocks noGrp="1"/>
          </p:cNvSpPr>
          <p:nvPr>
            <p:ph type="ctrTitle"/>
          </p:nvPr>
        </p:nvSpPr>
        <p:spPr>
          <a:xfrm>
            <a:off x="790418" y="1494522"/>
            <a:ext cx="10558405" cy="2108275"/>
          </a:xfrm>
        </p:spPr>
        <p:txBody>
          <a:bodyPr anchor="b">
            <a:normAutofit/>
          </a:bodyPr>
          <a:lstStyle/>
          <a:p>
            <a:pPr eaLnBrk="1" hangingPunct="1"/>
            <a:r>
              <a:rPr lang="en-US" sz="4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Hormone Replacement </a:t>
            </a:r>
            <a:r>
              <a:rPr lang="en-US" sz="4200" dirty="0">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en-US" sz="4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herapy </a:t>
            </a:r>
            <a:r>
              <a:rPr lang="en-US" sz="4200" dirty="0">
                <a:solidFill>
                  <a:schemeClr val="bg1"/>
                </a:solidFill>
                <a:latin typeface="Verdana" panose="020B0604030504040204" pitchFamily="34" charset="0"/>
                <a:ea typeface="Verdana" panose="020B0604030504040204" pitchFamily="34" charset="0"/>
                <a:cs typeface="Verdana" panose="020B0604030504040204" pitchFamily="34" charset="0"/>
              </a:rPr>
              <a:t>U</a:t>
            </a:r>
            <a:r>
              <a:rPr lang="en-US" sz="4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pdates for Perimenopausal </a:t>
            </a:r>
            <a:r>
              <a:rPr lang="en-US" sz="4200"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US" sz="4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omen and Effects on Sexual </a:t>
            </a:r>
            <a:r>
              <a:rPr lang="en-US" sz="420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en-US" sz="4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ealth</a:t>
            </a:r>
            <a:endParaRPr lang="en-US" altLang="en-US" sz="4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F45D1DBD-4FEE-4555-B0F0-812CA1838641}"/>
              </a:ext>
            </a:extLst>
          </p:cNvPr>
          <p:cNvSpPr>
            <a:spLocks noGrp="1"/>
          </p:cNvSpPr>
          <p:nvPr>
            <p:ph type="subTitle" idx="1"/>
          </p:nvPr>
        </p:nvSpPr>
        <p:spPr>
          <a:xfrm>
            <a:off x="874676" y="4021405"/>
            <a:ext cx="10558405" cy="2234485"/>
          </a:xfrm>
        </p:spPr>
        <p:txBody>
          <a:bodyPr anchor="t">
            <a:normAutofit/>
          </a:bodyPr>
          <a:lstStyle/>
          <a:p>
            <a:pPr eaLnBrk="1" fontAlgn="auto" hangingPunct="1">
              <a:spcBef>
                <a:spcPts val="0"/>
              </a:spcBef>
              <a:spcAft>
                <a:spcPts val="600"/>
              </a:spcAft>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Celia Valenzuela, MD</a:t>
            </a:r>
          </a:p>
          <a:p>
            <a:pPr eaLnBrk="1" fontAlgn="auto" hangingPunct="1">
              <a:spcBef>
                <a:spcPts val="0"/>
              </a:spcBef>
              <a:spcAft>
                <a:spcPts val="600"/>
              </a:spcAft>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Associate Clinical Professor</a:t>
            </a:r>
          </a:p>
          <a:p>
            <a:pPr eaLnBrk="1" fontAlgn="auto" hangingPunct="1">
              <a:spcBef>
                <a:spcPts val="0"/>
              </a:spcBef>
              <a:spcAft>
                <a:spcPts val="600"/>
              </a:spcAft>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Department of Obstetrics and Gynecology</a:t>
            </a:r>
          </a:p>
        </p:txBody>
      </p:sp>
      <p:pic>
        <p:nvPicPr>
          <p:cNvPr id="8" name="Picture 7">
            <a:extLst>
              <a:ext uri="{FF2B5EF4-FFF2-40B4-BE49-F238E27FC236}">
                <a16:creationId xmlns:a16="http://schemas.microsoft.com/office/drawing/2014/main" id="{FC637F9B-7579-6C8B-47CD-CC01BA71D8B7}"/>
              </a:ext>
            </a:extLst>
          </p:cNvPr>
          <p:cNvPicPr>
            <a:picLocks noChangeAspect="1"/>
          </p:cNvPicPr>
          <p:nvPr/>
        </p:nvPicPr>
        <p:blipFill>
          <a:blip r:embed="rId2"/>
          <a:stretch>
            <a:fillRect/>
          </a:stretch>
        </p:blipFill>
        <p:spPr>
          <a:xfrm>
            <a:off x="10250329" y="5175092"/>
            <a:ext cx="1353371" cy="1261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6B0CFE-700E-E188-7E65-AA4D60CBE6E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83D7E-D22F-D34D-1D5F-5B5B1B7F9D07}"/>
              </a:ext>
            </a:extLst>
          </p:cNvPr>
          <p:cNvSpPr>
            <a:spLocks noGrp="1"/>
          </p:cNvSpPr>
          <p:nvPr>
            <p:ph type="title"/>
          </p:nvPr>
        </p:nvSpPr>
        <p:spPr>
          <a:xfrm>
            <a:off x="1115568" y="548640"/>
            <a:ext cx="10168128" cy="1179576"/>
          </a:xfrm>
        </p:spPr>
        <p:txBody>
          <a:bodyPr>
            <a:normAutofit/>
          </a:bodyPr>
          <a:lstStyle/>
          <a:p>
            <a:r>
              <a:rPr lang="en-US" sz="4000" dirty="0">
                <a:effectLst/>
              </a:rPr>
              <a:t>Sexual Function and Hormone Therapy</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DE958B7-0FA4-9E17-AF92-DB5A6AC95683}"/>
              </a:ext>
            </a:extLst>
          </p:cNvPr>
          <p:cNvSpPr>
            <a:spLocks noGrp="1"/>
          </p:cNvSpPr>
          <p:nvPr>
            <p:ph sz="quarter" idx="1"/>
          </p:nvPr>
        </p:nvSpPr>
        <p:spPr>
          <a:xfrm>
            <a:off x="1115568" y="2276856"/>
            <a:ext cx="10168128" cy="3695020"/>
          </a:xfrm>
        </p:spPr>
        <p:txBody>
          <a:bodyPr>
            <a:normAutofit/>
          </a:bodyPr>
          <a:lstStyle/>
          <a:p>
            <a:pPr fontAlgn="auto">
              <a:buFont typeface="Arial" panose="020B0604020202020204" pitchFamily="34" charset="0"/>
              <a:buChar char="•"/>
            </a:pPr>
            <a:r>
              <a:rPr lang="en-US" sz="2200" dirty="0">
                <a:effectLst/>
                <a:latin typeface="AdvTT7c3c51d9"/>
              </a:rPr>
              <a:t>Both systemic hormone therapy and low-dose vaginal ET increase lubrication, blood flow, and sensation of vaginal tissues</a:t>
            </a:r>
            <a:endParaRPr lang="en-US" sz="2200" dirty="0">
              <a:effectLst/>
              <a:latin typeface="AdvTT7c3c51d9+20"/>
            </a:endParaRPr>
          </a:p>
          <a:p>
            <a:pPr fontAlgn="auto">
              <a:buFont typeface="Arial" panose="020B0604020202020204" pitchFamily="34" charset="0"/>
              <a:buChar char="•"/>
            </a:pPr>
            <a:r>
              <a:rPr lang="en-US" sz="2200" dirty="0">
                <a:effectLst/>
                <a:latin typeface="AdvTT7c3c51d9"/>
              </a:rPr>
              <a:t>Systemic hormone therapy generally does not improve sexual function, sexual interest, arousal, or orgasmic response independent of its effect on GSM</a:t>
            </a:r>
            <a:endParaRPr lang="en-US" sz="2200" dirty="0">
              <a:effectLst/>
              <a:latin typeface="AdvTT7c3c51d9+20"/>
            </a:endParaRPr>
          </a:p>
          <a:p>
            <a:pPr fontAlgn="auto">
              <a:buFont typeface="Arial" panose="020B0604020202020204" pitchFamily="34" charset="0"/>
              <a:buChar char="•"/>
            </a:pPr>
            <a:r>
              <a:rPr lang="en-US" sz="2200" dirty="0">
                <a:latin typeface="AdvTT7c3c51d9"/>
              </a:rPr>
              <a:t>T</a:t>
            </a:r>
            <a:r>
              <a:rPr lang="en-US" sz="2200" dirty="0">
                <a:effectLst/>
                <a:latin typeface="AdvTT7c3c51d9"/>
              </a:rPr>
              <a:t>ransdermal ET may be better than oral ET </a:t>
            </a:r>
            <a:r>
              <a:rPr lang="en-US" sz="2200" dirty="0">
                <a:latin typeface="AdvTT7c3c51d9"/>
              </a:rPr>
              <a:t>due to</a:t>
            </a:r>
            <a:r>
              <a:rPr lang="en-US" sz="2200" dirty="0">
                <a:effectLst/>
                <a:latin typeface="AdvTT7c3c51d9"/>
              </a:rPr>
              <a:t> minimal effect on sex hormone-binding globulin and free testosterone levels</a:t>
            </a:r>
            <a:endParaRPr lang="en-US" sz="2200" dirty="0">
              <a:effectLst/>
              <a:latin typeface="AdvTT7c3c51d9+20"/>
            </a:endParaRPr>
          </a:p>
          <a:p>
            <a:pPr fontAlgn="auto">
              <a:buFont typeface="Arial" panose="020B0604020202020204" pitchFamily="34" charset="0"/>
              <a:buChar char="•"/>
            </a:pPr>
            <a:r>
              <a:rPr lang="en-US" sz="2200" dirty="0" err="1">
                <a:effectLst/>
                <a:latin typeface="AdvTT7c3c51d9"/>
              </a:rPr>
              <a:t>Nonestrogen</a:t>
            </a:r>
            <a:r>
              <a:rPr lang="en-US" sz="2200" dirty="0">
                <a:effectLst/>
                <a:latin typeface="AdvTT7c3c51d9"/>
              </a:rPr>
              <a:t> alternatives FDA approved for dyspareunia include ospemifene and intravaginal DHEA</a:t>
            </a:r>
            <a:endParaRPr lang="en-US" sz="2200" dirty="0">
              <a:effectLst/>
              <a:latin typeface="AdvTT7c3c51d9+20"/>
            </a:endParaRPr>
          </a:p>
          <a:p>
            <a:endParaRPr lang="en-US" sz="2200" dirty="0"/>
          </a:p>
          <a:p>
            <a:endParaRPr lang="en-US" sz="2200" dirty="0"/>
          </a:p>
        </p:txBody>
      </p:sp>
      <p:sp>
        <p:nvSpPr>
          <p:cNvPr id="5" name="TextBox 4">
            <a:extLst>
              <a:ext uri="{FF2B5EF4-FFF2-40B4-BE49-F238E27FC236}">
                <a16:creationId xmlns:a16="http://schemas.microsoft.com/office/drawing/2014/main" id="{D25E70B4-3D39-9F38-7A8E-1C8F544BA121}"/>
              </a:ext>
            </a:extLst>
          </p:cNvPr>
          <p:cNvSpPr txBox="1"/>
          <p:nvPr/>
        </p:nvSpPr>
        <p:spPr>
          <a:xfrm>
            <a:off x="1011936" y="5868937"/>
            <a:ext cx="10168128" cy="461665"/>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rPr>
              <a:t>“The 2022 Hormone Therapy Position Statement of The North American Menopause Society” Advisory Panel. The 2022 hormone therapy position statement of The North American Menopause Society. Menopause. 2022 Jul 1;29(7):767-794. </a:t>
            </a:r>
          </a:p>
        </p:txBody>
      </p:sp>
    </p:spTree>
    <p:extLst>
      <p:ext uri="{BB962C8B-B14F-4D97-AF65-F5344CB8AC3E}">
        <p14:creationId xmlns:p14="http://schemas.microsoft.com/office/powerpoint/2010/main" val="11136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Freeform: Shape 11272">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5" name="Oval 11274">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Where Does Fertilization Occur? 10 ...">
            <a:extLst>
              <a:ext uri="{FF2B5EF4-FFF2-40B4-BE49-F238E27FC236}">
                <a16:creationId xmlns:a16="http://schemas.microsoft.com/office/drawing/2014/main" id="{1C2BCE22-E92E-9F1C-4165-9B62327C0CE8}"/>
              </a:ext>
            </a:extLst>
          </p:cNvPr>
          <p:cNvPicPr>
            <a:picLocks noChangeAspect="1" noChangeArrowheads="1"/>
          </p:cNvPicPr>
          <p:nvPr/>
        </p:nvPicPr>
        <p:blipFill>
          <a:blip r:embed="rId3">
            <a:duotone>
              <a:prstClr val="black"/>
              <a:prstClr val="white"/>
            </a:duotone>
            <a:extLst>
              <a:ext uri="{28A0092B-C50C-407E-A947-70E740481C1C}">
                <a14:useLocalDpi xmlns:a14="http://schemas.microsoft.com/office/drawing/2010/main" val="0"/>
              </a:ext>
            </a:extLst>
          </a:blip>
          <a:stretch>
            <a:fillRect/>
          </a:stretch>
        </p:blipFill>
        <p:spPr bwMode="auto">
          <a:xfrm>
            <a:off x="1730868" y="965201"/>
            <a:ext cx="9459775" cy="492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7177C5-EC41-B463-F158-078D555DDBB2}"/>
              </a:ext>
            </a:extLst>
          </p:cNvPr>
          <p:cNvSpPr txBox="1"/>
          <p:nvPr/>
        </p:nvSpPr>
        <p:spPr>
          <a:xfrm>
            <a:off x="6823167" y="5892799"/>
            <a:ext cx="4367476" cy="246221"/>
          </a:xfrm>
          <a:prstGeom prst="rect">
            <a:avLst/>
          </a:prstGeom>
          <a:noFill/>
        </p:spPr>
        <p:txBody>
          <a:bodyPr wrap="square">
            <a:spAutoFit/>
          </a:bodyPr>
          <a:lstStyle/>
          <a:p>
            <a:r>
              <a:rPr lang="en-US" sz="1000" dirty="0">
                <a:solidFill>
                  <a:schemeClr val="bg1">
                    <a:lumMod val="65000"/>
                  </a:schemeClr>
                </a:solidFill>
                <a:latin typeface="Calibri" panose="020F0502020204030204" pitchFamily="34" charset="0"/>
                <a:cs typeface="Calibri" panose="020F0502020204030204" pitchFamily="34" charset="0"/>
              </a:rPr>
              <a:t>Image credit: https://</a:t>
            </a:r>
            <a:r>
              <a:rPr lang="en-US" sz="1000" dirty="0" err="1">
                <a:solidFill>
                  <a:schemeClr val="bg1">
                    <a:lumMod val="65000"/>
                  </a:schemeClr>
                </a:solidFill>
                <a:latin typeface="Calibri" panose="020F0502020204030204" pitchFamily="34" charset="0"/>
                <a:cs typeface="Calibri" panose="020F0502020204030204" pitchFamily="34" charset="0"/>
              </a:rPr>
              <a:t>www.healthline.com</a:t>
            </a:r>
            <a:r>
              <a:rPr lang="en-US" sz="1000" dirty="0">
                <a:solidFill>
                  <a:schemeClr val="bg1">
                    <a:lumMod val="65000"/>
                  </a:schemeClr>
                </a:solidFill>
                <a:latin typeface="Calibri" panose="020F0502020204030204" pitchFamily="34" charset="0"/>
                <a:cs typeface="Calibri" panose="020F0502020204030204" pitchFamily="34" charset="0"/>
              </a:rPr>
              <a:t>/health/where-does-fertilization-occur</a:t>
            </a:r>
          </a:p>
        </p:txBody>
      </p:sp>
    </p:spTree>
    <p:extLst>
      <p:ext uri="{BB962C8B-B14F-4D97-AF65-F5344CB8AC3E}">
        <p14:creationId xmlns:p14="http://schemas.microsoft.com/office/powerpoint/2010/main" val="325103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490174-DBE0-AEED-31AD-A22784EA33ED}"/>
              </a:ext>
            </a:extLst>
          </p:cNvPr>
          <p:cNvPicPr>
            <a:picLocks noChangeAspect="1"/>
          </p:cNvPicPr>
          <p:nvPr/>
        </p:nvPicPr>
        <p:blipFill>
          <a:blip r:embed="rId3"/>
          <a:stretch>
            <a:fillRect/>
          </a:stretch>
        </p:blipFill>
        <p:spPr>
          <a:xfrm>
            <a:off x="1439692" y="486617"/>
            <a:ext cx="9684300" cy="5884766"/>
          </a:xfrm>
          <a:prstGeom prst="rect">
            <a:avLst/>
          </a:prstGeom>
        </p:spPr>
      </p:pic>
      <p:sp>
        <p:nvSpPr>
          <p:cNvPr id="6" name="Rectangle 5">
            <a:extLst>
              <a:ext uri="{FF2B5EF4-FFF2-40B4-BE49-F238E27FC236}">
                <a16:creationId xmlns:a16="http://schemas.microsoft.com/office/drawing/2014/main" id="{7D91CEE3-9408-1E43-2EF6-BC70C064CA27}"/>
              </a:ext>
            </a:extLst>
          </p:cNvPr>
          <p:cNvSpPr/>
          <p:nvPr/>
        </p:nvSpPr>
        <p:spPr>
          <a:xfrm>
            <a:off x="119921" y="104931"/>
            <a:ext cx="11962151" cy="6625653"/>
          </a:xfrm>
          <a:prstGeom prst="rect">
            <a:avLst/>
          </a:prstGeom>
          <a:noFill/>
          <a:ln w="28575">
            <a:solidFill>
              <a:srgbClr val="6E9D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F81E4F-8CFE-73ED-F074-92328206350F}"/>
              </a:ext>
            </a:extLst>
          </p:cNvPr>
          <p:cNvSpPr txBox="1"/>
          <p:nvPr/>
        </p:nvSpPr>
        <p:spPr>
          <a:xfrm rot="16200000">
            <a:off x="-2742451" y="3213554"/>
            <a:ext cx="6603170" cy="430887"/>
          </a:xfrm>
          <a:prstGeom prst="rect">
            <a:avLst/>
          </a:prstGeom>
          <a:noFill/>
        </p:spPr>
        <p:txBody>
          <a:bodyPr wrap="square">
            <a:spAutoFit/>
          </a:bodyPr>
          <a:lstStyle/>
          <a:p>
            <a:pPr algn="ctr"/>
            <a:r>
              <a:rPr lang="en-US" sz="11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p>
        </p:txBody>
      </p:sp>
      <p:sp>
        <p:nvSpPr>
          <p:cNvPr id="2" name="Rectangle 1">
            <a:extLst>
              <a:ext uri="{FF2B5EF4-FFF2-40B4-BE49-F238E27FC236}">
                <a16:creationId xmlns:a16="http://schemas.microsoft.com/office/drawing/2014/main" id="{D7DEB524-3424-5430-CAB2-15CCD06FDA40}"/>
              </a:ext>
            </a:extLst>
          </p:cNvPr>
          <p:cNvSpPr/>
          <p:nvPr/>
        </p:nvSpPr>
        <p:spPr>
          <a:xfrm>
            <a:off x="8050696" y="486617"/>
            <a:ext cx="3073296" cy="354867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47EE9E-E95A-8F0D-D7D2-852D41DDE4AB}"/>
              </a:ext>
            </a:extLst>
          </p:cNvPr>
          <p:cNvSpPr/>
          <p:nvPr/>
        </p:nvSpPr>
        <p:spPr>
          <a:xfrm>
            <a:off x="9521687" y="4035287"/>
            <a:ext cx="1868556" cy="1351722"/>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97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9E45B-DFA4-27DC-C99D-0125E51D8C9C}"/>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Key Findings from WHI</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051BB55-18F3-FA06-3163-2D0F349A66D8}"/>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CEE</a:t>
            </a:r>
            <a:r>
              <a:rPr lang="en-US" sz="2000">
                <a:solidFill>
                  <a:schemeClr val="tx1">
                    <a:alpha val="80000"/>
                  </a:schemeClr>
                </a:solidFill>
                <a:effectLst/>
              </a:rPr>
              <a:t>/MPA: </a:t>
            </a:r>
          </a:p>
          <a:p>
            <a:pPr lvl="1"/>
            <a:r>
              <a:rPr lang="en-US" sz="2000">
                <a:solidFill>
                  <a:schemeClr val="tx1">
                    <a:alpha val="80000"/>
                  </a:schemeClr>
                </a:solidFill>
                <a:effectLst/>
              </a:rPr>
              <a:t>Increased risks of stroke, pulmonary embolism, breast cancer </a:t>
            </a:r>
          </a:p>
          <a:p>
            <a:pPr lvl="1"/>
            <a:r>
              <a:rPr lang="en-US" sz="2000">
                <a:solidFill>
                  <a:schemeClr val="tx1">
                    <a:alpha val="80000"/>
                  </a:schemeClr>
                </a:solidFill>
                <a:effectLst/>
              </a:rPr>
              <a:t>Decreased risks of fractures, colorectal cancer </a:t>
            </a:r>
          </a:p>
          <a:p>
            <a:r>
              <a:rPr lang="en-US" sz="2000">
                <a:solidFill>
                  <a:schemeClr val="tx1">
                    <a:alpha val="80000"/>
                  </a:schemeClr>
                </a:solidFill>
                <a:effectLst/>
              </a:rPr>
              <a:t>CEE alone (women without a uterus): </a:t>
            </a:r>
          </a:p>
          <a:p>
            <a:pPr lvl="1"/>
            <a:r>
              <a:rPr lang="en-US" sz="2000">
                <a:solidFill>
                  <a:schemeClr val="tx1">
                    <a:alpha val="80000"/>
                  </a:schemeClr>
                </a:solidFill>
                <a:effectLst/>
              </a:rPr>
              <a:t>Increased risk of stroke</a:t>
            </a:r>
            <a:endParaRPr lang="en-US" sz="2000">
              <a:solidFill>
                <a:schemeClr val="tx1">
                  <a:alpha val="80000"/>
                </a:schemeClr>
              </a:solidFill>
            </a:endParaRPr>
          </a:p>
          <a:p>
            <a:pPr lvl="1"/>
            <a:r>
              <a:rPr lang="en-US" sz="2000">
                <a:solidFill>
                  <a:schemeClr val="tx1">
                    <a:alpha val="80000"/>
                  </a:schemeClr>
                </a:solidFill>
                <a:effectLst/>
              </a:rPr>
              <a:t>Decreased risk of fracture (breast cancer risk also decreased during long term follow-up)</a:t>
            </a:r>
            <a:endParaRPr lang="en-US" sz="2000">
              <a:solidFill>
                <a:schemeClr val="tx1">
                  <a:alpha val="80000"/>
                </a:schemeClr>
              </a:solidFill>
            </a:endParaRPr>
          </a:p>
          <a:p>
            <a:pPr lvl="1"/>
            <a:r>
              <a:rPr lang="en-US" sz="2000">
                <a:solidFill>
                  <a:schemeClr val="tx1">
                    <a:alpha val="80000"/>
                  </a:schemeClr>
                </a:solidFill>
                <a:effectLst/>
              </a:rPr>
              <a:t>Neutral results for most other outcomes </a:t>
            </a:r>
          </a:p>
          <a:p>
            <a:r>
              <a:rPr lang="en-US" sz="2000">
                <a:solidFill>
                  <a:schemeClr val="tx1">
                    <a:alpha val="80000"/>
                  </a:schemeClr>
                </a:solidFill>
                <a:effectLst/>
              </a:rPr>
              <a:t>Small absolute risk increases for each (~1 excess event/1000 person years) </a:t>
            </a:r>
            <a:endParaRPr lang="en-US" sz="2000">
              <a:solidFill>
                <a:schemeClr val="tx1">
                  <a:alpha val="80000"/>
                </a:schemeClr>
              </a:solidFill>
            </a:endParaRPr>
          </a:p>
          <a:p>
            <a:pPr lvl="1"/>
            <a:r>
              <a:rPr lang="en-US" sz="2000">
                <a:solidFill>
                  <a:schemeClr val="tx1">
                    <a:alpha val="80000"/>
                  </a:schemeClr>
                </a:solidFill>
                <a:effectLst/>
              </a:rPr>
              <a:t>Risks greater in older women </a:t>
            </a:r>
          </a:p>
          <a:p>
            <a:r>
              <a:rPr lang="en-US" sz="2000">
                <a:solidFill>
                  <a:schemeClr val="tx1">
                    <a:alpha val="80000"/>
                  </a:schemeClr>
                </a:solidFill>
                <a:effectLst/>
              </a:rPr>
              <a:t>Neither regimen increased risk of all cause mortality</a:t>
            </a:r>
            <a:endParaRPr lang="en-US" sz="2000">
              <a:solidFill>
                <a:schemeClr val="tx1">
                  <a:alpha val="80000"/>
                </a:schemeClr>
              </a:solidFill>
            </a:endParaRPr>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38079F-120F-811B-E0DA-1A01C2F5F041}"/>
              </a:ext>
            </a:extLst>
          </p:cNvPr>
          <p:cNvSpPr txBox="1"/>
          <p:nvPr/>
        </p:nvSpPr>
        <p:spPr>
          <a:xfrm>
            <a:off x="5039252" y="6318491"/>
            <a:ext cx="6288249" cy="430887"/>
          </a:xfrm>
          <a:prstGeom prst="rect">
            <a:avLst/>
          </a:prstGeom>
          <a:noFill/>
        </p:spPr>
        <p:txBody>
          <a:bodyPr wrap="square">
            <a:spAutoFit/>
          </a:bodyPr>
          <a:lstStyle/>
          <a:p>
            <a:r>
              <a:rPr lang="en-US" sz="11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p>
        </p:txBody>
      </p:sp>
    </p:spTree>
    <p:extLst>
      <p:ext uri="{BB962C8B-B14F-4D97-AF65-F5344CB8AC3E}">
        <p14:creationId xmlns:p14="http://schemas.microsoft.com/office/powerpoint/2010/main" val="405493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AC5F50-7AE9-48FA-63F9-7672A684CA4E}"/>
              </a:ext>
            </a:extLst>
          </p:cNvPr>
          <p:cNvSpPr>
            <a:spLocks noGrp="1"/>
          </p:cNvSpPr>
          <p:nvPr>
            <p:ph type="title"/>
          </p:nvPr>
        </p:nvSpPr>
        <p:spPr>
          <a:xfrm>
            <a:off x="1115568" y="548640"/>
            <a:ext cx="10168128" cy="1179576"/>
          </a:xfrm>
        </p:spPr>
        <p:txBody>
          <a:bodyPr>
            <a:normAutofit/>
          </a:bodyPr>
          <a:lstStyle/>
          <a:p>
            <a:r>
              <a:rPr lang="en-US" sz="4000"/>
              <a:t>What Have We Learned Since the WHI?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D98676-AF83-3DEC-51A4-306286844915}"/>
              </a:ext>
            </a:extLst>
          </p:cNvPr>
          <p:cNvSpPr>
            <a:spLocks noGrp="1"/>
          </p:cNvSpPr>
          <p:nvPr>
            <p:ph idx="1"/>
          </p:nvPr>
        </p:nvSpPr>
        <p:spPr>
          <a:xfrm>
            <a:off x="956602" y="2520579"/>
            <a:ext cx="9511167" cy="1816842"/>
          </a:xfrm>
        </p:spPr>
        <p:txBody>
          <a:bodyPr>
            <a:normAutofit/>
          </a:bodyPr>
          <a:lstStyle/>
          <a:p>
            <a:r>
              <a:rPr lang="en-US" sz="2400" dirty="0">
                <a:latin typeface="AdvOTa54b5d5d"/>
              </a:rPr>
              <a:t>T</a:t>
            </a:r>
            <a:r>
              <a:rPr lang="en-US" sz="2400" dirty="0">
                <a:effectLst/>
                <a:latin typeface="AdvOTa54b5d5d"/>
              </a:rPr>
              <a:t>wo estrogen receptors, </a:t>
            </a:r>
            <a:r>
              <a:rPr lang="en-US" sz="2400" dirty="0">
                <a:effectLst/>
                <a:latin typeface="AdvPS7DA6"/>
              </a:rPr>
              <a:t>a </a:t>
            </a:r>
            <a:r>
              <a:rPr lang="en-US" sz="2400" dirty="0">
                <a:effectLst/>
                <a:latin typeface="AdvOTa54b5d5d"/>
              </a:rPr>
              <a:t>and </a:t>
            </a:r>
            <a:r>
              <a:rPr lang="en-US" sz="2400" dirty="0">
                <a:effectLst/>
                <a:latin typeface="AdvPS7DA6"/>
              </a:rPr>
              <a:t>b</a:t>
            </a:r>
            <a:endParaRPr lang="en-US" sz="2400" dirty="0">
              <a:latin typeface="AdvOTa54b5d5d"/>
            </a:endParaRPr>
          </a:p>
          <a:p>
            <a:pPr lvl="1"/>
            <a:r>
              <a:rPr lang="en-US" sz="2000" dirty="0">
                <a:latin typeface="AdvOTa54b5d5d"/>
              </a:rPr>
              <a:t>E</a:t>
            </a:r>
            <a:r>
              <a:rPr lang="en-US" sz="2000" dirty="0">
                <a:effectLst/>
                <a:latin typeface="AdvOTa54b5d5d"/>
              </a:rPr>
              <a:t>stradiol binds equally to both</a:t>
            </a:r>
            <a:endParaRPr lang="en-US" sz="2000" dirty="0">
              <a:latin typeface="AdvOTa54b5d5d"/>
            </a:endParaRPr>
          </a:p>
          <a:p>
            <a:pPr lvl="1"/>
            <a:r>
              <a:rPr lang="en-US" sz="2000" dirty="0">
                <a:effectLst/>
                <a:latin typeface="AdvOTa54b5d5d"/>
              </a:rPr>
              <a:t>CEE bind predominantly to </a:t>
            </a:r>
            <a:r>
              <a:rPr lang="en-US" sz="2000" dirty="0">
                <a:effectLst/>
                <a:latin typeface="AdvPS7DA6"/>
              </a:rPr>
              <a:t>b</a:t>
            </a:r>
            <a:r>
              <a:rPr lang="en-US" sz="2000" dirty="0">
                <a:effectLst/>
                <a:latin typeface="AdvOTa54b5d5d"/>
              </a:rPr>
              <a:t>, leading to overall more potent clinical effects </a:t>
            </a:r>
          </a:p>
          <a:p>
            <a:r>
              <a:rPr lang="en-US" sz="2400" dirty="0">
                <a:effectLst/>
                <a:latin typeface="AdvOTa54b5d5d"/>
              </a:rPr>
              <a:t>CEE more active in increasing inflammatory markers </a:t>
            </a:r>
            <a:endParaRPr lang="en-US" sz="2400" dirty="0"/>
          </a:p>
        </p:txBody>
      </p:sp>
      <p:sp>
        <p:nvSpPr>
          <p:cNvPr id="9" name="TextBox 8">
            <a:extLst>
              <a:ext uri="{FF2B5EF4-FFF2-40B4-BE49-F238E27FC236}">
                <a16:creationId xmlns:a16="http://schemas.microsoft.com/office/drawing/2014/main" id="{413D02E9-9A4C-5A8C-BC1F-BB4EA91C943D}"/>
              </a:ext>
            </a:extLst>
          </p:cNvPr>
          <p:cNvSpPr txBox="1"/>
          <p:nvPr/>
        </p:nvSpPr>
        <p:spPr>
          <a:xfrm>
            <a:off x="2393266" y="6208794"/>
            <a:ext cx="7405468" cy="276999"/>
          </a:xfrm>
          <a:prstGeom prst="rect">
            <a:avLst/>
          </a:prstGeom>
          <a:noFill/>
        </p:spPr>
        <p:txBody>
          <a:bodyPr wrap="square">
            <a:spAutoFit/>
          </a:bodyPr>
          <a:lstStyle/>
          <a:p>
            <a:r>
              <a:rPr lang="en-US" sz="1200" dirty="0">
                <a:solidFill>
                  <a:schemeClr val="bg1">
                    <a:lumMod val="50000"/>
                  </a:schemeClr>
                </a:solidFill>
                <a:effectLst/>
              </a:rPr>
              <a:t>Levy B, Simon JA. A Contemporary View of Menopausal Hormone Therapy. </a:t>
            </a:r>
            <a:r>
              <a:rPr lang="en-US" sz="1200" dirty="0" err="1">
                <a:solidFill>
                  <a:schemeClr val="bg1">
                    <a:lumMod val="50000"/>
                  </a:schemeClr>
                </a:solidFill>
                <a:effectLst/>
              </a:rPr>
              <a:t>Obstet</a:t>
            </a:r>
            <a:r>
              <a:rPr lang="en-US" sz="1200" dirty="0">
                <a:solidFill>
                  <a:schemeClr val="bg1">
                    <a:lumMod val="50000"/>
                  </a:schemeClr>
                </a:solidFill>
                <a:effectLst/>
              </a:rPr>
              <a:t> Gynecol. 2024 Jul 1;144(1):12-23. </a:t>
            </a:r>
          </a:p>
        </p:txBody>
      </p:sp>
    </p:spTree>
    <p:extLst>
      <p:ext uri="{BB962C8B-B14F-4D97-AF65-F5344CB8AC3E}">
        <p14:creationId xmlns:p14="http://schemas.microsoft.com/office/powerpoint/2010/main" val="370057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123AF-D584-98E9-4C46-EADC1EBF4D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3ADE3C-2477-B771-7BF4-74731ACAB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6E5578B8-0F7E-4181-9AD3-6A386A633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60A78475-4ED0-B611-9582-0171EF0FD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CDB192-F40C-4FD9-E173-DA3F5059A11C}"/>
              </a:ext>
            </a:extLst>
          </p:cNvPr>
          <p:cNvSpPr>
            <a:spLocks noGrp="1"/>
          </p:cNvSpPr>
          <p:nvPr>
            <p:ph type="title"/>
          </p:nvPr>
        </p:nvSpPr>
        <p:spPr>
          <a:xfrm>
            <a:off x="1115568" y="548640"/>
            <a:ext cx="10168128" cy="1179576"/>
          </a:xfrm>
        </p:spPr>
        <p:txBody>
          <a:bodyPr>
            <a:normAutofit/>
          </a:bodyPr>
          <a:lstStyle/>
          <a:p>
            <a:r>
              <a:rPr lang="en-US" sz="4000"/>
              <a:t>What Have We Learned Since the WHI?</a:t>
            </a:r>
          </a:p>
        </p:txBody>
      </p:sp>
      <p:sp>
        <p:nvSpPr>
          <p:cNvPr id="14" name="Rectangle 13">
            <a:extLst>
              <a:ext uri="{FF2B5EF4-FFF2-40B4-BE49-F238E27FC236}">
                <a16:creationId xmlns:a16="http://schemas.microsoft.com/office/drawing/2014/main" id="{A5BF7EBC-DBA8-B4A1-F4F6-45F293667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9088E81-C355-087F-C6C9-5477E9AA0D9F}"/>
              </a:ext>
            </a:extLst>
          </p:cNvPr>
          <p:cNvSpPr>
            <a:spLocks noGrp="1"/>
          </p:cNvSpPr>
          <p:nvPr>
            <p:ph idx="1"/>
          </p:nvPr>
        </p:nvSpPr>
        <p:spPr>
          <a:xfrm>
            <a:off x="498834" y="2276856"/>
            <a:ext cx="11444637" cy="4194282"/>
          </a:xfrm>
        </p:spPr>
        <p:txBody>
          <a:bodyPr>
            <a:normAutofit/>
          </a:bodyPr>
          <a:lstStyle/>
          <a:p>
            <a:r>
              <a:rPr lang="en-US" sz="2400" dirty="0"/>
              <a:t>S</a:t>
            </a:r>
            <a:r>
              <a:rPr lang="en-US" sz="2400" dirty="0">
                <a:effectLst/>
              </a:rPr>
              <a:t>ynthetic progestins have distinctive receptor binding</a:t>
            </a:r>
          </a:p>
          <a:p>
            <a:pPr lvl="1"/>
            <a:r>
              <a:rPr lang="en-US" sz="2000" dirty="0">
                <a:effectLst/>
              </a:rPr>
              <a:t>MPA may have contributed to an increased risk for breast cancer </a:t>
            </a:r>
          </a:p>
          <a:p>
            <a:pPr lvl="1"/>
            <a:r>
              <a:rPr lang="en-US" sz="2000" dirty="0">
                <a:effectLst/>
              </a:rPr>
              <a:t>MPA binds to progesterone receptors and to androgen and glucocorticoid receptors - increases insulin resistance, and increases risk of blood clot when added to estrogen therapy </a:t>
            </a:r>
          </a:p>
          <a:p>
            <a:r>
              <a:rPr lang="en-US" sz="2400" dirty="0">
                <a:effectLst/>
              </a:rPr>
              <a:t>WHI 20-year follow-up data (</a:t>
            </a:r>
            <a:r>
              <a:rPr lang="en-US" sz="2400" dirty="0" err="1">
                <a:effectLst/>
              </a:rPr>
              <a:t>Chlebowski</a:t>
            </a:r>
            <a:r>
              <a:rPr lang="en-US" sz="2400" dirty="0">
                <a:effectLst/>
              </a:rPr>
              <a:t> et al): </a:t>
            </a:r>
          </a:p>
          <a:p>
            <a:pPr lvl="1"/>
            <a:r>
              <a:rPr lang="en-US" sz="2000" dirty="0">
                <a:effectLst/>
              </a:rPr>
              <a:t>CEE - 45% statistically significant reduction in breast cancer mortality after 18 years of cumulative follow-up compared with placebo.</a:t>
            </a:r>
          </a:p>
          <a:p>
            <a:pPr lvl="1"/>
            <a:r>
              <a:rPr lang="en-US" sz="2000" dirty="0"/>
              <a:t>N</a:t>
            </a:r>
            <a:r>
              <a:rPr lang="en-US" sz="2000" dirty="0">
                <a:effectLst/>
              </a:rPr>
              <a:t>o increase in breast cancer mortality in the group randomized to combined conjugated equine estrogen plus medroxyprogesterone acetate </a:t>
            </a:r>
            <a:endParaRPr lang="en-US" sz="2000" dirty="0"/>
          </a:p>
        </p:txBody>
      </p:sp>
      <p:sp>
        <p:nvSpPr>
          <p:cNvPr id="4" name="TextBox 3">
            <a:extLst>
              <a:ext uri="{FF2B5EF4-FFF2-40B4-BE49-F238E27FC236}">
                <a16:creationId xmlns:a16="http://schemas.microsoft.com/office/drawing/2014/main" id="{E051D757-096C-91E4-664D-FB9284A2A2D0}"/>
              </a:ext>
            </a:extLst>
          </p:cNvPr>
          <p:cNvSpPr txBox="1"/>
          <p:nvPr/>
        </p:nvSpPr>
        <p:spPr>
          <a:xfrm>
            <a:off x="2393266" y="6208794"/>
            <a:ext cx="7405468" cy="276999"/>
          </a:xfrm>
          <a:prstGeom prst="rect">
            <a:avLst/>
          </a:prstGeom>
          <a:noFill/>
        </p:spPr>
        <p:txBody>
          <a:bodyPr wrap="square">
            <a:spAutoFit/>
          </a:bodyPr>
          <a:lstStyle/>
          <a:p>
            <a:r>
              <a:rPr lang="en-US" sz="1200" dirty="0">
                <a:solidFill>
                  <a:schemeClr val="bg1">
                    <a:lumMod val="50000"/>
                  </a:schemeClr>
                </a:solidFill>
                <a:effectLst/>
              </a:rPr>
              <a:t>Levy B, Simon JA. A Contemporary View of Menopausal Hormone Therapy. </a:t>
            </a:r>
            <a:r>
              <a:rPr lang="en-US" sz="1200" dirty="0" err="1">
                <a:solidFill>
                  <a:schemeClr val="bg1">
                    <a:lumMod val="50000"/>
                  </a:schemeClr>
                </a:solidFill>
                <a:effectLst/>
              </a:rPr>
              <a:t>Obstet</a:t>
            </a:r>
            <a:r>
              <a:rPr lang="en-US" sz="1200" dirty="0">
                <a:solidFill>
                  <a:schemeClr val="bg1">
                    <a:lumMod val="50000"/>
                  </a:schemeClr>
                </a:solidFill>
                <a:effectLst/>
              </a:rPr>
              <a:t> Gynecol. 2024 Jul 1;144(1):12-23. </a:t>
            </a:r>
          </a:p>
        </p:txBody>
      </p:sp>
    </p:spTree>
    <p:extLst>
      <p:ext uri="{BB962C8B-B14F-4D97-AF65-F5344CB8AC3E}">
        <p14:creationId xmlns:p14="http://schemas.microsoft.com/office/powerpoint/2010/main" val="57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F2DDDD-9F8F-E20B-45CE-275DEFF8742F}"/>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kern="1200">
                <a:solidFill>
                  <a:schemeClr val="tx1"/>
                </a:solidFill>
                <a:latin typeface="+mj-lt"/>
                <a:ea typeface="+mj-ea"/>
                <a:cs typeface="+mj-cs"/>
              </a:rPr>
              <a:t>Breast Cancer Risk</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9B8A7F60-696E-B237-C689-22785B104D84}"/>
              </a:ext>
            </a:extLst>
          </p:cNvPr>
          <p:cNvSpPr>
            <a:spLocks noGrp="1"/>
          </p:cNvSpPr>
          <p:nvPr>
            <p:ph sz="half" idx="1"/>
          </p:nvPr>
        </p:nvSpPr>
        <p:spPr>
          <a:xfrm>
            <a:off x="411480" y="2684095"/>
            <a:ext cx="4443154" cy="3492868"/>
          </a:xfrm>
        </p:spPr>
        <p:txBody>
          <a:bodyPr vert="horz" lIns="91440" tIns="45720" rIns="91440" bIns="45720" rtlCol="0">
            <a:normAutofit/>
          </a:bodyPr>
          <a:lstStyle/>
          <a:p>
            <a:r>
              <a:rPr lang="en-US" sz="1800" dirty="0">
                <a:effectLst/>
              </a:rPr>
              <a:t>2018 review found that breast cancer incidence was not affected by CEE/MPA relative to placebo for up to 11 years in women who had never used menopausal HT</a:t>
            </a:r>
            <a:endParaRPr lang="en-US" sz="1800" dirty="0"/>
          </a:p>
          <a:p>
            <a:r>
              <a:rPr lang="en-US" sz="1800" dirty="0">
                <a:effectLst/>
              </a:rPr>
              <a:t>Participants who had used menopausal HT before randomization to placebo group had an unusually low breast cancer incidence</a:t>
            </a:r>
          </a:p>
          <a:p>
            <a:r>
              <a:rPr lang="en-US" sz="1800" dirty="0">
                <a:effectLst/>
              </a:rPr>
              <a:t>This lower incidence in the placebo group created the controversial breast cancer data</a:t>
            </a:r>
            <a:endParaRPr lang="en-US" sz="1800" dirty="0"/>
          </a:p>
          <a:p>
            <a:endParaRPr lang="en-US" sz="1800" dirty="0"/>
          </a:p>
          <a:p>
            <a:endParaRPr lang="en-US" sz="1800" dirty="0"/>
          </a:p>
        </p:txBody>
      </p:sp>
      <p:pic>
        <p:nvPicPr>
          <p:cNvPr id="7" name="Content Placeholder 6">
            <a:extLst>
              <a:ext uri="{FF2B5EF4-FFF2-40B4-BE49-F238E27FC236}">
                <a16:creationId xmlns:a16="http://schemas.microsoft.com/office/drawing/2014/main" id="{BAE9E98B-EC18-8298-71D9-76C02A5562B8}"/>
              </a:ext>
            </a:extLst>
          </p:cNvPr>
          <p:cNvPicPr>
            <a:picLocks noGrp="1" noChangeAspect="1"/>
          </p:cNvPicPr>
          <p:nvPr>
            <p:ph sz="half" idx="2"/>
          </p:nvPr>
        </p:nvPicPr>
        <p:blipFill>
          <a:blip r:embed="rId2"/>
          <a:stretch>
            <a:fillRect/>
          </a:stretch>
        </p:blipFill>
        <p:spPr>
          <a:xfrm>
            <a:off x="5385816" y="1308185"/>
            <a:ext cx="6440424" cy="4186275"/>
          </a:xfrm>
          <a:prstGeom prst="rect">
            <a:avLst/>
          </a:prstGeom>
        </p:spPr>
      </p:pic>
      <p:sp>
        <p:nvSpPr>
          <p:cNvPr id="8" name="TextBox 7">
            <a:extLst>
              <a:ext uri="{FF2B5EF4-FFF2-40B4-BE49-F238E27FC236}">
                <a16:creationId xmlns:a16="http://schemas.microsoft.com/office/drawing/2014/main" id="{74DC8858-6B73-6B05-C46A-AEF78FA66474}"/>
              </a:ext>
            </a:extLst>
          </p:cNvPr>
          <p:cNvSpPr txBox="1"/>
          <p:nvPr/>
        </p:nvSpPr>
        <p:spPr>
          <a:xfrm>
            <a:off x="2393266" y="6208794"/>
            <a:ext cx="7405468" cy="276999"/>
          </a:xfrm>
          <a:prstGeom prst="rect">
            <a:avLst/>
          </a:prstGeom>
          <a:noFill/>
        </p:spPr>
        <p:txBody>
          <a:bodyPr wrap="square">
            <a:spAutoFit/>
          </a:bodyPr>
          <a:lstStyle/>
          <a:p>
            <a:r>
              <a:rPr lang="en-US" sz="1200" dirty="0">
                <a:solidFill>
                  <a:schemeClr val="bg1">
                    <a:lumMod val="50000"/>
                  </a:schemeClr>
                </a:solidFill>
                <a:effectLst/>
              </a:rPr>
              <a:t>Levy B, Simon JA. A Contemporary View of Menopausal Hormone Therapy. </a:t>
            </a:r>
            <a:r>
              <a:rPr lang="en-US" sz="1200" dirty="0" err="1">
                <a:solidFill>
                  <a:schemeClr val="bg1">
                    <a:lumMod val="50000"/>
                  </a:schemeClr>
                </a:solidFill>
                <a:effectLst/>
              </a:rPr>
              <a:t>Obstet</a:t>
            </a:r>
            <a:r>
              <a:rPr lang="en-US" sz="1200" dirty="0">
                <a:solidFill>
                  <a:schemeClr val="bg1">
                    <a:lumMod val="50000"/>
                  </a:schemeClr>
                </a:solidFill>
                <a:effectLst/>
              </a:rPr>
              <a:t> Gynecol. 2024 Jul 1;144(1):12-23. </a:t>
            </a:r>
          </a:p>
        </p:txBody>
      </p:sp>
    </p:spTree>
    <p:extLst>
      <p:ext uri="{BB962C8B-B14F-4D97-AF65-F5344CB8AC3E}">
        <p14:creationId xmlns:p14="http://schemas.microsoft.com/office/powerpoint/2010/main" val="11728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DF782-C7F8-3566-31C8-AA38B0CCE8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118C1D-AB08-7920-CAE2-86D0D1D90DCB}"/>
              </a:ext>
            </a:extLst>
          </p:cNvPr>
          <p:cNvSpPr>
            <a:spLocks noGrp="1"/>
          </p:cNvSpPr>
          <p:nvPr>
            <p:ph type="title"/>
          </p:nvPr>
        </p:nvSpPr>
        <p:spPr>
          <a:xfrm>
            <a:off x="1115568" y="548640"/>
            <a:ext cx="10168128" cy="1179576"/>
          </a:xfrm>
        </p:spPr>
        <p:txBody>
          <a:bodyPr>
            <a:normAutofit/>
          </a:bodyPr>
          <a:lstStyle/>
          <a:p>
            <a:r>
              <a:rPr lang="en-US" sz="4000">
                <a:effectLst/>
                <a:latin typeface="+mn-lt"/>
              </a:rPr>
              <a:t>DOPS (Danish Osteoporosis Prevention Study)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B911347-6552-0E70-0A84-FB17EF066E01}"/>
              </a:ext>
            </a:extLst>
          </p:cNvPr>
          <p:cNvSpPr>
            <a:spLocks noGrp="1"/>
          </p:cNvSpPr>
          <p:nvPr>
            <p:ph idx="1"/>
          </p:nvPr>
        </p:nvSpPr>
        <p:spPr>
          <a:xfrm>
            <a:off x="1115568" y="2276856"/>
            <a:ext cx="10168128" cy="3695020"/>
          </a:xfrm>
        </p:spPr>
        <p:txBody>
          <a:bodyPr>
            <a:normAutofit/>
          </a:bodyPr>
          <a:lstStyle/>
          <a:p>
            <a:r>
              <a:rPr lang="en-US" sz="1900" dirty="0">
                <a:effectLst/>
                <a:latin typeface="AdvOTa54b5d5d"/>
              </a:rPr>
              <a:t>1,006 patients randomized to 2 mg oral E2 plus progestin when indicated or no HT</a:t>
            </a:r>
          </a:p>
          <a:p>
            <a:r>
              <a:rPr lang="en-US" sz="1900" dirty="0">
                <a:effectLst/>
                <a:latin typeface="AdvOTa54b5d5d"/>
              </a:rPr>
              <a:t>Participants enrolled at the onset of menopause and followed for up to 16 years</a:t>
            </a:r>
          </a:p>
          <a:p>
            <a:r>
              <a:rPr lang="en-US" sz="1900" dirty="0">
                <a:effectLst/>
                <a:latin typeface="AdvOTa54b5d5d"/>
              </a:rPr>
              <a:t>During the 10 years of treatment, compared with placebo, those randomized to HT experienced significantly lower rates of MI, heart failure, or death with no increase in thromboembolism, cancer, or stroke</a:t>
            </a:r>
          </a:p>
          <a:p>
            <a:r>
              <a:rPr lang="en-US" sz="1900" dirty="0">
                <a:effectLst/>
                <a:latin typeface="AdvOTa54b5d5d"/>
              </a:rPr>
              <a:t>Estradiol, as opposed to CEE, appears to be safe for the cardiovascular system and may be protective against CVD and all cause mortality, especially when initiated in women younger than age 60 years or less than 10 years since menopause onset </a:t>
            </a:r>
          </a:p>
          <a:p>
            <a:r>
              <a:rPr lang="en-US" sz="1900" dirty="0">
                <a:effectLst/>
                <a:latin typeface="AdvOTa54b5d5d"/>
              </a:rPr>
              <a:t>DOPS was terminated early because of the WHI published findings. </a:t>
            </a:r>
          </a:p>
          <a:p>
            <a:r>
              <a:rPr lang="en-US" sz="1900" dirty="0">
                <a:latin typeface="AdvOTa54b5d5d"/>
              </a:rPr>
              <a:t>A</a:t>
            </a:r>
            <a:r>
              <a:rPr lang="en-US" sz="1900" dirty="0">
                <a:effectLst/>
                <a:latin typeface="AdvOTa54b5d5d"/>
              </a:rPr>
              <a:t>t 16 years, there remained a significant improvement in rates of myocardial infarction, heart failure, and mortality years after exposure in the group randomized to menopausal HT. </a:t>
            </a:r>
            <a:endParaRPr lang="en-US" sz="1900" dirty="0"/>
          </a:p>
        </p:txBody>
      </p:sp>
      <p:sp>
        <p:nvSpPr>
          <p:cNvPr id="4" name="TextBox 3">
            <a:extLst>
              <a:ext uri="{FF2B5EF4-FFF2-40B4-BE49-F238E27FC236}">
                <a16:creationId xmlns:a16="http://schemas.microsoft.com/office/drawing/2014/main" id="{597DF2EB-8559-4A10-52BB-D78A640E6883}"/>
              </a:ext>
            </a:extLst>
          </p:cNvPr>
          <p:cNvSpPr txBox="1"/>
          <p:nvPr/>
        </p:nvSpPr>
        <p:spPr>
          <a:xfrm>
            <a:off x="2393266" y="6208794"/>
            <a:ext cx="7405468" cy="276999"/>
          </a:xfrm>
          <a:prstGeom prst="rect">
            <a:avLst/>
          </a:prstGeom>
          <a:noFill/>
        </p:spPr>
        <p:txBody>
          <a:bodyPr wrap="square">
            <a:spAutoFit/>
          </a:bodyPr>
          <a:lstStyle/>
          <a:p>
            <a:r>
              <a:rPr lang="en-US" sz="1200" dirty="0">
                <a:solidFill>
                  <a:schemeClr val="bg1">
                    <a:lumMod val="50000"/>
                  </a:schemeClr>
                </a:solidFill>
                <a:effectLst/>
              </a:rPr>
              <a:t>Levy B, Simon JA. A Contemporary View of Menopausal Hormone Therapy. </a:t>
            </a:r>
            <a:r>
              <a:rPr lang="en-US" sz="1200" dirty="0" err="1">
                <a:solidFill>
                  <a:schemeClr val="bg1">
                    <a:lumMod val="50000"/>
                  </a:schemeClr>
                </a:solidFill>
                <a:effectLst/>
              </a:rPr>
              <a:t>Obstet</a:t>
            </a:r>
            <a:r>
              <a:rPr lang="en-US" sz="1200" dirty="0">
                <a:solidFill>
                  <a:schemeClr val="bg1">
                    <a:lumMod val="50000"/>
                  </a:schemeClr>
                </a:solidFill>
                <a:effectLst/>
              </a:rPr>
              <a:t> Gynecol. 2024 Jul 1;144(1):12-23. </a:t>
            </a:r>
          </a:p>
        </p:txBody>
      </p:sp>
    </p:spTree>
    <p:extLst>
      <p:ext uri="{BB962C8B-B14F-4D97-AF65-F5344CB8AC3E}">
        <p14:creationId xmlns:p14="http://schemas.microsoft.com/office/powerpoint/2010/main" val="60627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F37C28-A0CD-C2A7-EBF6-30CD452E1FC7}"/>
            </a:ext>
          </a:extLst>
        </p:cNvPr>
        <p:cNvGrpSpPr/>
        <p:nvPr/>
      </p:nvGrpSpPr>
      <p:grpSpPr>
        <a:xfrm>
          <a:off x="0" y="0"/>
          <a:ext cx="0" cy="0"/>
          <a:chOff x="0" y="0"/>
          <a:chExt cx="0" cy="0"/>
        </a:xfrm>
      </p:grpSpPr>
      <p:sp useBgFill="1">
        <p:nvSpPr>
          <p:cNvPr id="43015" name="Rectangle 43014">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017" name="Rectangle 43016">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10" name="Rectangle 2">
            <a:extLst>
              <a:ext uri="{FF2B5EF4-FFF2-40B4-BE49-F238E27FC236}">
                <a16:creationId xmlns:a16="http://schemas.microsoft.com/office/drawing/2014/main" id="{4F0CD346-B511-8D96-F78A-F170ABA1D2AA}"/>
              </a:ext>
            </a:extLst>
          </p:cNvPr>
          <p:cNvSpPr>
            <a:spLocks noGrp="1" noChangeArrowheads="1"/>
          </p:cNvSpPr>
          <p:nvPr>
            <p:ph type="title"/>
          </p:nvPr>
        </p:nvSpPr>
        <p:spPr>
          <a:xfrm>
            <a:off x="1125684" y="1115416"/>
            <a:ext cx="10168128" cy="1315035"/>
          </a:xfrm>
        </p:spPr>
        <p:txBody>
          <a:bodyPr>
            <a:normAutofit/>
          </a:bodyPr>
          <a:lstStyle/>
          <a:p>
            <a:pPr>
              <a:defRPr/>
            </a:pPr>
            <a:r>
              <a:rPr lang="en-US" sz="3600" dirty="0"/>
              <a:t>ELITE (</a:t>
            </a:r>
            <a:r>
              <a:rPr lang="en-US" altLang="en-US" sz="3600" dirty="0"/>
              <a:t>Early vs Late Intervention Trial with Estradiol</a:t>
            </a:r>
            <a:endParaRPr lang="en-US" sz="3600" dirty="0"/>
          </a:p>
        </p:txBody>
      </p:sp>
      <p:sp>
        <p:nvSpPr>
          <p:cNvPr id="43019" name="Rectangle 43018">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650" name="Rectangle 3">
            <a:extLst>
              <a:ext uri="{FF2B5EF4-FFF2-40B4-BE49-F238E27FC236}">
                <a16:creationId xmlns:a16="http://schemas.microsoft.com/office/drawing/2014/main" id="{ED2AF326-CE3B-2248-4894-BC7CA253F404}"/>
              </a:ext>
            </a:extLst>
          </p:cNvPr>
          <p:cNvSpPr>
            <a:spLocks noGrp="1" noChangeArrowheads="1"/>
          </p:cNvSpPr>
          <p:nvPr>
            <p:ph idx="1"/>
          </p:nvPr>
        </p:nvSpPr>
        <p:spPr>
          <a:xfrm>
            <a:off x="1125684" y="2575699"/>
            <a:ext cx="10168128" cy="2624328"/>
          </a:xfrm>
        </p:spPr>
        <p:txBody>
          <a:bodyPr>
            <a:normAutofit/>
          </a:bodyPr>
          <a:lstStyle/>
          <a:p>
            <a:r>
              <a:rPr lang="en-US" altLang="en-US" sz="2000" dirty="0"/>
              <a:t>Randomized, double-blind, placebo-controlled study – examined effects of HT on subclinical atherosclerosis</a:t>
            </a:r>
          </a:p>
          <a:p>
            <a:r>
              <a:rPr lang="en-US" altLang="en-US" sz="2000" dirty="0"/>
              <a:t>Measure the rate of change in thickness of the carotid artery using ultrasound</a:t>
            </a:r>
          </a:p>
          <a:p>
            <a:r>
              <a:rPr lang="en-US" altLang="en-US" sz="2000" dirty="0"/>
              <a:t>Cardiac CT to measure coronary artery calcium at study completion</a:t>
            </a:r>
          </a:p>
          <a:p>
            <a:r>
              <a:rPr lang="en-US" sz="2000" dirty="0">
                <a:latin typeface="AdvOTa54b5d5d"/>
              </a:rPr>
              <a:t>E</a:t>
            </a:r>
            <a:r>
              <a:rPr lang="en-US" sz="2000" dirty="0">
                <a:effectLst/>
                <a:latin typeface="AdvOTa54b5d5d"/>
              </a:rPr>
              <a:t>stradiol</a:t>
            </a:r>
            <a:r>
              <a:rPr lang="en-US" sz="2000" dirty="0">
                <a:effectLst/>
                <a:latin typeface="AdvPS7DA6"/>
              </a:rPr>
              <a:t> </a:t>
            </a:r>
            <a:r>
              <a:rPr lang="en-US" sz="2000" dirty="0">
                <a:effectLst/>
                <a:latin typeface="AdvOTa54b5d5d"/>
              </a:rPr>
              <a:t>treatment resulted in significantly slower plaque accumulation, but only in women who initiated therapy less than 6 years after menopause and only at the 5-year follow-up. </a:t>
            </a:r>
            <a:endParaRPr lang="en-US" altLang="en-US" sz="2000" dirty="0"/>
          </a:p>
          <a:p>
            <a:r>
              <a:rPr lang="en-US" altLang="en-US" sz="2000" dirty="0"/>
              <a:t>Conclusions:</a:t>
            </a:r>
          </a:p>
          <a:p>
            <a:endParaRPr lang="en-US" altLang="en-US" sz="2000" dirty="0"/>
          </a:p>
          <a:p>
            <a:pPr lvl="1">
              <a:buFontTx/>
              <a:buNone/>
            </a:pPr>
            <a:endParaRPr lang="en-US" altLang="en-US" sz="2000" dirty="0"/>
          </a:p>
          <a:p>
            <a:endParaRPr lang="en-US" altLang="en-US" sz="2000" dirty="0"/>
          </a:p>
        </p:txBody>
      </p:sp>
      <p:sp>
        <p:nvSpPr>
          <p:cNvPr id="2" name="TextBox 1">
            <a:extLst>
              <a:ext uri="{FF2B5EF4-FFF2-40B4-BE49-F238E27FC236}">
                <a16:creationId xmlns:a16="http://schemas.microsoft.com/office/drawing/2014/main" id="{FEA46207-1D09-E6BD-D38E-921C9E549304}"/>
              </a:ext>
            </a:extLst>
          </p:cNvPr>
          <p:cNvSpPr txBox="1"/>
          <p:nvPr/>
        </p:nvSpPr>
        <p:spPr>
          <a:xfrm>
            <a:off x="1994094" y="6181990"/>
            <a:ext cx="7993967" cy="276999"/>
          </a:xfrm>
          <a:prstGeom prst="rect">
            <a:avLst/>
          </a:prstGeom>
          <a:noFill/>
        </p:spPr>
        <p:txBody>
          <a:bodyPr wrap="square">
            <a:spAutoFit/>
          </a:bodyPr>
          <a:lstStyle/>
          <a:p>
            <a:r>
              <a:rPr lang="en-US" sz="1200" dirty="0">
                <a:solidFill>
                  <a:schemeClr val="bg1">
                    <a:lumMod val="50000"/>
                  </a:schemeClr>
                </a:solidFill>
                <a:latin typeface="Calibri" panose="020F0502020204030204" pitchFamily="34" charset="0"/>
                <a:cs typeface="Calibri" panose="020F0502020204030204" pitchFamily="34" charset="0"/>
              </a:rPr>
              <a:t>Vascular Effects of Early versus Late Postmenopausal Treatment with Estradiol. N Engl J Med. 2016 Mar 31;374(13):1221-31.</a:t>
            </a:r>
          </a:p>
        </p:txBody>
      </p:sp>
    </p:spTree>
    <p:extLst>
      <p:ext uri="{BB962C8B-B14F-4D97-AF65-F5344CB8AC3E}">
        <p14:creationId xmlns:p14="http://schemas.microsoft.com/office/powerpoint/2010/main" val="216146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3BB47-E937-4D13-06EC-A35F1B57F3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7D5B0B-0270-14A4-9EA2-75785405C563}"/>
              </a:ext>
            </a:extLst>
          </p:cNvPr>
          <p:cNvPicPr>
            <a:picLocks noChangeAspect="1"/>
          </p:cNvPicPr>
          <p:nvPr/>
        </p:nvPicPr>
        <p:blipFill>
          <a:blip r:embed="rId3"/>
          <a:stretch>
            <a:fillRect/>
          </a:stretch>
        </p:blipFill>
        <p:spPr>
          <a:xfrm>
            <a:off x="1439692" y="486617"/>
            <a:ext cx="9684300" cy="5884766"/>
          </a:xfrm>
          <a:prstGeom prst="rect">
            <a:avLst/>
          </a:prstGeom>
        </p:spPr>
      </p:pic>
      <p:sp>
        <p:nvSpPr>
          <p:cNvPr id="6" name="Rectangle 5">
            <a:extLst>
              <a:ext uri="{FF2B5EF4-FFF2-40B4-BE49-F238E27FC236}">
                <a16:creationId xmlns:a16="http://schemas.microsoft.com/office/drawing/2014/main" id="{FA2C2536-BF77-ACC3-40D5-74F8C3F07A12}"/>
              </a:ext>
            </a:extLst>
          </p:cNvPr>
          <p:cNvSpPr/>
          <p:nvPr/>
        </p:nvSpPr>
        <p:spPr>
          <a:xfrm>
            <a:off x="119921" y="104931"/>
            <a:ext cx="11962151" cy="6625653"/>
          </a:xfrm>
          <a:prstGeom prst="rect">
            <a:avLst/>
          </a:prstGeom>
          <a:noFill/>
          <a:ln w="28575">
            <a:solidFill>
              <a:srgbClr val="6E9D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EA8E58-B545-1FC7-A82D-84EED666E76F}"/>
              </a:ext>
            </a:extLst>
          </p:cNvPr>
          <p:cNvSpPr txBox="1"/>
          <p:nvPr/>
        </p:nvSpPr>
        <p:spPr>
          <a:xfrm rot="16200000">
            <a:off x="-2742451" y="3213554"/>
            <a:ext cx="6603170" cy="430887"/>
          </a:xfrm>
          <a:prstGeom prst="rect">
            <a:avLst/>
          </a:prstGeom>
          <a:noFill/>
        </p:spPr>
        <p:txBody>
          <a:bodyPr wrap="square">
            <a:spAutoFit/>
          </a:bodyPr>
          <a:lstStyle/>
          <a:p>
            <a:pPr algn="ctr"/>
            <a:r>
              <a:rPr lang="en-US" sz="11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p>
        </p:txBody>
      </p:sp>
      <p:sp>
        <p:nvSpPr>
          <p:cNvPr id="2" name="Rectangle 1">
            <a:extLst>
              <a:ext uri="{FF2B5EF4-FFF2-40B4-BE49-F238E27FC236}">
                <a16:creationId xmlns:a16="http://schemas.microsoft.com/office/drawing/2014/main" id="{B80CCBA0-F11B-5BD3-6271-538CC7D645C3}"/>
              </a:ext>
            </a:extLst>
          </p:cNvPr>
          <p:cNvSpPr/>
          <p:nvPr/>
        </p:nvSpPr>
        <p:spPr>
          <a:xfrm>
            <a:off x="1308295" y="486617"/>
            <a:ext cx="6569613" cy="5884766"/>
          </a:xfrm>
          <a:prstGeom prst="rect">
            <a:avLst/>
          </a:prstGeom>
          <a:solidFill>
            <a:schemeClr val="bg1">
              <a:alpha val="7979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552191-F9D9-AB5F-6C8C-CFD588D70433}"/>
              </a:ext>
            </a:extLst>
          </p:cNvPr>
          <p:cNvSpPr/>
          <p:nvPr/>
        </p:nvSpPr>
        <p:spPr>
          <a:xfrm>
            <a:off x="7877908" y="4262511"/>
            <a:ext cx="562707" cy="2108872"/>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4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7D5F9E-CE6E-BFE2-3702-FF5E8F227260}"/>
            </a:ext>
          </a:extLst>
        </p:cNvPr>
        <p:cNvGrpSpPr/>
        <p:nvPr/>
      </p:nvGrpSpPr>
      <p:grpSpPr>
        <a:xfrm>
          <a:off x="0" y="0"/>
          <a:ext cx="0" cy="0"/>
          <a:chOff x="0" y="0"/>
          <a:chExt cx="0" cy="0"/>
        </a:xfrm>
      </p:grpSpPr>
      <p:pic>
        <p:nvPicPr>
          <p:cNvPr id="5" name="Picture 2" descr="A diagram of menopause&#10;&#10;Description automatically generated">
            <a:extLst>
              <a:ext uri="{FF2B5EF4-FFF2-40B4-BE49-F238E27FC236}">
                <a16:creationId xmlns:a16="http://schemas.microsoft.com/office/drawing/2014/main" id="{0E98A21B-00A2-2B03-4CB5-ECCF3039C7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06" b="1475"/>
          <a:stretch/>
        </p:blipFill>
        <p:spPr bwMode="auto">
          <a:xfrm>
            <a:off x="6742112" y="544160"/>
            <a:ext cx="4960319" cy="5329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r Menstrual Cycle - Angea">
            <a:extLst>
              <a:ext uri="{FF2B5EF4-FFF2-40B4-BE49-F238E27FC236}">
                <a16:creationId xmlns:a16="http://schemas.microsoft.com/office/drawing/2014/main" id="{AB049236-ACCE-B306-6523-92D4B0EA62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8" b="1078"/>
          <a:stretch/>
        </p:blipFill>
        <p:spPr bwMode="auto">
          <a:xfrm>
            <a:off x="529799" y="393648"/>
            <a:ext cx="5139481" cy="5845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022879-0EAD-EF7A-84C3-9F77DCEF0965}"/>
              </a:ext>
            </a:extLst>
          </p:cNvPr>
          <p:cNvSpPr txBox="1"/>
          <p:nvPr/>
        </p:nvSpPr>
        <p:spPr>
          <a:xfrm>
            <a:off x="1102146" y="6323260"/>
            <a:ext cx="4371797" cy="276999"/>
          </a:xfrm>
          <a:prstGeom prst="rect">
            <a:avLst/>
          </a:prstGeom>
          <a:noFill/>
        </p:spPr>
        <p:txBody>
          <a:bodyPr wrap="square">
            <a:spAutoFit/>
          </a:bodyPr>
          <a:lstStyle/>
          <a:p>
            <a:r>
              <a:rPr lang="en-US" sz="1200" dirty="0">
                <a:solidFill>
                  <a:schemeClr val="bg1">
                    <a:lumMod val="65000"/>
                  </a:schemeClr>
                </a:solidFill>
                <a:latin typeface="Calibri" panose="020F0502020204030204" pitchFamily="34" charset="0"/>
                <a:cs typeface="Calibri" panose="020F0502020204030204" pitchFamily="34" charset="0"/>
              </a:rPr>
              <a:t>Image credit: https://</a:t>
            </a:r>
            <a:r>
              <a:rPr lang="en-US" sz="1200" dirty="0" err="1">
                <a:solidFill>
                  <a:schemeClr val="bg1">
                    <a:lumMod val="65000"/>
                  </a:schemeClr>
                </a:solidFill>
                <a:latin typeface="Calibri" panose="020F0502020204030204" pitchFamily="34" charset="0"/>
                <a:cs typeface="Calibri" panose="020F0502020204030204" pitchFamily="34" charset="0"/>
              </a:rPr>
              <a:t>angea.com.au</a:t>
            </a:r>
            <a:r>
              <a:rPr lang="en-US" sz="1200" dirty="0">
                <a:solidFill>
                  <a:schemeClr val="bg1">
                    <a:lumMod val="65000"/>
                  </a:schemeClr>
                </a:solidFill>
                <a:latin typeface="Calibri" panose="020F0502020204030204" pitchFamily="34" charset="0"/>
                <a:cs typeface="Calibri" panose="020F0502020204030204" pitchFamily="34" charset="0"/>
              </a:rPr>
              <a:t>/our-menstrual-cycle/</a:t>
            </a:r>
          </a:p>
        </p:txBody>
      </p:sp>
      <p:sp>
        <p:nvSpPr>
          <p:cNvPr id="11" name="TextBox 10">
            <a:extLst>
              <a:ext uri="{FF2B5EF4-FFF2-40B4-BE49-F238E27FC236}">
                <a16:creationId xmlns:a16="http://schemas.microsoft.com/office/drawing/2014/main" id="{41D7C7AF-406B-E941-757C-4958A402207B}"/>
              </a:ext>
            </a:extLst>
          </p:cNvPr>
          <p:cNvSpPr txBox="1"/>
          <p:nvPr/>
        </p:nvSpPr>
        <p:spPr>
          <a:xfrm>
            <a:off x="6969766" y="6000094"/>
            <a:ext cx="5222234" cy="461665"/>
          </a:xfrm>
          <a:prstGeom prst="rect">
            <a:avLst/>
          </a:prstGeom>
          <a:noFill/>
        </p:spPr>
        <p:txBody>
          <a:bodyPr wrap="square">
            <a:spAutoFit/>
          </a:bodyPr>
          <a:lstStyle/>
          <a:p>
            <a:r>
              <a:rPr lang="en-US" sz="1200" dirty="0">
                <a:solidFill>
                  <a:schemeClr val="bg1">
                    <a:lumMod val="65000"/>
                  </a:schemeClr>
                </a:solidFill>
                <a:latin typeface="Calibri" panose="020F0502020204030204" pitchFamily="34" charset="0"/>
                <a:cs typeface="Calibri" panose="020F0502020204030204" pitchFamily="34" charset="0"/>
              </a:rPr>
              <a:t>Image credit: https://</a:t>
            </a:r>
            <a:r>
              <a:rPr lang="en-US" sz="1200" dirty="0" err="1">
                <a:solidFill>
                  <a:schemeClr val="bg1">
                    <a:lumMod val="65000"/>
                  </a:schemeClr>
                </a:solidFill>
                <a:latin typeface="Calibri" panose="020F0502020204030204" pitchFamily="34" charset="0"/>
                <a:cs typeface="Calibri" panose="020F0502020204030204" pitchFamily="34" charset="0"/>
              </a:rPr>
              <a:t>helloclue.com</a:t>
            </a:r>
            <a:r>
              <a:rPr lang="en-US" sz="1200" dirty="0">
                <a:solidFill>
                  <a:schemeClr val="bg1">
                    <a:lumMod val="65000"/>
                  </a:schemeClr>
                </a:solidFill>
                <a:latin typeface="Calibri" panose="020F0502020204030204" pitchFamily="34" charset="0"/>
                <a:cs typeface="Calibri" panose="020F0502020204030204" pitchFamily="34" charset="0"/>
              </a:rPr>
              <a:t>/articles/cycle-a-z/menopause-and-perimenopause-101</a:t>
            </a:r>
          </a:p>
        </p:txBody>
      </p:sp>
      <p:sp>
        <p:nvSpPr>
          <p:cNvPr id="13" name="Rectangle 12">
            <a:extLst>
              <a:ext uri="{FF2B5EF4-FFF2-40B4-BE49-F238E27FC236}">
                <a16:creationId xmlns:a16="http://schemas.microsoft.com/office/drawing/2014/main" id="{50C0D70B-2A37-C844-A33A-48B024CCA878}"/>
              </a:ext>
            </a:extLst>
          </p:cNvPr>
          <p:cNvSpPr/>
          <p:nvPr/>
        </p:nvSpPr>
        <p:spPr>
          <a:xfrm>
            <a:off x="0" y="0"/>
            <a:ext cx="12192000" cy="6858000"/>
          </a:xfrm>
          <a:prstGeom prst="rect">
            <a:avLst/>
          </a:prstGeom>
          <a:noFill/>
          <a:ln w="111125" cmpd="sng">
            <a:solidFill>
              <a:srgbClr val="38425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70B65FE-1199-8477-5705-7A4EB75711A6}"/>
              </a:ext>
            </a:extLst>
          </p:cNvPr>
          <p:cNvCxnSpPr>
            <a:cxnSpLocks/>
          </p:cNvCxnSpPr>
          <p:nvPr/>
        </p:nvCxnSpPr>
        <p:spPr>
          <a:xfrm>
            <a:off x="6258560" y="613971"/>
            <a:ext cx="0" cy="5630058"/>
          </a:xfrm>
          <a:prstGeom prst="line">
            <a:avLst/>
          </a:prstGeom>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61B678D1-46AA-6CAE-CBA1-DA0C031A39AD}"/>
              </a:ext>
            </a:extLst>
          </p:cNvPr>
          <p:cNvSpPr/>
          <p:nvPr/>
        </p:nvSpPr>
        <p:spPr>
          <a:xfrm>
            <a:off x="6121186" y="111845"/>
            <a:ext cx="5826974" cy="6464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26F775-DA1B-1876-5F8F-95877B02061A}"/>
              </a:ext>
            </a:extLst>
          </p:cNvPr>
          <p:cNvSpPr/>
          <p:nvPr/>
        </p:nvSpPr>
        <p:spPr>
          <a:xfrm>
            <a:off x="489568" y="135907"/>
            <a:ext cx="5321951" cy="6464352"/>
          </a:xfrm>
          <a:prstGeom prst="rect">
            <a:avLst/>
          </a:prstGeom>
          <a:solidFill>
            <a:schemeClr val="bg1">
              <a:alpha val="8235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978E-22FF-CA29-2335-79B7584C98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51F7C0D-89FC-4E49-4617-21D7AA202E24}"/>
              </a:ext>
            </a:extLst>
          </p:cNvPr>
          <p:cNvPicPr>
            <a:picLocks noChangeAspect="1"/>
          </p:cNvPicPr>
          <p:nvPr/>
        </p:nvPicPr>
        <p:blipFill>
          <a:blip r:embed="rId3"/>
          <a:srcRect r="10991"/>
          <a:stretch/>
        </p:blipFill>
        <p:spPr>
          <a:xfrm>
            <a:off x="1189928" y="360310"/>
            <a:ext cx="7769069" cy="4028508"/>
          </a:xfrm>
          <a:prstGeom prst="rect">
            <a:avLst/>
          </a:prstGeom>
        </p:spPr>
      </p:pic>
      <p:pic>
        <p:nvPicPr>
          <p:cNvPr id="4" name="Picture 3">
            <a:extLst>
              <a:ext uri="{FF2B5EF4-FFF2-40B4-BE49-F238E27FC236}">
                <a16:creationId xmlns:a16="http://schemas.microsoft.com/office/drawing/2014/main" id="{359959F1-13A8-222F-18B6-E946C33DE2A1}"/>
              </a:ext>
            </a:extLst>
          </p:cNvPr>
          <p:cNvPicPr>
            <a:picLocks noChangeAspect="1"/>
          </p:cNvPicPr>
          <p:nvPr/>
        </p:nvPicPr>
        <p:blipFill>
          <a:blip r:embed="rId4">
            <a:alphaModFix amt="77000"/>
          </a:blip>
          <a:srcRect l="69357"/>
          <a:stretch/>
        </p:blipFill>
        <p:spPr>
          <a:xfrm>
            <a:off x="8034528" y="486617"/>
            <a:ext cx="2967544" cy="5884766"/>
          </a:xfrm>
          <a:prstGeom prst="rect">
            <a:avLst/>
          </a:prstGeom>
        </p:spPr>
      </p:pic>
      <p:sp>
        <p:nvSpPr>
          <p:cNvPr id="6" name="Rectangle 5">
            <a:extLst>
              <a:ext uri="{FF2B5EF4-FFF2-40B4-BE49-F238E27FC236}">
                <a16:creationId xmlns:a16="http://schemas.microsoft.com/office/drawing/2014/main" id="{F6C18F53-F6F8-91E1-8F7D-9DB12549FAB9}"/>
              </a:ext>
            </a:extLst>
          </p:cNvPr>
          <p:cNvSpPr/>
          <p:nvPr/>
        </p:nvSpPr>
        <p:spPr>
          <a:xfrm>
            <a:off x="119921" y="104931"/>
            <a:ext cx="11962151" cy="6625653"/>
          </a:xfrm>
          <a:prstGeom prst="rect">
            <a:avLst/>
          </a:prstGeom>
          <a:noFill/>
          <a:ln w="28575">
            <a:solidFill>
              <a:srgbClr val="6E9D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E4ABE9-0EA0-630D-DB3F-EA3E39CD7EF8}"/>
              </a:ext>
            </a:extLst>
          </p:cNvPr>
          <p:cNvSpPr txBox="1"/>
          <p:nvPr/>
        </p:nvSpPr>
        <p:spPr>
          <a:xfrm rot="16200000">
            <a:off x="8220883" y="3086141"/>
            <a:ext cx="6603170" cy="430887"/>
          </a:xfrm>
          <a:prstGeom prst="rect">
            <a:avLst/>
          </a:prstGeom>
          <a:noFill/>
        </p:spPr>
        <p:txBody>
          <a:bodyPr wrap="square">
            <a:spAutoFit/>
          </a:bodyPr>
          <a:lstStyle/>
          <a:p>
            <a:pPr algn="ctr"/>
            <a:r>
              <a:rPr lang="en-US" sz="11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p>
        </p:txBody>
      </p:sp>
      <p:sp>
        <p:nvSpPr>
          <p:cNvPr id="3" name="Rectangle 2">
            <a:extLst>
              <a:ext uri="{FF2B5EF4-FFF2-40B4-BE49-F238E27FC236}">
                <a16:creationId xmlns:a16="http://schemas.microsoft.com/office/drawing/2014/main" id="{A503BD92-7D85-9FF6-629A-F504B34FEC89}"/>
              </a:ext>
            </a:extLst>
          </p:cNvPr>
          <p:cNvSpPr/>
          <p:nvPr/>
        </p:nvSpPr>
        <p:spPr>
          <a:xfrm>
            <a:off x="7877908" y="4262511"/>
            <a:ext cx="562707" cy="21088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02D2FA-02A0-F7D1-7C04-1B6052AAB117}"/>
              </a:ext>
            </a:extLst>
          </p:cNvPr>
          <p:cNvPicPr>
            <a:picLocks noChangeAspect="1"/>
          </p:cNvPicPr>
          <p:nvPr/>
        </p:nvPicPr>
        <p:blipFill>
          <a:blip r:embed="rId5"/>
          <a:stretch>
            <a:fillRect/>
          </a:stretch>
        </p:blipFill>
        <p:spPr>
          <a:xfrm>
            <a:off x="1814285" y="4644197"/>
            <a:ext cx="5298497" cy="1842095"/>
          </a:xfrm>
          <a:prstGeom prst="rect">
            <a:avLst/>
          </a:prstGeom>
        </p:spPr>
      </p:pic>
      <p:sp>
        <p:nvSpPr>
          <p:cNvPr id="9" name="TextBox 8">
            <a:extLst>
              <a:ext uri="{FF2B5EF4-FFF2-40B4-BE49-F238E27FC236}">
                <a16:creationId xmlns:a16="http://schemas.microsoft.com/office/drawing/2014/main" id="{79994DF8-9E26-D359-F7F4-44CF7D68CEDE}"/>
              </a:ext>
            </a:extLst>
          </p:cNvPr>
          <p:cNvSpPr txBox="1"/>
          <p:nvPr/>
        </p:nvSpPr>
        <p:spPr>
          <a:xfrm rot="16200000">
            <a:off x="-2695135" y="3117675"/>
            <a:ext cx="6498240" cy="600164"/>
          </a:xfrm>
          <a:prstGeom prst="rect">
            <a:avLst/>
          </a:prstGeom>
          <a:noFill/>
        </p:spPr>
        <p:txBody>
          <a:bodyPr wrap="square">
            <a:spAutoFit/>
          </a:bodyPr>
          <a:lstStyle/>
          <a:p>
            <a:r>
              <a:rPr lang="en-US" sz="1100" dirty="0">
                <a:solidFill>
                  <a:schemeClr val="bg1">
                    <a:lumMod val="65000"/>
                  </a:schemeClr>
                </a:solidFill>
                <a:effectLst/>
              </a:rPr>
              <a:t>Cho L, </a:t>
            </a:r>
            <a:r>
              <a:rPr lang="en-US" sz="1100" dirty="0" err="1">
                <a:solidFill>
                  <a:schemeClr val="bg1">
                    <a:lumMod val="65000"/>
                  </a:schemeClr>
                </a:solidFill>
                <a:effectLst/>
              </a:rPr>
              <a:t>Kaunitz</a:t>
            </a:r>
            <a:r>
              <a:rPr lang="en-US" sz="1100" dirty="0">
                <a:solidFill>
                  <a:schemeClr val="bg1">
                    <a:lumMod val="65000"/>
                  </a:schemeClr>
                </a:solidFill>
                <a:effectLst/>
              </a:rPr>
              <a:t> AM, </a:t>
            </a:r>
            <a:r>
              <a:rPr lang="en-US" sz="1100" dirty="0" err="1">
                <a:solidFill>
                  <a:schemeClr val="bg1">
                    <a:lumMod val="65000"/>
                  </a:schemeClr>
                </a:solidFill>
                <a:effectLst/>
              </a:rPr>
              <a:t>Faubion</a:t>
            </a:r>
            <a:r>
              <a:rPr lang="en-US" sz="1100" dirty="0">
                <a:solidFill>
                  <a:schemeClr val="bg1">
                    <a:lumMod val="65000"/>
                  </a:schemeClr>
                </a:solidFill>
                <a:effectLst/>
              </a:rPr>
              <a:t> SS, Hayes SN, Lau ES, </a:t>
            </a:r>
            <a:r>
              <a:rPr lang="en-US" sz="1100" dirty="0" err="1">
                <a:solidFill>
                  <a:schemeClr val="bg1">
                    <a:lumMod val="65000"/>
                  </a:schemeClr>
                </a:solidFill>
                <a:effectLst/>
              </a:rPr>
              <a:t>Pristera</a:t>
            </a:r>
            <a:r>
              <a:rPr lang="en-US" sz="1100" dirty="0">
                <a:solidFill>
                  <a:schemeClr val="bg1">
                    <a:lumMod val="65000"/>
                  </a:schemeClr>
                </a:solidFill>
                <a:effectLst/>
              </a:rPr>
              <a:t> N, Scott N, </a:t>
            </a:r>
            <a:r>
              <a:rPr lang="en-US" sz="1100" dirty="0" err="1">
                <a:solidFill>
                  <a:schemeClr val="bg1">
                    <a:lumMod val="65000"/>
                  </a:schemeClr>
                </a:solidFill>
                <a:effectLst/>
              </a:rPr>
              <a:t>Shifren</a:t>
            </a:r>
            <a:r>
              <a:rPr lang="en-US" sz="1100" dirty="0">
                <a:solidFill>
                  <a:schemeClr val="bg1">
                    <a:lumMod val="65000"/>
                  </a:schemeClr>
                </a:solidFill>
                <a:effectLst/>
              </a:rPr>
              <a:t> JL, </a:t>
            </a:r>
            <a:r>
              <a:rPr lang="en-US" sz="1100" dirty="0" err="1">
                <a:solidFill>
                  <a:schemeClr val="bg1">
                    <a:lumMod val="65000"/>
                  </a:schemeClr>
                </a:solidFill>
                <a:effectLst/>
              </a:rPr>
              <a:t>Shufelt</a:t>
            </a:r>
            <a:r>
              <a:rPr lang="en-US" sz="1100" dirty="0">
                <a:solidFill>
                  <a:schemeClr val="bg1">
                    <a:lumMod val="65000"/>
                  </a:schemeClr>
                </a:solidFill>
                <a:effectLst/>
              </a:rPr>
              <a:t> CL, </a:t>
            </a:r>
            <a:r>
              <a:rPr lang="en-US" sz="1100" dirty="0" err="1">
                <a:solidFill>
                  <a:schemeClr val="bg1">
                    <a:lumMod val="65000"/>
                  </a:schemeClr>
                </a:solidFill>
                <a:effectLst/>
              </a:rPr>
              <a:t>Stuenkel</a:t>
            </a:r>
            <a:r>
              <a:rPr lang="en-US" sz="1100" dirty="0">
                <a:solidFill>
                  <a:schemeClr val="bg1">
                    <a:lumMod val="65000"/>
                  </a:schemeClr>
                </a:solidFill>
                <a:effectLst/>
              </a:rPr>
              <a:t> CA, Lindley KJ; ACC CVD in Women Committee. Rethinking Menopausal Hormone Therapy: For Whom, What, When, and How Long? Circulation. 2023 Feb 14;147(7):597-610.</a:t>
            </a:r>
          </a:p>
        </p:txBody>
      </p:sp>
    </p:spTree>
    <p:extLst>
      <p:ext uri="{BB962C8B-B14F-4D97-AF65-F5344CB8AC3E}">
        <p14:creationId xmlns:p14="http://schemas.microsoft.com/office/powerpoint/2010/main" val="24712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26945-A245-E683-C821-A298F5E6556D}"/>
              </a:ext>
            </a:extLst>
          </p:cNvPr>
          <p:cNvSpPr>
            <a:spLocks noGrp="1"/>
          </p:cNvSpPr>
          <p:nvPr>
            <p:ph type="title"/>
          </p:nvPr>
        </p:nvSpPr>
        <p:spPr>
          <a:xfrm>
            <a:off x="838201" y="365125"/>
            <a:ext cx="5251316" cy="1807305"/>
          </a:xfrm>
        </p:spPr>
        <p:txBody>
          <a:bodyPr>
            <a:normAutofit/>
          </a:bodyPr>
          <a:lstStyle/>
          <a:p>
            <a:r>
              <a:rPr lang="en-US" sz="3200" dirty="0">
                <a:effectLst/>
                <a:latin typeface="+mn-lt"/>
              </a:rPr>
              <a:t>Hormone therapy is FDA approved for four indications: </a:t>
            </a:r>
            <a:endParaRPr lang="en-US" sz="3200" dirty="0">
              <a:latin typeface="+mn-lt"/>
            </a:endParaRPr>
          </a:p>
        </p:txBody>
      </p:sp>
      <p:sp>
        <p:nvSpPr>
          <p:cNvPr id="3" name="Content Placeholder 2">
            <a:extLst>
              <a:ext uri="{FF2B5EF4-FFF2-40B4-BE49-F238E27FC236}">
                <a16:creationId xmlns:a16="http://schemas.microsoft.com/office/drawing/2014/main" id="{A36D167E-7109-AE5A-636E-92DD62419BF9}"/>
              </a:ext>
            </a:extLst>
          </p:cNvPr>
          <p:cNvSpPr>
            <a:spLocks noGrp="1"/>
          </p:cNvSpPr>
          <p:nvPr>
            <p:ph sz="quarter" idx="1"/>
          </p:nvPr>
        </p:nvSpPr>
        <p:spPr>
          <a:xfrm>
            <a:off x="838200" y="2333297"/>
            <a:ext cx="4619621" cy="3843666"/>
          </a:xfrm>
        </p:spPr>
        <p:txBody>
          <a:bodyPr>
            <a:normAutofit/>
          </a:bodyPr>
          <a:lstStyle/>
          <a:p>
            <a:pPr marL="457200" indent="-457200">
              <a:buClr>
                <a:srgbClr val="C00000"/>
              </a:buClr>
              <a:buFont typeface="+mj-lt"/>
              <a:buAutoNum type="arabicPeriod"/>
            </a:pPr>
            <a:r>
              <a:rPr lang="en-US" sz="2400" dirty="0"/>
              <a:t>M</a:t>
            </a:r>
            <a:r>
              <a:rPr lang="en-US" sz="2400" dirty="0">
                <a:effectLst/>
              </a:rPr>
              <a:t>oderate to severe VMS</a:t>
            </a:r>
          </a:p>
          <a:p>
            <a:pPr marL="457200" indent="-457200">
              <a:buClr>
                <a:srgbClr val="C00000"/>
              </a:buClr>
              <a:buFont typeface="+mj-lt"/>
              <a:buAutoNum type="arabicPeriod"/>
            </a:pPr>
            <a:r>
              <a:rPr lang="en-US" sz="2400" dirty="0"/>
              <a:t>P</a:t>
            </a:r>
            <a:r>
              <a:rPr lang="en-US" sz="2400" dirty="0">
                <a:effectLst/>
              </a:rPr>
              <a:t>revention of osteoporosis in postmenopausal women</a:t>
            </a:r>
          </a:p>
          <a:p>
            <a:pPr marL="457200" indent="-457200">
              <a:buClr>
                <a:srgbClr val="C00000"/>
              </a:buClr>
              <a:buFont typeface="+mj-lt"/>
              <a:buAutoNum type="arabicPeriod"/>
            </a:pPr>
            <a:r>
              <a:rPr lang="en-US" sz="2400" dirty="0"/>
              <a:t>T</a:t>
            </a:r>
            <a:r>
              <a:rPr lang="en-US" sz="2400" dirty="0">
                <a:effectLst/>
              </a:rPr>
              <a:t>reatment of hypoestrogenism caused by hypogonadism, BO, or POI</a:t>
            </a:r>
          </a:p>
          <a:p>
            <a:pPr marL="457200" indent="-457200">
              <a:buClr>
                <a:srgbClr val="C00000"/>
              </a:buClr>
              <a:buFont typeface="+mj-lt"/>
              <a:buAutoNum type="arabicPeriod"/>
            </a:pPr>
            <a:r>
              <a:rPr lang="en-US" sz="2400" dirty="0"/>
              <a:t>T</a:t>
            </a:r>
            <a:r>
              <a:rPr lang="en-US" sz="2400" dirty="0">
                <a:effectLst/>
              </a:rPr>
              <a:t>reatment of moderate to severe vulvovaginal symptoms. </a:t>
            </a:r>
            <a:endParaRPr lang="en-US" sz="2400" dirty="0"/>
          </a:p>
        </p:txBody>
      </p:sp>
      <p:pic>
        <p:nvPicPr>
          <p:cNvPr id="5" name="Picture 4" descr="Chemical formulas are written on paper">
            <a:extLst>
              <a:ext uri="{FF2B5EF4-FFF2-40B4-BE49-F238E27FC236}">
                <a16:creationId xmlns:a16="http://schemas.microsoft.com/office/drawing/2014/main" id="{2A957482-50A3-B4A6-7ABB-106A150B695E}"/>
              </a:ext>
            </a:extLst>
          </p:cNvPr>
          <p:cNvPicPr>
            <a:picLocks noChangeAspect="1"/>
          </p:cNvPicPr>
          <p:nvPr/>
        </p:nvPicPr>
        <p:blipFill>
          <a:blip r:embed="rId3"/>
          <a:srcRect l="25318" r="257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extBox 7">
            <a:extLst>
              <a:ext uri="{FF2B5EF4-FFF2-40B4-BE49-F238E27FC236}">
                <a16:creationId xmlns:a16="http://schemas.microsoft.com/office/drawing/2014/main" id="{524AFC02-371B-60CC-90E6-425D34864B47}"/>
              </a:ext>
            </a:extLst>
          </p:cNvPr>
          <p:cNvSpPr txBox="1"/>
          <p:nvPr/>
        </p:nvSpPr>
        <p:spPr>
          <a:xfrm>
            <a:off x="261472" y="6014664"/>
            <a:ext cx="6833809" cy="646331"/>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rPr>
              <a:t>“The 2022 Hormone Therapy Position Statement of The North American Menopause Society” Advisory Panel. The 2022 hormone therapy position statement of The North American Menopause Society. Menopause. 2022 Jul 1;29(7):767-794. </a:t>
            </a:r>
          </a:p>
        </p:txBody>
      </p:sp>
      <p:cxnSp>
        <p:nvCxnSpPr>
          <p:cNvPr id="12" name="Straight Connector 11">
            <a:extLst>
              <a:ext uri="{FF2B5EF4-FFF2-40B4-BE49-F238E27FC236}">
                <a16:creationId xmlns:a16="http://schemas.microsoft.com/office/drawing/2014/main" id="{9B0B952C-B2F2-8F21-BB8F-788B1BD758DA}"/>
              </a:ext>
            </a:extLst>
          </p:cNvPr>
          <p:cNvCxnSpPr/>
          <p:nvPr/>
        </p:nvCxnSpPr>
        <p:spPr>
          <a:xfrm>
            <a:off x="671332" y="1932972"/>
            <a:ext cx="55578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BC5035-A902-E6AF-CEC2-3EF70FDD67DA}"/>
              </a:ext>
            </a:extLst>
          </p:cNvPr>
          <p:cNvSpPr/>
          <p:nvPr/>
        </p:nvSpPr>
        <p:spPr>
          <a:xfrm>
            <a:off x="0" y="406697"/>
            <a:ext cx="12192000" cy="704538"/>
          </a:xfrm>
          <a:prstGeom prst="rect">
            <a:avLst/>
          </a:prstGeom>
          <a:solidFill>
            <a:srgbClr val="3842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3561A5-843E-52C6-48CA-8BADA12697EF}"/>
              </a:ext>
            </a:extLst>
          </p:cNvPr>
          <p:cNvSpPr>
            <a:spLocks noGrp="1"/>
          </p:cNvSpPr>
          <p:nvPr>
            <p:ph type="title"/>
          </p:nvPr>
        </p:nvSpPr>
        <p:spPr>
          <a:xfrm>
            <a:off x="3569533" y="607101"/>
            <a:ext cx="5052934" cy="303730"/>
          </a:xfrm>
        </p:spPr>
        <p:txBody>
          <a:bodyPr>
            <a:normAutofit fontScale="90000"/>
          </a:bodyPr>
          <a:lstStyle/>
          <a:p>
            <a:pPr algn="ctr"/>
            <a:r>
              <a:rPr lang="en-US" sz="3600" dirty="0">
                <a:solidFill>
                  <a:schemeClr val="bg1"/>
                </a:solidFill>
              </a:rPr>
              <a:t>Individual Patient Risk Factors</a:t>
            </a:r>
          </a:p>
        </p:txBody>
      </p:sp>
      <p:pic>
        <p:nvPicPr>
          <p:cNvPr id="5" name="Content Placeholder 4">
            <a:extLst>
              <a:ext uri="{FF2B5EF4-FFF2-40B4-BE49-F238E27FC236}">
                <a16:creationId xmlns:a16="http://schemas.microsoft.com/office/drawing/2014/main" id="{43CE22C5-B0BF-B768-24D5-B00ADD1C8352}"/>
              </a:ext>
            </a:extLst>
          </p:cNvPr>
          <p:cNvPicPr>
            <a:picLocks noGrp="1" noChangeAspect="1"/>
          </p:cNvPicPr>
          <p:nvPr>
            <p:ph idx="1"/>
          </p:nvPr>
        </p:nvPicPr>
        <p:blipFill>
          <a:blip r:embed="rId3"/>
          <a:stretch>
            <a:fillRect/>
          </a:stretch>
        </p:blipFill>
        <p:spPr>
          <a:xfrm>
            <a:off x="1008088" y="1511495"/>
            <a:ext cx="8369253" cy="4805313"/>
          </a:xfrm>
          <a:prstGeom prst="rect">
            <a:avLst/>
          </a:prstGeom>
        </p:spPr>
      </p:pic>
      <p:sp>
        <p:nvSpPr>
          <p:cNvPr id="8" name="TextBox 7">
            <a:extLst>
              <a:ext uri="{FF2B5EF4-FFF2-40B4-BE49-F238E27FC236}">
                <a16:creationId xmlns:a16="http://schemas.microsoft.com/office/drawing/2014/main" id="{D0C9C18D-EA54-5FDA-52C9-581E61F06F0E}"/>
              </a:ext>
            </a:extLst>
          </p:cNvPr>
          <p:cNvSpPr txBox="1"/>
          <p:nvPr/>
        </p:nvSpPr>
        <p:spPr>
          <a:xfrm>
            <a:off x="9968992" y="2205724"/>
            <a:ext cx="1462957" cy="3077766"/>
          </a:xfrm>
          <a:prstGeom prst="rect">
            <a:avLst/>
          </a:prstGeom>
          <a:noFill/>
        </p:spPr>
        <p:txBody>
          <a:bodyPr wrap="square">
            <a:spAutoFit/>
          </a:bodyPr>
          <a:lstStyle/>
          <a:p>
            <a:r>
              <a:rPr lang="en-US" sz="1200" dirty="0">
                <a:solidFill>
                  <a:schemeClr val="bg1">
                    <a:lumMod val="65000"/>
                  </a:schemeClr>
                </a:solidFill>
                <a:effectLst/>
              </a:rPr>
              <a:t>Cho L, </a:t>
            </a:r>
            <a:r>
              <a:rPr lang="en-US" sz="1200" dirty="0" err="1">
                <a:solidFill>
                  <a:schemeClr val="bg1">
                    <a:lumMod val="65000"/>
                  </a:schemeClr>
                </a:solidFill>
                <a:effectLst/>
              </a:rPr>
              <a:t>Kaunitz</a:t>
            </a:r>
            <a:r>
              <a:rPr lang="en-US" sz="1200" dirty="0">
                <a:solidFill>
                  <a:schemeClr val="bg1">
                    <a:lumMod val="65000"/>
                  </a:schemeClr>
                </a:solidFill>
                <a:effectLst/>
              </a:rPr>
              <a:t> AM, </a:t>
            </a:r>
            <a:r>
              <a:rPr lang="en-US" sz="1200" dirty="0" err="1">
                <a:solidFill>
                  <a:schemeClr val="bg1">
                    <a:lumMod val="65000"/>
                  </a:schemeClr>
                </a:solidFill>
                <a:effectLst/>
              </a:rPr>
              <a:t>Faubion</a:t>
            </a:r>
            <a:r>
              <a:rPr lang="en-US" sz="1200" dirty="0">
                <a:solidFill>
                  <a:schemeClr val="bg1">
                    <a:lumMod val="65000"/>
                  </a:schemeClr>
                </a:solidFill>
                <a:effectLst/>
              </a:rPr>
              <a:t> SS, Hayes SN, Lau ES, </a:t>
            </a:r>
            <a:r>
              <a:rPr lang="en-US" sz="1200" dirty="0" err="1">
                <a:solidFill>
                  <a:schemeClr val="bg1">
                    <a:lumMod val="65000"/>
                  </a:schemeClr>
                </a:solidFill>
                <a:effectLst/>
              </a:rPr>
              <a:t>Pristera</a:t>
            </a:r>
            <a:r>
              <a:rPr lang="en-US" sz="1200" dirty="0">
                <a:solidFill>
                  <a:schemeClr val="bg1">
                    <a:lumMod val="65000"/>
                  </a:schemeClr>
                </a:solidFill>
                <a:effectLst/>
              </a:rPr>
              <a:t> N, Scott N, </a:t>
            </a:r>
            <a:r>
              <a:rPr lang="en-US" sz="1200" dirty="0" err="1">
                <a:solidFill>
                  <a:schemeClr val="bg1">
                    <a:lumMod val="65000"/>
                  </a:schemeClr>
                </a:solidFill>
                <a:effectLst/>
              </a:rPr>
              <a:t>Shifren</a:t>
            </a:r>
            <a:r>
              <a:rPr lang="en-US" sz="1200" dirty="0">
                <a:solidFill>
                  <a:schemeClr val="bg1">
                    <a:lumMod val="65000"/>
                  </a:schemeClr>
                </a:solidFill>
                <a:effectLst/>
              </a:rPr>
              <a:t> JL, </a:t>
            </a:r>
            <a:r>
              <a:rPr lang="en-US" sz="1200" dirty="0" err="1">
                <a:solidFill>
                  <a:schemeClr val="bg1">
                    <a:lumMod val="65000"/>
                  </a:schemeClr>
                </a:solidFill>
                <a:effectLst/>
              </a:rPr>
              <a:t>Shufelt</a:t>
            </a:r>
            <a:r>
              <a:rPr lang="en-US" sz="1200" dirty="0">
                <a:solidFill>
                  <a:schemeClr val="bg1">
                    <a:lumMod val="65000"/>
                  </a:schemeClr>
                </a:solidFill>
                <a:effectLst/>
              </a:rPr>
              <a:t> CL, </a:t>
            </a:r>
            <a:r>
              <a:rPr lang="en-US" sz="1200" dirty="0" err="1">
                <a:solidFill>
                  <a:schemeClr val="bg1">
                    <a:lumMod val="65000"/>
                  </a:schemeClr>
                </a:solidFill>
                <a:effectLst/>
              </a:rPr>
              <a:t>Stuenkel</a:t>
            </a:r>
            <a:r>
              <a:rPr lang="en-US" sz="1200" dirty="0">
                <a:solidFill>
                  <a:schemeClr val="bg1">
                    <a:lumMod val="65000"/>
                  </a:schemeClr>
                </a:solidFill>
                <a:effectLst/>
              </a:rPr>
              <a:t> CA, Lindley KJ; ACC CVD in Women Committee. Rethinking Menopausal Hormone Therapy: For Whom, What, When, and How Long? Circulation. 2023 Feb 14;147(7):597-610</a:t>
            </a:r>
            <a:r>
              <a:rPr lang="en-US" sz="1400" dirty="0">
                <a:solidFill>
                  <a:schemeClr val="bg1">
                    <a:lumMod val="65000"/>
                  </a:schemeClr>
                </a:solidFill>
                <a:effectLst/>
              </a:rPr>
              <a:t>.</a:t>
            </a:r>
          </a:p>
        </p:txBody>
      </p:sp>
    </p:spTree>
    <p:extLst>
      <p:ext uri="{BB962C8B-B14F-4D97-AF65-F5344CB8AC3E}">
        <p14:creationId xmlns:p14="http://schemas.microsoft.com/office/powerpoint/2010/main" val="226470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0D812-3945-2428-3C37-6739686E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BD77C-870C-AC70-CFC2-9787507843AD}"/>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sz="3200"/>
              <a:t>Compounded Bioidentical Hormones</a:t>
            </a:r>
          </a:p>
        </p:txBody>
      </p:sp>
      <p:pic>
        <p:nvPicPr>
          <p:cNvPr id="6150" name="Picture 6" descr="A mortar and pestle on a table&#10;&#10;Description automatically generated">
            <a:extLst>
              <a:ext uri="{FF2B5EF4-FFF2-40B4-BE49-F238E27FC236}">
                <a16:creationId xmlns:a16="http://schemas.microsoft.com/office/drawing/2014/main" id="{E31BE646-8D31-145B-D222-4E950E2AF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61" r="-1" b="3635"/>
          <a:stretch/>
        </p:blipFill>
        <p:spPr bwMode="auto">
          <a:xfrm>
            <a:off x="-9886" y="10"/>
            <a:ext cx="75726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6164" name="Straight Connector 616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65" name="Content Placeholder 6158">
            <a:extLst>
              <a:ext uri="{FF2B5EF4-FFF2-40B4-BE49-F238E27FC236}">
                <a16:creationId xmlns:a16="http://schemas.microsoft.com/office/drawing/2014/main" id="{D541FCC0-3D91-B3A4-F3AF-36464741F135}"/>
              </a:ext>
            </a:extLst>
          </p:cNvPr>
          <p:cNvSpPr>
            <a:spLocks noGrp="1"/>
          </p:cNvSpPr>
          <p:nvPr>
            <p:ph idx="1"/>
          </p:nvPr>
        </p:nvSpPr>
        <p:spPr>
          <a:xfrm>
            <a:off x="8153400" y="3258981"/>
            <a:ext cx="3434180" cy="3599019"/>
          </a:xfrm>
        </p:spPr>
        <p:txBody>
          <a:bodyPr>
            <a:normAutofit/>
          </a:bodyPr>
          <a:lstStyle/>
          <a:p>
            <a:r>
              <a:rPr lang="en-US" sz="2000" dirty="0"/>
              <a:t>What are they?</a:t>
            </a:r>
          </a:p>
          <a:p>
            <a:r>
              <a:rPr lang="en-US" sz="2000" dirty="0"/>
              <a:t>How do you get them?</a:t>
            </a:r>
          </a:p>
          <a:p>
            <a:r>
              <a:rPr lang="en-US" sz="2000" dirty="0"/>
              <a:t>Are they better for you?</a:t>
            </a:r>
          </a:p>
        </p:txBody>
      </p:sp>
      <p:sp>
        <p:nvSpPr>
          <p:cNvPr id="11" name="TextBox 10">
            <a:extLst>
              <a:ext uri="{FF2B5EF4-FFF2-40B4-BE49-F238E27FC236}">
                <a16:creationId xmlns:a16="http://schemas.microsoft.com/office/drawing/2014/main" id="{A2D58AA0-9420-013C-CB2F-70F33C8042AA}"/>
              </a:ext>
            </a:extLst>
          </p:cNvPr>
          <p:cNvSpPr txBox="1"/>
          <p:nvPr/>
        </p:nvSpPr>
        <p:spPr>
          <a:xfrm>
            <a:off x="161019" y="0"/>
            <a:ext cx="3615397" cy="276999"/>
          </a:xfrm>
          <a:prstGeom prst="rect">
            <a:avLst/>
          </a:prstGeom>
          <a:noFill/>
        </p:spPr>
        <p:txBody>
          <a:bodyPr wrap="square" rtlCol="0">
            <a:spAutoFit/>
          </a:bodyPr>
          <a:lstStyle/>
          <a:p>
            <a:r>
              <a:rPr lang="en-US" sz="1200" dirty="0">
                <a:solidFill>
                  <a:schemeClr val="bg1">
                    <a:lumMod val="95000"/>
                  </a:schemeClr>
                </a:solidFill>
              </a:rPr>
              <a:t>Image credit: https://</a:t>
            </a:r>
            <a:r>
              <a:rPr lang="en-US" sz="1200" dirty="0" err="1">
                <a:solidFill>
                  <a:schemeClr val="bg1">
                    <a:lumMod val="95000"/>
                  </a:schemeClr>
                </a:solidFill>
              </a:rPr>
              <a:t>www.wmccma.com</a:t>
            </a:r>
            <a:r>
              <a:rPr lang="en-US" sz="1200" dirty="0">
                <a:solidFill>
                  <a:schemeClr val="bg1">
                    <a:lumMod val="95000"/>
                  </a:schemeClr>
                </a:solidFill>
              </a:rPr>
              <a:t>/about-us</a:t>
            </a:r>
          </a:p>
        </p:txBody>
      </p:sp>
    </p:spTree>
    <p:extLst>
      <p:ext uri="{BB962C8B-B14F-4D97-AF65-F5344CB8AC3E}">
        <p14:creationId xmlns:p14="http://schemas.microsoft.com/office/powerpoint/2010/main" val="206427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073B83-0CD1-B381-C629-5168E52CA2C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5377B-25B1-DC95-E1B3-6155EBB71FB1}"/>
              </a:ext>
            </a:extLst>
          </p:cNvPr>
          <p:cNvSpPr>
            <a:spLocks noGrp="1"/>
          </p:cNvSpPr>
          <p:nvPr>
            <p:ph type="title"/>
          </p:nvPr>
        </p:nvSpPr>
        <p:spPr>
          <a:xfrm>
            <a:off x="6513788" y="365125"/>
            <a:ext cx="4840010" cy="1807305"/>
          </a:xfrm>
        </p:spPr>
        <p:txBody>
          <a:bodyPr>
            <a:normAutofit/>
          </a:bodyPr>
          <a:lstStyle/>
          <a:p>
            <a:r>
              <a:rPr lang="en-US" sz="3600" dirty="0"/>
              <a:t>Compounded Bioidentical Hormones</a:t>
            </a:r>
          </a:p>
        </p:txBody>
      </p:sp>
      <p:pic>
        <p:nvPicPr>
          <p:cNvPr id="5" name="Picture 4" descr="Test tubes with one test tube in orange with drops">
            <a:extLst>
              <a:ext uri="{FF2B5EF4-FFF2-40B4-BE49-F238E27FC236}">
                <a16:creationId xmlns:a16="http://schemas.microsoft.com/office/drawing/2014/main" id="{344EF3A7-E81D-8AF2-64CF-2A4A82323030}"/>
              </a:ext>
            </a:extLst>
          </p:cNvPr>
          <p:cNvPicPr>
            <a:picLocks noChangeAspect="1"/>
          </p:cNvPicPr>
          <p:nvPr/>
        </p:nvPicPr>
        <p:blipFill>
          <a:blip r:embed="rId3"/>
          <a:srcRect l="28116" r="1101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D6D0133-EC6F-1B5E-0529-F84C5212BDFA}"/>
              </a:ext>
            </a:extLst>
          </p:cNvPr>
          <p:cNvSpPr>
            <a:spLocks noGrp="1"/>
          </p:cNvSpPr>
          <p:nvPr>
            <p:ph sz="quarter" idx="1"/>
          </p:nvPr>
        </p:nvSpPr>
        <p:spPr>
          <a:xfrm>
            <a:off x="6513788" y="2333297"/>
            <a:ext cx="4840010" cy="3843666"/>
          </a:xfrm>
        </p:spPr>
        <p:txBody>
          <a:bodyPr>
            <a:normAutofit/>
          </a:bodyPr>
          <a:lstStyle/>
          <a:p>
            <a:r>
              <a:rPr lang="en-US" sz="2000" dirty="0">
                <a:effectLst/>
                <a:latin typeface="AdvTT7c3c51d9"/>
              </a:rPr>
              <a:t>Safety concerns - overdosing and underdosing, impurities and lack of sterility, lack of scientific data, and lack of a label outlining risks. </a:t>
            </a:r>
            <a:endParaRPr lang="en-US" sz="2000" dirty="0"/>
          </a:p>
          <a:p>
            <a:r>
              <a:rPr lang="en-US" sz="2000" dirty="0">
                <a:effectLst/>
                <a:latin typeface="AdvTT7c3c51d9"/>
              </a:rPr>
              <a:t>Salivary and urine hormone testing to determine dosing are unreliable and not recommended. Serum hormone testing is rarely needed. </a:t>
            </a:r>
            <a:endParaRPr lang="en-US" sz="2000" dirty="0"/>
          </a:p>
          <a:p>
            <a:r>
              <a:rPr lang="en-US" sz="2000" dirty="0">
                <a:latin typeface="AdvTT7c3c51d9"/>
              </a:rPr>
              <a:t>C</a:t>
            </a:r>
            <a:r>
              <a:rPr lang="en-US" sz="2000" dirty="0">
                <a:effectLst/>
                <a:latin typeface="AdvTT7c3c51d9"/>
              </a:rPr>
              <a:t>ould be considered </a:t>
            </a:r>
            <a:r>
              <a:rPr lang="en-US" sz="2000" dirty="0">
                <a:latin typeface="AdvTT7c3c51d9"/>
              </a:rPr>
              <a:t>with</a:t>
            </a:r>
            <a:r>
              <a:rPr lang="en-US" sz="2000" dirty="0">
                <a:effectLst/>
                <a:latin typeface="AdvTT7c3c51d9"/>
              </a:rPr>
              <a:t> allergies to ingredients in </a:t>
            </a:r>
            <a:r>
              <a:rPr lang="en-US" sz="2000" dirty="0">
                <a:latin typeface="AdvTT7c3c51d9"/>
              </a:rPr>
              <a:t>FDA</a:t>
            </a:r>
            <a:r>
              <a:rPr lang="en-US" sz="2000" dirty="0">
                <a:effectLst/>
                <a:latin typeface="AdvTT7c3c51d9"/>
              </a:rPr>
              <a:t> approved products</a:t>
            </a:r>
            <a:endParaRPr lang="en-US" sz="2000" dirty="0"/>
          </a:p>
        </p:txBody>
      </p:sp>
      <p:sp>
        <p:nvSpPr>
          <p:cNvPr id="8" name="TextBox 7">
            <a:extLst>
              <a:ext uri="{FF2B5EF4-FFF2-40B4-BE49-F238E27FC236}">
                <a16:creationId xmlns:a16="http://schemas.microsoft.com/office/drawing/2014/main" id="{FA599A3D-E1F4-AA65-6CE9-6DFFCD1C0286}"/>
              </a:ext>
            </a:extLst>
          </p:cNvPr>
          <p:cNvSpPr txBox="1"/>
          <p:nvPr/>
        </p:nvSpPr>
        <p:spPr>
          <a:xfrm>
            <a:off x="4754881" y="6014664"/>
            <a:ext cx="7118251" cy="646331"/>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rPr>
              <a:t>“The 2022 Hormone Therapy Position Statement of The North American Menopause Society” Advisory Panel. The 2022 hormone therapy position statement of The North American Menopause Society. Menopause. 2022 Jul 1;29(7):767-794. </a:t>
            </a:r>
          </a:p>
        </p:txBody>
      </p:sp>
    </p:spTree>
    <p:extLst>
      <p:ext uri="{BB962C8B-B14F-4D97-AF65-F5344CB8AC3E}">
        <p14:creationId xmlns:p14="http://schemas.microsoft.com/office/powerpoint/2010/main" val="143556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0F36FC4-C41C-2687-6852-8E270AA5FEFB}"/>
              </a:ext>
            </a:extLst>
          </p:cNvPr>
          <p:cNvSpPr/>
          <p:nvPr/>
        </p:nvSpPr>
        <p:spPr>
          <a:xfrm>
            <a:off x="3761999" y="3348269"/>
            <a:ext cx="569979" cy="49665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8DE920B-F7AF-CC31-CC66-23473D8488C5}"/>
              </a:ext>
            </a:extLst>
          </p:cNvPr>
          <p:cNvPicPr>
            <a:picLocks noChangeAspect="1"/>
          </p:cNvPicPr>
          <p:nvPr/>
        </p:nvPicPr>
        <p:blipFill>
          <a:blip r:embed="rId3"/>
          <a:stretch>
            <a:fillRect/>
          </a:stretch>
        </p:blipFill>
        <p:spPr>
          <a:xfrm>
            <a:off x="639624" y="414906"/>
            <a:ext cx="10852879" cy="5656861"/>
          </a:xfrm>
          <a:prstGeom prst="rect">
            <a:avLst/>
          </a:prstGeom>
        </p:spPr>
      </p:pic>
      <p:sp>
        <p:nvSpPr>
          <p:cNvPr id="5" name="TextBox 4">
            <a:extLst>
              <a:ext uri="{FF2B5EF4-FFF2-40B4-BE49-F238E27FC236}">
                <a16:creationId xmlns:a16="http://schemas.microsoft.com/office/drawing/2014/main" id="{4D4A817E-1161-E298-D4D0-26DCDF5ABF8D}"/>
              </a:ext>
            </a:extLst>
          </p:cNvPr>
          <p:cNvSpPr txBox="1"/>
          <p:nvPr/>
        </p:nvSpPr>
        <p:spPr>
          <a:xfrm>
            <a:off x="639624" y="6045449"/>
            <a:ext cx="10757941" cy="461665"/>
          </a:xfrm>
          <a:prstGeom prst="rect">
            <a:avLst/>
          </a:prstGeom>
          <a:noFill/>
        </p:spPr>
        <p:txBody>
          <a:bodyPr wrap="square">
            <a:spAutoFit/>
          </a:bodyPr>
          <a:lstStyle/>
          <a:p>
            <a:r>
              <a:rPr lang="en-US" sz="12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r>
              <a:rPr lang="en-US" sz="1200" dirty="0">
                <a:solidFill>
                  <a:schemeClr val="bg1">
                    <a:lumMod val="50000"/>
                  </a:schemeClr>
                </a:solidFill>
                <a:effectLst/>
              </a:rPr>
              <a:t>.</a:t>
            </a:r>
          </a:p>
        </p:txBody>
      </p:sp>
    </p:spTree>
    <p:extLst>
      <p:ext uri="{BB962C8B-B14F-4D97-AF65-F5344CB8AC3E}">
        <p14:creationId xmlns:p14="http://schemas.microsoft.com/office/powerpoint/2010/main" val="41189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Rectangle 410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3D0F0A-A09E-AC0A-34E5-EEEA16C63723}"/>
              </a:ext>
            </a:extLst>
          </p:cNvPr>
          <p:cNvSpPr/>
          <p:nvPr/>
        </p:nvSpPr>
        <p:spPr>
          <a:xfrm>
            <a:off x="643467" y="621911"/>
            <a:ext cx="2208221" cy="664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24FE42F-6D67-F34E-2C97-F4EE1992CA0E}"/>
              </a:ext>
            </a:extLst>
          </p:cNvPr>
          <p:cNvPicPr>
            <a:picLocks noChangeAspect="1"/>
          </p:cNvPicPr>
          <p:nvPr/>
        </p:nvPicPr>
        <p:blipFill>
          <a:blip r:embed="rId3"/>
          <a:stretch>
            <a:fillRect/>
          </a:stretch>
        </p:blipFill>
        <p:spPr>
          <a:xfrm>
            <a:off x="952586" y="954134"/>
            <a:ext cx="10286825" cy="4587525"/>
          </a:xfrm>
          <a:prstGeom prst="rect">
            <a:avLst/>
          </a:prstGeom>
        </p:spPr>
      </p:pic>
      <p:sp>
        <p:nvSpPr>
          <p:cNvPr id="5" name="TextBox 4">
            <a:extLst>
              <a:ext uri="{FF2B5EF4-FFF2-40B4-BE49-F238E27FC236}">
                <a16:creationId xmlns:a16="http://schemas.microsoft.com/office/drawing/2014/main" id="{9031C5DF-ABBC-A162-FBFE-F720EC17A64A}"/>
              </a:ext>
            </a:extLst>
          </p:cNvPr>
          <p:cNvSpPr txBox="1"/>
          <p:nvPr/>
        </p:nvSpPr>
        <p:spPr>
          <a:xfrm>
            <a:off x="1008087" y="5618094"/>
            <a:ext cx="10175824" cy="461665"/>
          </a:xfrm>
          <a:prstGeom prst="rect">
            <a:avLst/>
          </a:prstGeom>
          <a:noFill/>
        </p:spPr>
        <p:txBody>
          <a:bodyPr wrap="square">
            <a:spAutoFit/>
          </a:bodyPr>
          <a:lstStyle/>
          <a:p>
            <a:r>
              <a:rPr lang="en-US" sz="1200" dirty="0">
                <a:solidFill>
                  <a:schemeClr val="bg1">
                    <a:lumMod val="50000"/>
                  </a:schemeClr>
                </a:solidFill>
                <a:effectLst/>
              </a:rPr>
              <a:t>Cho L, </a:t>
            </a:r>
            <a:r>
              <a:rPr lang="en-US" sz="1200" dirty="0" err="1">
                <a:solidFill>
                  <a:schemeClr val="bg1">
                    <a:lumMod val="50000"/>
                  </a:schemeClr>
                </a:solidFill>
                <a:effectLst/>
              </a:rPr>
              <a:t>Kaunitz</a:t>
            </a:r>
            <a:r>
              <a:rPr lang="en-US" sz="1200" dirty="0">
                <a:solidFill>
                  <a:schemeClr val="bg1">
                    <a:lumMod val="50000"/>
                  </a:schemeClr>
                </a:solidFill>
                <a:effectLst/>
              </a:rPr>
              <a:t> AM, </a:t>
            </a:r>
            <a:r>
              <a:rPr lang="en-US" sz="1200" dirty="0" err="1">
                <a:solidFill>
                  <a:schemeClr val="bg1">
                    <a:lumMod val="50000"/>
                  </a:schemeClr>
                </a:solidFill>
                <a:effectLst/>
              </a:rPr>
              <a:t>Faubion</a:t>
            </a:r>
            <a:r>
              <a:rPr lang="en-US" sz="1200" dirty="0">
                <a:solidFill>
                  <a:schemeClr val="bg1">
                    <a:lumMod val="50000"/>
                  </a:schemeClr>
                </a:solidFill>
                <a:effectLst/>
              </a:rPr>
              <a:t> SS, Hayes SN, Lau ES, </a:t>
            </a:r>
            <a:r>
              <a:rPr lang="en-US" sz="1200" dirty="0" err="1">
                <a:solidFill>
                  <a:schemeClr val="bg1">
                    <a:lumMod val="50000"/>
                  </a:schemeClr>
                </a:solidFill>
                <a:effectLst/>
              </a:rPr>
              <a:t>Pristera</a:t>
            </a:r>
            <a:r>
              <a:rPr lang="en-US" sz="1200" dirty="0">
                <a:solidFill>
                  <a:schemeClr val="bg1">
                    <a:lumMod val="50000"/>
                  </a:schemeClr>
                </a:solidFill>
                <a:effectLst/>
              </a:rPr>
              <a:t> N, Scott N, </a:t>
            </a:r>
            <a:r>
              <a:rPr lang="en-US" sz="1200" dirty="0" err="1">
                <a:solidFill>
                  <a:schemeClr val="bg1">
                    <a:lumMod val="50000"/>
                  </a:schemeClr>
                </a:solidFill>
                <a:effectLst/>
              </a:rPr>
              <a:t>Shifren</a:t>
            </a:r>
            <a:r>
              <a:rPr lang="en-US" sz="1200" dirty="0">
                <a:solidFill>
                  <a:schemeClr val="bg1">
                    <a:lumMod val="50000"/>
                  </a:schemeClr>
                </a:solidFill>
                <a:effectLst/>
              </a:rPr>
              <a:t> JL, </a:t>
            </a:r>
            <a:r>
              <a:rPr lang="en-US" sz="1200" dirty="0" err="1">
                <a:solidFill>
                  <a:schemeClr val="bg1">
                    <a:lumMod val="50000"/>
                  </a:schemeClr>
                </a:solidFill>
                <a:effectLst/>
              </a:rPr>
              <a:t>Shufelt</a:t>
            </a:r>
            <a:r>
              <a:rPr lang="en-US" sz="1200" dirty="0">
                <a:solidFill>
                  <a:schemeClr val="bg1">
                    <a:lumMod val="50000"/>
                  </a:schemeClr>
                </a:solidFill>
                <a:effectLst/>
              </a:rPr>
              <a:t> CL, </a:t>
            </a:r>
            <a:r>
              <a:rPr lang="en-US" sz="1200" dirty="0" err="1">
                <a:solidFill>
                  <a:schemeClr val="bg1">
                    <a:lumMod val="50000"/>
                  </a:schemeClr>
                </a:solidFill>
                <a:effectLst/>
              </a:rPr>
              <a:t>Stuenkel</a:t>
            </a:r>
            <a:r>
              <a:rPr lang="en-US" sz="1200" dirty="0">
                <a:solidFill>
                  <a:schemeClr val="bg1">
                    <a:lumMod val="50000"/>
                  </a:schemeClr>
                </a:solidFill>
                <a:effectLst/>
              </a:rPr>
              <a:t> CA, Lindley KJ; ACC CVD in Women Committee. Rethinking Menopausal Hormone Therapy: For Whom, What, When, and How Long? Circulation. 2023 Feb 14;147(7):597-610.</a:t>
            </a:r>
          </a:p>
        </p:txBody>
      </p:sp>
    </p:spTree>
    <p:extLst>
      <p:ext uri="{BB962C8B-B14F-4D97-AF65-F5344CB8AC3E}">
        <p14:creationId xmlns:p14="http://schemas.microsoft.com/office/powerpoint/2010/main" val="46669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a person's body&#10;&#10;Description automatically generated">
            <a:extLst>
              <a:ext uri="{FF2B5EF4-FFF2-40B4-BE49-F238E27FC236}">
                <a16:creationId xmlns:a16="http://schemas.microsoft.com/office/drawing/2014/main" id="{4EEBF7D9-E259-D3A3-6193-4A8F28A4647B}"/>
              </a:ext>
            </a:extLst>
          </p:cNvPr>
          <p:cNvPicPr>
            <a:picLocks noChangeAspect="1"/>
          </p:cNvPicPr>
          <p:nvPr/>
        </p:nvPicPr>
        <p:blipFill>
          <a:blip r:embed="rId3"/>
          <a:srcRect r="5017"/>
          <a:stretch/>
        </p:blipFill>
        <p:spPr>
          <a:xfrm>
            <a:off x="4108729" y="666122"/>
            <a:ext cx="7958354" cy="4901524"/>
          </a:xfrm>
          <a:prstGeom prst="rect">
            <a:avLst/>
          </a:prstGeom>
        </p:spPr>
      </p:pic>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D22728A-4366-69DC-1CE1-1A3734FE2D82}"/>
              </a:ext>
            </a:extLst>
          </p:cNvPr>
          <p:cNvSpPr>
            <a:spLocks noGrp="1"/>
          </p:cNvSpPr>
          <p:nvPr>
            <p:ph type="title"/>
          </p:nvPr>
        </p:nvSpPr>
        <p:spPr>
          <a:xfrm>
            <a:off x="1028700" y="1967266"/>
            <a:ext cx="2628900" cy="2547257"/>
          </a:xfrm>
          <a:noFill/>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Changes Associated with Cessation of </a:t>
            </a:r>
            <a:r>
              <a:rPr lang="en-US" sz="2800" dirty="0" err="1">
                <a:solidFill>
                  <a:srgbClr val="FFFFFF"/>
                </a:solidFill>
                <a:latin typeface="Calibri" panose="020F0502020204030204" pitchFamily="34" charset="0"/>
                <a:cs typeface="Calibri" panose="020F0502020204030204" pitchFamily="34" charset="0"/>
              </a:rPr>
              <a:t>Menses</a:t>
            </a:r>
            <a:r>
              <a:rPr lang="en-US" sz="2800" dirty="0">
                <a:solidFill>
                  <a:srgbClr val="FFFFFF"/>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3383C640-EA90-00C0-47BC-3440FC2B18F3}"/>
              </a:ext>
            </a:extLst>
          </p:cNvPr>
          <p:cNvSpPr txBox="1"/>
          <p:nvPr/>
        </p:nvSpPr>
        <p:spPr>
          <a:xfrm>
            <a:off x="406400" y="6191878"/>
            <a:ext cx="11379200" cy="292388"/>
          </a:xfrm>
          <a:prstGeom prst="rect">
            <a:avLst/>
          </a:prstGeom>
          <a:noFill/>
        </p:spPr>
        <p:txBody>
          <a:bodyPr wrap="square">
            <a:spAutoFit/>
          </a:bodyPr>
          <a:lstStyle/>
          <a:p>
            <a:r>
              <a:rPr lang="en-US" sz="1300" dirty="0" err="1">
                <a:solidFill>
                  <a:schemeClr val="bg1">
                    <a:lumMod val="50000"/>
                  </a:schemeClr>
                </a:solidFill>
                <a:effectLst/>
                <a:latin typeface="Calibri" panose="020F0502020204030204" pitchFamily="34" charset="0"/>
                <a:cs typeface="Calibri" panose="020F0502020204030204" pitchFamily="34" charset="0"/>
              </a:rPr>
              <a:t>Dothard</a:t>
            </a:r>
            <a:r>
              <a:rPr lang="en-US" sz="1300" dirty="0">
                <a:solidFill>
                  <a:schemeClr val="bg1">
                    <a:lumMod val="50000"/>
                  </a:schemeClr>
                </a:solidFill>
                <a:effectLst/>
                <a:latin typeface="Calibri" panose="020F0502020204030204" pitchFamily="34" charset="0"/>
                <a:cs typeface="Calibri" panose="020F0502020204030204" pitchFamily="34" charset="0"/>
              </a:rPr>
              <a:t> MI, Allard SM, Gilbert JA. The effects of hormone replacement therapy on the microbiomes of postmenopausal women. Climacteric. 2023 Jun;26(3):182-192. </a:t>
            </a:r>
          </a:p>
        </p:txBody>
      </p:sp>
    </p:spTree>
    <p:extLst>
      <p:ext uri="{BB962C8B-B14F-4D97-AF65-F5344CB8AC3E}">
        <p14:creationId xmlns:p14="http://schemas.microsoft.com/office/powerpoint/2010/main" val="265344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43C6DE-BFAF-C1CD-253B-9129FEA44E37}"/>
            </a:ext>
          </a:extLst>
        </p:cNvPr>
        <p:cNvGrpSpPr/>
        <p:nvPr/>
      </p:nvGrpSpPr>
      <p:grpSpPr>
        <a:xfrm>
          <a:off x="0" y="0"/>
          <a:ext cx="0" cy="0"/>
          <a:chOff x="0" y="0"/>
          <a:chExt cx="0" cy="0"/>
        </a:xfrm>
      </p:grpSpPr>
      <p:sp useBgFill="1">
        <p:nvSpPr>
          <p:cNvPr id="9236" name="Rectangle 92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Menopause insomnia">
            <a:extLst>
              <a:ext uri="{FF2B5EF4-FFF2-40B4-BE49-F238E27FC236}">
                <a16:creationId xmlns:a16="http://schemas.microsoft.com/office/drawing/2014/main" id="{0D395D1B-9D17-399A-C8A4-1DF3EE3B2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125" y="0"/>
            <a:ext cx="10404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9238" name="Rectangle 92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1A1FEE-3030-4A1C-56AE-5E1AA48DED23}"/>
              </a:ext>
            </a:extLst>
          </p:cNvPr>
          <p:cNvSpPr>
            <a:spLocks noGrp="1"/>
          </p:cNvSpPr>
          <p:nvPr>
            <p:ph type="title"/>
          </p:nvPr>
        </p:nvSpPr>
        <p:spPr>
          <a:xfrm>
            <a:off x="609737" y="352139"/>
            <a:ext cx="3822189" cy="964410"/>
          </a:xfrm>
        </p:spPr>
        <p:txBody>
          <a:bodyPr>
            <a:normAutofit/>
          </a:bodyPr>
          <a:lstStyle/>
          <a:p>
            <a:r>
              <a:rPr lang="en-US" sz="3200" dirty="0">
                <a:solidFill>
                  <a:srgbClr val="384251"/>
                </a:solidFill>
                <a:latin typeface="Calibri" panose="020F0502020204030204" pitchFamily="34" charset="0"/>
                <a:cs typeface="Calibri" panose="020F0502020204030204" pitchFamily="34" charset="0"/>
              </a:rPr>
              <a:t>Sleep Disruption</a:t>
            </a:r>
          </a:p>
        </p:txBody>
      </p:sp>
      <p:sp>
        <p:nvSpPr>
          <p:cNvPr id="3" name="Content Placeholder 2">
            <a:extLst>
              <a:ext uri="{FF2B5EF4-FFF2-40B4-BE49-F238E27FC236}">
                <a16:creationId xmlns:a16="http://schemas.microsoft.com/office/drawing/2014/main" id="{08A8FEEA-D706-F997-0322-1E312C53029D}"/>
              </a:ext>
            </a:extLst>
          </p:cNvPr>
          <p:cNvSpPr>
            <a:spLocks noGrp="1"/>
          </p:cNvSpPr>
          <p:nvPr>
            <p:ph sz="quarter" idx="1"/>
          </p:nvPr>
        </p:nvSpPr>
        <p:spPr>
          <a:xfrm>
            <a:off x="492370" y="1563121"/>
            <a:ext cx="3601328" cy="4050107"/>
          </a:xfrm>
        </p:spPr>
        <p:txBody>
          <a:bodyPr>
            <a:normAutofit/>
          </a:bodyPr>
          <a:lstStyle/>
          <a:p>
            <a:pPr>
              <a:buClr>
                <a:srgbClr val="384251"/>
              </a:buClr>
            </a:pPr>
            <a:r>
              <a:rPr lang="en-US" sz="1900" dirty="0">
                <a:latin typeface="Calibri" panose="020F0502020204030204" pitchFamily="34" charset="0"/>
                <a:cs typeface="Calibri" panose="020F0502020204030204" pitchFamily="34" charset="0"/>
              </a:rPr>
              <a:t>C</a:t>
            </a:r>
            <a:r>
              <a:rPr lang="en-US" sz="1900" dirty="0">
                <a:effectLst/>
                <a:latin typeface="Calibri" panose="020F0502020204030204" pitchFamily="34" charset="0"/>
                <a:cs typeface="Calibri" panose="020F0502020204030204" pitchFamily="34" charset="0"/>
              </a:rPr>
              <a:t>ommon, begins in perimenopause</a:t>
            </a:r>
          </a:p>
          <a:p>
            <a:pPr>
              <a:buClr>
                <a:srgbClr val="384251"/>
              </a:buClr>
            </a:pPr>
            <a:r>
              <a:rPr lang="en-US" sz="1900" dirty="0">
                <a:effectLst/>
                <a:latin typeface="Calibri" panose="020F0502020204030204" pitchFamily="34" charset="0"/>
                <a:cs typeface="Calibri" panose="020F0502020204030204" pitchFamily="34" charset="0"/>
              </a:rPr>
              <a:t>Strongly associated with VMS and a decreased quality of life</a:t>
            </a:r>
          </a:p>
          <a:p>
            <a:pPr>
              <a:buClr>
                <a:srgbClr val="384251"/>
              </a:buClr>
            </a:pPr>
            <a:r>
              <a:rPr lang="en-US" sz="1900" dirty="0">
                <a:effectLst/>
                <a:latin typeface="Calibri" panose="020F0502020204030204" pitchFamily="34" charset="0"/>
                <a:cs typeface="Calibri" panose="020F0502020204030204" pitchFamily="34" charset="0"/>
              </a:rPr>
              <a:t>Poorer sleep associated with mood fluctuations, memory problems, metabolic syndrome, obesity, and other CV risk factors</a:t>
            </a:r>
          </a:p>
          <a:p>
            <a:pPr>
              <a:buClr>
                <a:srgbClr val="384251"/>
              </a:buClr>
            </a:pPr>
            <a:r>
              <a:rPr lang="en-US" sz="1900" dirty="0">
                <a:effectLst/>
                <a:latin typeface="Calibri" panose="020F0502020204030204" pitchFamily="34" charset="0"/>
                <a:cs typeface="Calibri" panose="020F0502020204030204" pitchFamily="34" charset="0"/>
              </a:rPr>
              <a:t>Hormone therapy may improve chronic insomnia</a:t>
            </a:r>
          </a:p>
          <a:p>
            <a:pPr>
              <a:buClr>
                <a:srgbClr val="384251"/>
              </a:buClr>
            </a:pPr>
            <a:r>
              <a:rPr lang="en-US" sz="1900" dirty="0">
                <a:effectLst/>
                <a:latin typeface="Calibri" panose="020F0502020204030204" pitchFamily="34" charset="0"/>
                <a:cs typeface="Calibri" panose="020F0502020204030204" pitchFamily="34" charset="0"/>
              </a:rPr>
              <a:t>Oral micronized progesterone has mildly sedating effects</a:t>
            </a:r>
            <a:endParaRPr lang="en-US" sz="19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A5CA27A-9B13-DB8F-A9B6-E3B435A8A026}"/>
              </a:ext>
            </a:extLst>
          </p:cNvPr>
          <p:cNvSpPr txBox="1"/>
          <p:nvPr/>
        </p:nvSpPr>
        <p:spPr>
          <a:xfrm>
            <a:off x="239151" y="5908648"/>
            <a:ext cx="5233181" cy="830997"/>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rPr>
              <a:t>“The 2022 Hormone Therapy Position Statement of The North American Menopause Society” Advisory Panel. The 2022 hormone therapy position statement of The North American Menopause Society. Menopause. 2022 Jul 1;29(7):767-794. </a:t>
            </a:r>
          </a:p>
        </p:txBody>
      </p:sp>
      <p:cxnSp>
        <p:nvCxnSpPr>
          <p:cNvPr id="8" name="Straight Connector 7">
            <a:extLst>
              <a:ext uri="{FF2B5EF4-FFF2-40B4-BE49-F238E27FC236}">
                <a16:creationId xmlns:a16="http://schemas.microsoft.com/office/drawing/2014/main" id="{A6A2563C-9028-941F-D57A-CD676453B57D}"/>
              </a:ext>
            </a:extLst>
          </p:cNvPr>
          <p:cNvCxnSpPr/>
          <p:nvPr/>
        </p:nvCxnSpPr>
        <p:spPr>
          <a:xfrm>
            <a:off x="609734" y="1302482"/>
            <a:ext cx="3483964"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2E2D8DE-62F8-9A48-47F0-A02399EC3C81}"/>
              </a:ext>
            </a:extLst>
          </p:cNvPr>
          <p:cNvSpPr txBox="1"/>
          <p:nvPr/>
        </p:nvSpPr>
        <p:spPr>
          <a:xfrm>
            <a:off x="8568050" y="6524201"/>
            <a:ext cx="3822189" cy="215444"/>
          </a:xfrm>
          <a:prstGeom prst="rect">
            <a:avLst/>
          </a:prstGeom>
          <a:noFill/>
        </p:spPr>
        <p:txBody>
          <a:bodyPr wrap="square">
            <a:spAutoFit/>
          </a:bodyPr>
          <a:lstStyle/>
          <a:p>
            <a:r>
              <a:rPr lang="en-US" sz="800" dirty="0">
                <a:solidFill>
                  <a:schemeClr val="bg1">
                    <a:lumMod val="75000"/>
                  </a:schemeClr>
                </a:solidFill>
                <a:latin typeface="Calibri" panose="020F0502020204030204" pitchFamily="34" charset="0"/>
                <a:cs typeface="Calibri" panose="020F0502020204030204" pitchFamily="34" charset="0"/>
              </a:rPr>
              <a:t>Photo credit: https://</a:t>
            </a:r>
            <a:r>
              <a:rPr lang="en-US" sz="800" dirty="0" err="1">
                <a:solidFill>
                  <a:schemeClr val="bg1">
                    <a:lumMod val="75000"/>
                  </a:schemeClr>
                </a:solidFill>
                <a:latin typeface="Calibri" panose="020F0502020204030204" pitchFamily="34" charset="0"/>
                <a:cs typeface="Calibri" panose="020F0502020204030204" pitchFamily="34" charset="0"/>
              </a:rPr>
              <a:t>terriregentcoaching.co.uk</a:t>
            </a:r>
            <a:r>
              <a:rPr lang="en-US" sz="800" dirty="0">
                <a:solidFill>
                  <a:schemeClr val="bg1">
                    <a:lumMod val="75000"/>
                  </a:schemeClr>
                </a:solidFill>
                <a:latin typeface="Calibri" panose="020F0502020204030204" pitchFamily="34" charset="0"/>
                <a:cs typeface="Calibri" panose="020F0502020204030204" pitchFamily="34" charset="0"/>
              </a:rPr>
              <a:t>/overcoming-menopause-insomnia/</a:t>
            </a:r>
          </a:p>
        </p:txBody>
      </p:sp>
    </p:spTree>
    <p:extLst>
      <p:ext uri="{BB962C8B-B14F-4D97-AF65-F5344CB8AC3E}">
        <p14:creationId xmlns:p14="http://schemas.microsoft.com/office/powerpoint/2010/main" val="423296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75DC-65C8-1D05-48FC-983132BE53BE}"/>
            </a:ext>
          </a:extLst>
        </p:cNvPr>
        <p:cNvGrpSpPr/>
        <p:nvPr/>
      </p:nvGrpSpPr>
      <p:grpSpPr>
        <a:xfrm>
          <a:off x="0" y="0"/>
          <a:ext cx="0" cy="0"/>
          <a:chOff x="0" y="0"/>
          <a:chExt cx="0" cy="0"/>
        </a:xfrm>
      </p:grpSpPr>
      <p:pic>
        <p:nvPicPr>
          <p:cNvPr id="15362" name="Picture 2" descr="No photo description available.">
            <a:extLst>
              <a:ext uri="{FF2B5EF4-FFF2-40B4-BE49-F238E27FC236}">
                <a16:creationId xmlns:a16="http://schemas.microsoft.com/office/drawing/2014/main" id="{C29E9DBF-C3DD-E83C-7FD6-705FE8916F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28"/>
          <a:stretch/>
        </p:blipFill>
        <p:spPr bwMode="auto">
          <a:xfrm>
            <a:off x="2975318" y="308503"/>
            <a:ext cx="8420100" cy="59576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ABD35C-96FC-85F8-ADA0-975FE34FD6AB}"/>
              </a:ext>
            </a:extLst>
          </p:cNvPr>
          <p:cNvSpPr/>
          <p:nvPr/>
        </p:nvSpPr>
        <p:spPr>
          <a:xfrm>
            <a:off x="0" y="0"/>
            <a:ext cx="213995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 name="Oval 4">
            <a:extLst>
              <a:ext uri="{FF2B5EF4-FFF2-40B4-BE49-F238E27FC236}">
                <a16:creationId xmlns:a16="http://schemas.microsoft.com/office/drawing/2014/main" id="{D20953B8-BF9B-9549-204E-8128A082DF94}"/>
              </a:ext>
            </a:extLst>
          </p:cNvPr>
          <p:cNvSpPr/>
          <p:nvPr/>
        </p:nvSpPr>
        <p:spPr>
          <a:xfrm>
            <a:off x="621862" y="1930891"/>
            <a:ext cx="2796587" cy="2795853"/>
          </a:xfrm>
          <a:prstGeom prst="ellipse">
            <a:avLst/>
          </a:prstGeom>
          <a:solidFill>
            <a:srgbClr val="384251"/>
          </a:solidFill>
          <a:ln w="73025" cmpd="dbl">
            <a:solidFill>
              <a:srgbClr val="384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C7F77-A423-E1B4-64FC-0D693F9B08FA}"/>
              </a:ext>
            </a:extLst>
          </p:cNvPr>
          <p:cNvSpPr>
            <a:spLocks noGrp="1"/>
          </p:cNvSpPr>
          <p:nvPr>
            <p:ph type="title"/>
          </p:nvPr>
        </p:nvSpPr>
        <p:spPr>
          <a:xfrm>
            <a:off x="1105865" y="2624555"/>
            <a:ext cx="1828580" cy="1325563"/>
          </a:xfrm>
        </p:spPr>
        <p:txBody>
          <a:bodyPr>
            <a:noAutofit/>
          </a:bodyPr>
          <a:lstStyle/>
          <a:p>
            <a:pPr algn="ctr"/>
            <a:r>
              <a:rPr lang="en-US" sz="3600" dirty="0">
                <a:solidFill>
                  <a:schemeClr val="bg1"/>
                </a:solidFill>
              </a:rPr>
              <a:t>Vaginal Changes</a:t>
            </a:r>
          </a:p>
        </p:txBody>
      </p:sp>
      <p:sp>
        <p:nvSpPr>
          <p:cNvPr id="8" name="TextBox 7">
            <a:extLst>
              <a:ext uri="{FF2B5EF4-FFF2-40B4-BE49-F238E27FC236}">
                <a16:creationId xmlns:a16="http://schemas.microsoft.com/office/drawing/2014/main" id="{271EFB17-8460-59EF-6937-911952FAB7C2}"/>
              </a:ext>
            </a:extLst>
          </p:cNvPr>
          <p:cNvSpPr txBox="1"/>
          <p:nvPr/>
        </p:nvSpPr>
        <p:spPr>
          <a:xfrm>
            <a:off x="3967088" y="6266171"/>
            <a:ext cx="7076050" cy="246221"/>
          </a:xfrm>
          <a:prstGeom prst="rect">
            <a:avLst/>
          </a:prstGeom>
          <a:noFill/>
        </p:spPr>
        <p:txBody>
          <a:bodyPr wrap="square">
            <a:spAutoFit/>
          </a:bodyPr>
          <a:lstStyle/>
          <a:p>
            <a:r>
              <a:rPr lang="en-US" sz="1000" dirty="0">
                <a:solidFill>
                  <a:schemeClr val="bg1">
                    <a:lumMod val="65000"/>
                  </a:schemeClr>
                </a:solidFill>
                <a:latin typeface="Calibri" panose="020F0502020204030204" pitchFamily="34" charset="0"/>
                <a:cs typeface="Calibri" panose="020F0502020204030204" pitchFamily="34" charset="0"/>
              </a:rPr>
              <a:t>Image credit: https://</a:t>
            </a:r>
            <a:r>
              <a:rPr lang="en-US" sz="1000" dirty="0" err="1">
                <a:solidFill>
                  <a:schemeClr val="bg1">
                    <a:lumMod val="65000"/>
                  </a:schemeClr>
                </a:solidFill>
                <a:latin typeface="Calibri" panose="020F0502020204030204" pitchFamily="34" charset="0"/>
                <a:cs typeface="Calibri" panose="020F0502020204030204" pitchFamily="34" charset="0"/>
              </a:rPr>
              <a:t>www.facebook.com</a:t>
            </a:r>
            <a:r>
              <a:rPr lang="en-US" sz="1000" dirty="0">
                <a:solidFill>
                  <a:schemeClr val="bg1">
                    <a:lumMod val="65000"/>
                  </a:schemeClr>
                </a:solidFill>
                <a:latin typeface="Calibri" panose="020F0502020204030204" pitchFamily="34" charset="0"/>
                <a:cs typeface="Calibri" panose="020F0502020204030204" pitchFamily="34" charset="0"/>
              </a:rPr>
              <a:t>/</a:t>
            </a:r>
            <a:r>
              <a:rPr lang="en-US" sz="1000" dirty="0" err="1">
                <a:solidFill>
                  <a:schemeClr val="bg1">
                    <a:lumMod val="65000"/>
                  </a:schemeClr>
                </a:solidFill>
                <a:latin typeface="Calibri" panose="020F0502020204030204" pitchFamily="34" charset="0"/>
                <a:cs typeface="Calibri" panose="020F0502020204030204" pitchFamily="34" charset="0"/>
              </a:rPr>
              <a:t>photo.php?fbid</a:t>
            </a:r>
            <a:r>
              <a:rPr lang="en-US" sz="1000" dirty="0">
                <a:solidFill>
                  <a:schemeClr val="bg1">
                    <a:lumMod val="65000"/>
                  </a:schemeClr>
                </a:solidFill>
                <a:latin typeface="Calibri" panose="020F0502020204030204" pitchFamily="34" charset="0"/>
                <a:cs typeface="Calibri" panose="020F0502020204030204" pitchFamily="34" charset="0"/>
              </a:rPr>
              <a:t>=2971923046269918&amp;id=558867797575467&amp;set=a.561222684006645</a:t>
            </a:r>
          </a:p>
        </p:txBody>
      </p:sp>
    </p:spTree>
    <p:extLst>
      <p:ext uri="{BB962C8B-B14F-4D97-AF65-F5344CB8AC3E}">
        <p14:creationId xmlns:p14="http://schemas.microsoft.com/office/powerpoint/2010/main" val="52581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895971-B04A-AA9B-4922-DDB4730A079D}"/>
              </a:ext>
            </a:extLst>
          </p:cNvPr>
          <p:cNvSpPr>
            <a:spLocks noGrp="1"/>
          </p:cNvSpPr>
          <p:nvPr>
            <p:ph type="title"/>
          </p:nvPr>
        </p:nvSpPr>
        <p:spPr>
          <a:xfrm>
            <a:off x="6657714" y="467271"/>
            <a:ext cx="4261897" cy="1570237"/>
          </a:xfrm>
        </p:spPr>
        <p:txBody>
          <a:bodyPr anchor="b">
            <a:normAutofit/>
          </a:bodyPr>
          <a:lstStyle/>
          <a:p>
            <a:r>
              <a:rPr lang="en-US" sz="3600" dirty="0">
                <a:solidFill>
                  <a:srgbClr val="384251"/>
                </a:solidFill>
                <a:latin typeface="Calibri" panose="020F0502020204030204" pitchFamily="34" charset="0"/>
                <a:cs typeface="Calibri" panose="020F0502020204030204" pitchFamily="34" charset="0"/>
              </a:rPr>
              <a:t>Most Common Vaginal Symptoms</a:t>
            </a:r>
          </a:p>
        </p:txBody>
      </p:sp>
      <p:sp>
        <p:nvSpPr>
          <p:cNvPr id="2057" name="Oval 205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aginal dryness - Venus medical">
            <a:extLst>
              <a:ext uri="{FF2B5EF4-FFF2-40B4-BE49-F238E27FC236}">
                <a16:creationId xmlns:a16="http://schemas.microsoft.com/office/drawing/2014/main" id="{0F6903BB-0592-94A4-837F-5D85C33F4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15" r="18636"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4EE9060-86C1-8A1F-33BE-CAFE86D8A290}"/>
              </a:ext>
            </a:extLst>
          </p:cNvPr>
          <p:cNvSpPr>
            <a:spLocks noGrp="1"/>
          </p:cNvSpPr>
          <p:nvPr>
            <p:ph sz="quarter" idx="1"/>
          </p:nvPr>
        </p:nvSpPr>
        <p:spPr>
          <a:xfrm>
            <a:off x="6723938" y="2433209"/>
            <a:ext cx="4195673" cy="2913872"/>
          </a:xfrm>
        </p:spPr>
        <p:txBody>
          <a:bodyPr anchor="t">
            <a:normAutofit fontScale="92500"/>
          </a:bodyPr>
          <a:lstStyle/>
          <a:p>
            <a:pPr>
              <a:buClr>
                <a:srgbClr val="384251"/>
              </a:buClr>
            </a:pPr>
            <a:r>
              <a:rPr lang="en-US" altLang="en-US" sz="2400" dirty="0">
                <a:solidFill>
                  <a:schemeClr val="tx1">
                    <a:alpha val="80000"/>
                  </a:schemeClr>
                </a:solidFill>
                <a:latin typeface="Calibri" panose="020F0502020204030204" pitchFamily="34" charset="0"/>
                <a:cs typeface="Calibri" panose="020F0502020204030204" pitchFamily="34" charset="0"/>
              </a:rPr>
              <a:t>Vaginal dryness</a:t>
            </a:r>
          </a:p>
          <a:p>
            <a:pPr>
              <a:buClr>
                <a:srgbClr val="384251"/>
              </a:buClr>
            </a:pPr>
            <a:r>
              <a:rPr lang="en-US" altLang="en-US" sz="2400" dirty="0" err="1">
                <a:solidFill>
                  <a:schemeClr val="tx1">
                    <a:alpha val="80000"/>
                  </a:schemeClr>
                </a:solidFill>
                <a:latin typeface="Calibri" panose="020F0502020204030204" pitchFamily="34" charset="0"/>
                <a:cs typeface="Calibri" panose="020F0502020204030204" pitchFamily="34" charset="0"/>
              </a:rPr>
              <a:t>Pruritis</a:t>
            </a:r>
            <a:r>
              <a:rPr lang="en-US" altLang="en-US" sz="2400" dirty="0">
                <a:solidFill>
                  <a:schemeClr val="tx1">
                    <a:alpha val="80000"/>
                  </a:schemeClr>
                </a:solidFill>
                <a:latin typeface="Calibri" panose="020F0502020204030204" pitchFamily="34" charset="0"/>
                <a:cs typeface="Calibri" panose="020F0502020204030204" pitchFamily="34" charset="0"/>
              </a:rPr>
              <a:t> (itching)</a:t>
            </a:r>
          </a:p>
          <a:p>
            <a:pPr>
              <a:buClr>
                <a:srgbClr val="384251"/>
              </a:buClr>
            </a:pPr>
            <a:r>
              <a:rPr lang="en-US" altLang="en-US" sz="2400" dirty="0">
                <a:solidFill>
                  <a:schemeClr val="tx1">
                    <a:alpha val="80000"/>
                  </a:schemeClr>
                </a:solidFill>
                <a:latin typeface="Calibri" panose="020F0502020204030204" pitchFamily="34" charset="0"/>
                <a:cs typeface="Calibri" panose="020F0502020204030204" pitchFamily="34" charset="0"/>
              </a:rPr>
              <a:t>Discharge – yellow, malodorous</a:t>
            </a:r>
          </a:p>
          <a:p>
            <a:pPr>
              <a:buClr>
                <a:srgbClr val="384251"/>
              </a:buClr>
            </a:pPr>
            <a:r>
              <a:rPr lang="en-US" altLang="en-US" sz="2400" dirty="0">
                <a:solidFill>
                  <a:schemeClr val="tx1">
                    <a:alpha val="80000"/>
                  </a:schemeClr>
                </a:solidFill>
                <a:latin typeface="Calibri" panose="020F0502020204030204" pitchFamily="34" charset="0"/>
                <a:cs typeface="Calibri" panose="020F0502020204030204" pitchFamily="34" charset="0"/>
              </a:rPr>
              <a:t>Painful intercourse</a:t>
            </a:r>
          </a:p>
          <a:p>
            <a:pPr>
              <a:buClr>
                <a:srgbClr val="384251"/>
              </a:buClr>
            </a:pPr>
            <a:r>
              <a:rPr lang="en-US" altLang="en-US" sz="2400" dirty="0">
                <a:solidFill>
                  <a:schemeClr val="tx1">
                    <a:alpha val="80000"/>
                  </a:schemeClr>
                </a:solidFill>
                <a:latin typeface="Calibri" panose="020F0502020204030204" pitchFamily="34" charset="0"/>
                <a:cs typeface="Calibri" panose="020F0502020204030204" pitchFamily="34" charset="0"/>
              </a:rPr>
              <a:t>Vaginal bleeding or spotting</a:t>
            </a:r>
          </a:p>
          <a:p>
            <a:pPr>
              <a:buClr>
                <a:srgbClr val="384251"/>
              </a:buClr>
            </a:pPr>
            <a:r>
              <a:rPr lang="en-US" altLang="en-US" sz="2400" dirty="0">
                <a:solidFill>
                  <a:schemeClr val="tx1">
                    <a:alpha val="80000"/>
                  </a:schemeClr>
                </a:solidFill>
                <a:latin typeface="Calibri" panose="020F0502020204030204" pitchFamily="34" charset="0"/>
                <a:cs typeface="Calibri" panose="020F0502020204030204" pitchFamily="34" charset="0"/>
              </a:rPr>
              <a:t>Unlike hot flushes, symptoms do not improve with time</a:t>
            </a:r>
          </a:p>
          <a:p>
            <a:endParaRPr lang="en-US" sz="2000" dirty="0">
              <a:solidFill>
                <a:schemeClr val="tx1">
                  <a:alpha val="80000"/>
                </a:schemeClr>
              </a:solidFill>
            </a:endParaRP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2EE5A1-DD20-4A95-969A-BBD0A035CFB6}"/>
              </a:ext>
            </a:extLst>
          </p:cNvPr>
          <p:cNvSpPr txBox="1"/>
          <p:nvPr/>
        </p:nvSpPr>
        <p:spPr>
          <a:xfrm>
            <a:off x="623928" y="6283209"/>
            <a:ext cx="6100010" cy="276999"/>
          </a:xfrm>
          <a:prstGeom prst="rect">
            <a:avLst/>
          </a:prstGeom>
          <a:noFill/>
        </p:spPr>
        <p:txBody>
          <a:bodyPr wrap="square">
            <a:spAutoFit/>
          </a:bodyPr>
          <a:lstStyle/>
          <a:p>
            <a:r>
              <a:rPr lang="en-US" sz="1200" dirty="0">
                <a:solidFill>
                  <a:schemeClr val="bg1">
                    <a:lumMod val="65000"/>
                  </a:schemeClr>
                </a:solidFill>
                <a:latin typeface="Calibri" panose="020F0502020204030204" pitchFamily="34" charset="0"/>
                <a:cs typeface="Calibri" panose="020F0502020204030204" pitchFamily="34" charset="0"/>
              </a:rPr>
              <a:t>Photo credit: https://</a:t>
            </a:r>
            <a:r>
              <a:rPr lang="en-US" sz="1200" dirty="0" err="1">
                <a:solidFill>
                  <a:schemeClr val="bg1">
                    <a:lumMod val="65000"/>
                  </a:schemeClr>
                </a:solidFill>
                <a:latin typeface="Calibri" panose="020F0502020204030204" pitchFamily="34" charset="0"/>
                <a:cs typeface="Calibri" panose="020F0502020204030204" pitchFamily="34" charset="0"/>
              </a:rPr>
              <a:t>venusmedical.ie</a:t>
            </a:r>
            <a:r>
              <a:rPr lang="en-US" sz="1200" dirty="0">
                <a:solidFill>
                  <a:schemeClr val="bg1">
                    <a:lumMod val="65000"/>
                  </a:schemeClr>
                </a:solidFill>
                <a:latin typeface="Calibri" panose="020F0502020204030204" pitchFamily="34" charset="0"/>
                <a:cs typeface="Calibri" panose="020F0502020204030204" pitchFamily="34" charset="0"/>
              </a:rPr>
              <a:t>/vaginal-dryness/</a:t>
            </a:r>
          </a:p>
        </p:txBody>
      </p:sp>
    </p:spTree>
    <p:extLst>
      <p:ext uri="{BB962C8B-B14F-4D97-AF65-F5344CB8AC3E}">
        <p14:creationId xmlns:p14="http://schemas.microsoft.com/office/powerpoint/2010/main" val="253957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D80E37-43FC-4FA9-284A-C58EF2DF5FCE}"/>
              </a:ext>
            </a:extLst>
          </p:cNvPr>
          <p:cNvPicPr>
            <a:picLocks noGrp="1" noChangeAspect="1"/>
          </p:cNvPicPr>
          <p:nvPr>
            <p:ph idx="1"/>
          </p:nvPr>
        </p:nvPicPr>
        <p:blipFill>
          <a:blip r:embed="rId3"/>
          <a:stretch>
            <a:fillRect/>
          </a:stretch>
        </p:blipFill>
        <p:spPr>
          <a:xfrm>
            <a:off x="1288233" y="399785"/>
            <a:ext cx="9615534" cy="5777075"/>
          </a:xfrm>
          <a:prstGeom prst="rect">
            <a:avLst/>
          </a:prstGeom>
        </p:spPr>
      </p:pic>
      <p:sp>
        <p:nvSpPr>
          <p:cNvPr id="6" name="TextBox 5">
            <a:extLst>
              <a:ext uri="{FF2B5EF4-FFF2-40B4-BE49-F238E27FC236}">
                <a16:creationId xmlns:a16="http://schemas.microsoft.com/office/drawing/2014/main" id="{E90EF90A-BF06-8BA2-BE8D-DD197A67103E}"/>
              </a:ext>
            </a:extLst>
          </p:cNvPr>
          <p:cNvSpPr txBox="1"/>
          <p:nvPr/>
        </p:nvSpPr>
        <p:spPr>
          <a:xfrm>
            <a:off x="1583745" y="6213804"/>
            <a:ext cx="8964638" cy="276999"/>
          </a:xfrm>
          <a:prstGeom prst="rect">
            <a:avLst/>
          </a:prstGeom>
          <a:noFill/>
        </p:spPr>
        <p:txBody>
          <a:bodyPr wrap="square">
            <a:spAutoFit/>
          </a:bodyPr>
          <a:lstStyle/>
          <a:p>
            <a:r>
              <a:rPr lang="en-US" sz="1200" dirty="0">
                <a:solidFill>
                  <a:schemeClr val="bg1">
                    <a:lumMod val="50000"/>
                  </a:schemeClr>
                </a:solidFill>
                <a:effectLst/>
                <a:latin typeface="Calibri" panose="020F0502020204030204" pitchFamily="34" charset="0"/>
                <a:cs typeface="Calibri" panose="020F0502020204030204" pitchFamily="34" charset="0"/>
              </a:rPr>
              <a:t>Cox S, Nasseri R, Rubin RS, Santiago-Lastra Y. Genitourinary Syndrome of Menopause. Med Clin North Am. 2023 Mar;107(2):357-369.</a:t>
            </a:r>
          </a:p>
        </p:txBody>
      </p:sp>
      <p:sp>
        <p:nvSpPr>
          <p:cNvPr id="7" name="Rectangle 6">
            <a:extLst>
              <a:ext uri="{FF2B5EF4-FFF2-40B4-BE49-F238E27FC236}">
                <a16:creationId xmlns:a16="http://schemas.microsoft.com/office/drawing/2014/main" id="{0EBFC595-256A-17B2-B8DA-A3F734768632}"/>
              </a:ext>
            </a:extLst>
          </p:cNvPr>
          <p:cNvSpPr/>
          <p:nvPr/>
        </p:nvSpPr>
        <p:spPr>
          <a:xfrm>
            <a:off x="195943" y="179614"/>
            <a:ext cx="11740243" cy="6449786"/>
          </a:xfrm>
          <a:custGeom>
            <a:avLst/>
            <a:gdLst>
              <a:gd name="connsiteX0" fmla="*/ 0 w 11740243"/>
              <a:gd name="connsiteY0" fmla="*/ 0 h 6449786"/>
              <a:gd name="connsiteX1" fmla="*/ 11740243 w 11740243"/>
              <a:gd name="connsiteY1" fmla="*/ 0 h 6449786"/>
              <a:gd name="connsiteX2" fmla="*/ 11740243 w 11740243"/>
              <a:gd name="connsiteY2" fmla="*/ 6449786 h 6449786"/>
              <a:gd name="connsiteX3" fmla="*/ 0 w 11740243"/>
              <a:gd name="connsiteY3" fmla="*/ 6449786 h 6449786"/>
              <a:gd name="connsiteX4" fmla="*/ 0 w 11740243"/>
              <a:gd name="connsiteY4" fmla="*/ 0 h 644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243" h="6449786" extrusionOk="0">
                <a:moveTo>
                  <a:pt x="0" y="0"/>
                </a:moveTo>
                <a:cubicBezTo>
                  <a:pt x="3016996" y="118645"/>
                  <a:pt x="10164474" y="116012"/>
                  <a:pt x="11740243" y="0"/>
                </a:cubicBezTo>
                <a:cubicBezTo>
                  <a:pt x="11607361" y="2465877"/>
                  <a:pt x="11825194" y="4993340"/>
                  <a:pt x="11740243" y="6449786"/>
                </a:cubicBezTo>
                <a:cubicBezTo>
                  <a:pt x="7177660" y="6584386"/>
                  <a:pt x="1492601" y="6292590"/>
                  <a:pt x="0" y="6449786"/>
                </a:cubicBezTo>
                <a:cubicBezTo>
                  <a:pt x="-20187" y="4554769"/>
                  <a:pt x="-152480" y="1502250"/>
                  <a:pt x="0" y="0"/>
                </a:cubicBezTo>
                <a:close/>
              </a:path>
            </a:pathLst>
          </a:custGeom>
          <a:noFill/>
          <a:ln w="50800">
            <a:solidFill>
              <a:srgbClr val="002060"/>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30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5B44E-5127-B3A4-03A5-E81FB18E951E}"/>
              </a:ext>
            </a:extLst>
          </p:cNvPr>
          <p:cNvSpPr>
            <a:spLocks noGrp="1"/>
          </p:cNvSpPr>
          <p:nvPr>
            <p:ph type="title"/>
          </p:nvPr>
        </p:nvSpPr>
        <p:spPr>
          <a:xfrm>
            <a:off x="8004517" y="743447"/>
            <a:ext cx="3349275" cy="3692028"/>
          </a:xfrm>
          <a:noFill/>
        </p:spPr>
        <p:txBody>
          <a:bodyPr vert="horz" lIns="91440" tIns="45720" rIns="91440" bIns="45720" rtlCol="0" anchor="b">
            <a:normAutofit/>
          </a:bodyPr>
          <a:lstStyle/>
          <a:p>
            <a:r>
              <a:rPr lang="en-US" sz="5200" dirty="0"/>
              <a:t>Let’s talk about sex baby …</a:t>
            </a:r>
          </a:p>
        </p:txBody>
      </p:sp>
      <p:pic>
        <p:nvPicPr>
          <p:cNvPr id="10242" name="Picture 2" descr="Salt-N-Pepa – Let's Talk About Sex Lyrics | Genius Lyrics">
            <a:extLst>
              <a:ext uri="{FF2B5EF4-FFF2-40B4-BE49-F238E27FC236}">
                <a16:creationId xmlns:a16="http://schemas.microsoft.com/office/drawing/2014/main" id="{6082C447-6407-A320-B9A9-9B25AD7C66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 b="1928"/>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medical information&#10;&#10;Description automatically generated">
            <a:extLst>
              <a:ext uri="{FF2B5EF4-FFF2-40B4-BE49-F238E27FC236}">
                <a16:creationId xmlns:a16="http://schemas.microsoft.com/office/drawing/2014/main" id="{C42E7FFC-80C9-CCA4-5743-C46572C20EED}"/>
              </a:ext>
            </a:extLst>
          </p:cNvPr>
          <p:cNvPicPr>
            <a:picLocks noGrp="1" noChangeAspect="1"/>
          </p:cNvPicPr>
          <p:nvPr>
            <p:ph idx="1"/>
          </p:nvPr>
        </p:nvPicPr>
        <p:blipFill>
          <a:blip r:embed="rId2"/>
          <a:stretch>
            <a:fillRect/>
          </a:stretch>
        </p:blipFill>
        <p:spPr>
          <a:xfrm>
            <a:off x="925211" y="603271"/>
            <a:ext cx="10341577" cy="5248347"/>
          </a:xfrm>
          <a:prstGeom prst="rect">
            <a:avLst/>
          </a:prstGeom>
        </p:spPr>
      </p:pic>
      <p:sp>
        <p:nvSpPr>
          <p:cNvPr id="5" name="TextBox 4">
            <a:extLst>
              <a:ext uri="{FF2B5EF4-FFF2-40B4-BE49-F238E27FC236}">
                <a16:creationId xmlns:a16="http://schemas.microsoft.com/office/drawing/2014/main" id="{E03E902E-2C9A-E359-EC52-D885F2F9164F}"/>
              </a:ext>
            </a:extLst>
          </p:cNvPr>
          <p:cNvSpPr txBox="1"/>
          <p:nvPr/>
        </p:nvSpPr>
        <p:spPr>
          <a:xfrm>
            <a:off x="925211" y="6025065"/>
            <a:ext cx="10749541" cy="430887"/>
          </a:xfrm>
          <a:prstGeom prst="rect">
            <a:avLst/>
          </a:prstGeom>
          <a:noFill/>
        </p:spPr>
        <p:txBody>
          <a:bodyPr wrap="square">
            <a:spAutoFit/>
          </a:bodyPr>
          <a:lstStyle/>
          <a:p>
            <a:r>
              <a:rPr lang="en-US" sz="1100" dirty="0">
                <a:solidFill>
                  <a:schemeClr val="bg1">
                    <a:lumMod val="65000"/>
                  </a:schemeClr>
                </a:solidFill>
                <a:effectLst/>
              </a:rPr>
              <a:t>Duralde ER, Sobel TH, Manson JE. Management of perimenopausal and menopausal symptoms. BMJ. 2023 Aug 8;382:e072612. Erratum in: BMJ. 2023 Aug 29;382:p1977. Erratum in: BMJ. 2023 Nov 13;383:p2636.</a:t>
            </a:r>
          </a:p>
        </p:txBody>
      </p:sp>
      <p:sp>
        <p:nvSpPr>
          <p:cNvPr id="6" name="Rectangle 5">
            <a:extLst>
              <a:ext uri="{FF2B5EF4-FFF2-40B4-BE49-F238E27FC236}">
                <a16:creationId xmlns:a16="http://schemas.microsoft.com/office/drawing/2014/main" id="{DFBCE172-3870-3F55-CAEC-9701283AC215}"/>
              </a:ext>
            </a:extLst>
          </p:cNvPr>
          <p:cNvSpPr/>
          <p:nvPr/>
        </p:nvSpPr>
        <p:spPr>
          <a:xfrm>
            <a:off x="195943" y="179614"/>
            <a:ext cx="11740243" cy="6449786"/>
          </a:xfrm>
          <a:custGeom>
            <a:avLst/>
            <a:gdLst>
              <a:gd name="connsiteX0" fmla="*/ 0 w 11740243"/>
              <a:gd name="connsiteY0" fmla="*/ 0 h 6449786"/>
              <a:gd name="connsiteX1" fmla="*/ 11740243 w 11740243"/>
              <a:gd name="connsiteY1" fmla="*/ 0 h 6449786"/>
              <a:gd name="connsiteX2" fmla="*/ 11740243 w 11740243"/>
              <a:gd name="connsiteY2" fmla="*/ 6449786 h 6449786"/>
              <a:gd name="connsiteX3" fmla="*/ 0 w 11740243"/>
              <a:gd name="connsiteY3" fmla="*/ 6449786 h 6449786"/>
              <a:gd name="connsiteX4" fmla="*/ 0 w 11740243"/>
              <a:gd name="connsiteY4" fmla="*/ 0 h 644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243" h="6449786" extrusionOk="0">
                <a:moveTo>
                  <a:pt x="0" y="0"/>
                </a:moveTo>
                <a:cubicBezTo>
                  <a:pt x="3016996" y="118645"/>
                  <a:pt x="10164474" y="116012"/>
                  <a:pt x="11740243" y="0"/>
                </a:cubicBezTo>
                <a:cubicBezTo>
                  <a:pt x="11607361" y="2465877"/>
                  <a:pt x="11825194" y="4993340"/>
                  <a:pt x="11740243" y="6449786"/>
                </a:cubicBezTo>
                <a:cubicBezTo>
                  <a:pt x="7177660" y="6584386"/>
                  <a:pt x="1492601" y="6292590"/>
                  <a:pt x="0" y="6449786"/>
                </a:cubicBezTo>
                <a:cubicBezTo>
                  <a:pt x="-20187" y="4554769"/>
                  <a:pt x="-152480" y="1502250"/>
                  <a:pt x="0" y="0"/>
                </a:cubicBezTo>
                <a:close/>
              </a:path>
            </a:pathLst>
          </a:custGeom>
          <a:noFill/>
          <a:ln w="50800">
            <a:solidFill>
              <a:srgbClr val="002060"/>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8B15EC2-BCA4-86D3-57AC-3D9EF0120C1D}"/>
              </a:ext>
            </a:extLst>
          </p:cNvPr>
          <p:cNvPicPr>
            <a:picLocks noChangeAspect="1"/>
          </p:cNvPicPr>
          <p:nvPr/>
        </p:nvPicPr>
        <p:blipFill>
          <a:blip r:embed="rId3"/>
          <a:stretch>
            <a:fillRect/>
          </a:stretch>
        </p:blipFill>
        <p:spPr>
          <a:xfrm>
            <a:off x="6469380" y="691817"/>
            <a:ext cx="838200" cy="314565"/>
          </a:xfrm>
          <a:prstGeom prst="rect">
            <a:avLst/>
          </a:prstGeom>
        </p:spPr>
      </p:pic>
    </p:spTree>
    <p:extLst>
      <p:ext uri="{BB962C8B-B14F-4D97-AF65-F5344CB8AC3E}">
        <p14:creationId xmlns:p14="http://schemas.microsoft.com/office/powerpoint/2010/main" val="6911724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B837D2A04B564D9AC4923B78C757CE" ma:contentTypeVersion="15" ma:contentTypeDescription="Create a new document." ma:contentTypeScope="" ma:versionID="1b762bd7a2d4137a5c4bc735f6ba01cd">
  <xsd:schema xmlns:xsd="http://www.w3.org/2001/XMLSchema" xmlns:xs="http://www.w3.org/2001/XMLSchema" xmlns:p="http://schemas.microsoft.com/office/2006/metadata/properties" xmlns:ns2="7c151998-08cb-41d5-b1d9-9f6ded248955" xmlns:ns3="2c0e0688-6e56-4fa8-ab94-dfe877c68973" targetNamespace="http://schemas.microsoft.com/office/2006/metadata/properties" ma:root="true" ma:fieldsID="a9633db1a380229447b3fcfa7c5c6ff9" ns2:_="" ns3:_="">
    <xsd:import namespace="7c151998-08cb-41d5-b1d9-9f6ded248955"/>
    <xsd:import namespace="2c0e0688-6e56-4fa8-ab94-dfe877c689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51998-08cb-41d5-b1d9-9f6ded248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e0688-6e56-4fa8-ab94-dfe877c689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ae3da46-4421-451c-b353-087913112566}" ma:internalName="TaxCatchAll" ma:showField="CatchAllData" ma:web="2c0e0688-6e56-4fa8-ab94-dfe877c689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151998-08cb-41d5-b1d9-9f6ded248955">
      <Terms xmlns="http://schemas.microsoft.com/office/infopath/2007/PartnerControls"/>
    </lcf76f155ced4ddcb4097134ff3c332f>
    <TaxCatchAll xmlns="2c0e0688-6e56-4fa8-ab94-dfe877c68973" xsi:nil="true"/>
  </documentManagement>
</p:properties>
</file>

<file path=customXml/itemProps1.xml><?xml version="1.0" encoding="utf-8"?>
<ds:datastoreItem xmlns:ds="http://schemas.openxmlformats.org/officeDocument/2006/customXml" ds:itemID="{9E3CC43E-3268-48B5-8FEB-CFA154944FB2}"/>
</file>

<file path=customXml/itemProps2.xml><?xml version="1.0" encoding="utf-8"?>
<ds:datastoreItem xmlns:ds="http://schemas.openxmlformats.org/officeDocument/2006/customXml" ds:itemID="{028B43E7-321F-4CFD-9056-18ACE71E4FB1}"/>
</file>

<file path=customXml/itemProps3.xml><?xml version="1.0" encoding="utf-8"?>
<ds:datastoreItem xmlns:ds="http://schemas.openxmlformats.org/officeDocument/2006/customXml" ds:itemID="{6FE38D31-CCBC-481B-94AB-C5D0E1931225}"/>
</file>

<file path=docProps/app.xml><?xml version="1.0" encoding="utf-8"?>
<Properties xmlns="http://schemas.openxmlformats.org/officeDocument/2006/extended-properties" xmlns:vt="http://schemas.openxmlformats.org/officeDocument/2006/docPropsVTypes">
  <TotalTime>511</TotalTime>
  <Words>3115</Words>
  <Application>Microsoft Office PowerPoint</Application>
  <PresentationFormat>Widescreen</PresentationFormat>
  <Paragraphs>212</Paragraphs>
  <Slides>26</Slides>
  <Notes>20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26</vt:i4>
      </vt:variant>
    </vt:vector>
  </HeadingPairs>
  <TitlesOfParts>
    <vt:vector size="46" baseType="lpstr">
      <vt:lpstr>AdvOT5fcf1b24</vt:lpstr>
      <vt:lpstr>AdvOTa54b5d5d</vt:lpstr>
      <vt:lpstr>AdvOTa54b5d5d+20</vt:lpstr>
      <vt:lpstr>AdvOTc20ddc96</vt:lpstr>
      <vt:lpstr>AdvPS7DA6</vt:lpstr>
      <vt:lpstr>AdvTT7c3c51d9</vt:lpstr>
      <vt:lpstr>AdvTT7c3c51d9+20</vt:lpstr>
      <vt:lpstr>AdvTT9bb99a42.I</vt:lpstr>
      <vt:lpstr>Aptos</vt:lpstr>
      <vt:lpstr>Aptos Display</vt:lpstr>
      <vt:lpstr>Arial</vt:lpstr>
      <vt:lpstr>Calibri</vt:lpstr>
      <vt:lpstr>Calibri Light</vt:lpstr>
      <vt:lpstr>Google Sans</vt:lpstr>
      <vt:lpstr>MetaProMedium</vt:lpstr>
      <vt:lpstr>MetaProNormal</vt:lpstr>
      <vt:lpstr>Verdana</vt:lpstr>
      <vt:lpstr>1_Office Theme</vt:lpstr>
      <vt:lpstr>2_Office Theme</vt:lpstr>
      <vt:lpstr>3_Office Theme</vt:lpstr>
      <vt:lpstr>Hormone Replacement Therapy Updates for Perimenopausal Women and Effects on Sexual Health</vt:lpstr>
      <vt:lpstr>PowerPoint Presentation</vt:lpstr>
      <vt:lpstr>Changes Associated with Cessation of Menses </vt:lpstr>
      <vt:lpstr>Sleep Disruption</vt:lpstr>
      <vt:lpstr>Vaginal Changes</vt:lpstr>
      <vt:lpstr>Most Common Vaginal Symptoms</vt:lpstr>
      <vt:lpstr>PowerPoint Presentation</vt:lpstr>
      <vt:lpstr>Let’s talk about sex baby …</vt:lpstr>
      <vt:lpstr>PowerPoint Presentation</vt:lpstr>
      <vt:lpstr>Sexual Function and Hormone Therapy</vt:lpstr>
      <vt:lpstr>PowerPoint Presentation</vt:lpstr>
      <vt:lpstr>PowerPoint Presentation</vt:lpstr>
      <vt:lpstr>Key Findings from WHI</vt:lpstr>
      <vt:lpstr>What Have We Learned Since the WHI?</vt:lpstr>
      <vt:lpstr>What Have We Learned Since the WHI?</vt:lpstr>
      <vt:lpstr>Breast Cancer Risk</vt:lpstr>
      <vt:lpstr>DOPS (Danish Osteoporosis Prevention Study) </vt:lpstr>
      <vt:lpstr>ELITE (Early vs Late Intervention Trial with Estradiol</vt:lpstr>
      <vt:lpstr>PowerPoint Presentation</vt:lpstr>
      <vt:lpstr>PowerPoint Presentation</vt:lpstr>
      <vt:lpstr>Hormone therapy is FDA approved for four indications: </vt:lpstr>
      <vt:lpstr>Individual Patient Risk Factors</vt:lpstr>
      <vt:lpstr>Compounded Bioidentical Hormones</vt:lpstr>
      <vt:lpstr>Compounded Bioidentical Hormones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Valenzuela, Celia P - (cpvalenz)</dc:creator>
  <cp:lastModifiedBy>Dubois, Ross A - (duboisr)</cp:lastModifiedBy>
  <cp:revision>9</cp:revision>
  <dcterms:created xsi:type="dcterms:W3CDTF">2024-11-20T02:53:46Z</dcterms:created>
  <dcterms:modified xsi:type="dcterms:W3CDTF">2024-11-20T16:55:41Z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0x01010085B837D2A04B564D9AC4923B78C757CE</vt:lpwstr>
  </property>
</Properties>
</file>