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diagrams/data6.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drawing5.xml" ContentType="application/vnd.ms-office.drawingml.diagramDrawing+xml"/>
  <Override PartName="/ppt/theme/theme1.xml" ContentType="application/vnd.openxmlformats-officedocument.theme+xml"/>
  <Override PartName="/ppt/diagrams/layout5.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quickStyle4.xml" ContentType="application/vnd.openxmlformats-officedocument.drawingml.diagramStyle+xml"/>
  <Override PartName="/ppt/diagrams/drawing4.xml" ContentType="application/vnd.ms-office.drawingml.diagramDrawing+xml"/>
  <Override PartName="/ppt/diagrams/layout4.xml" ContentType="application/vnd.openxmlformats-officedocument.drawingml.diagramLayout+xml"/>
  <Override PartName="/ppt/diagrams/colors4.xml" ContentType="application/vnd.openxmlformats-officedocument.drawingml.diagramColors+xml"/>
  <Override PartName="/ppt/diagrams/quickStyle5.xml" ContentType="application/vnd.openxmlformats-officedocument.drawingml.diagramStyl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5.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Metadata/LabelInfo.xml" ContentType="application/vnd.ms-office.classificationlabel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9"/>
  </p:notesMasterIdLst>
  <p:handoutMasterIdLst>
    <p:handoutMasterId r:id="rId30"/>
  </p:handoutMasterIdLst>
  <p:sldIdLst>
    <p:sldId id="256" r:id="rId2"/>
    <p:sldId id="287" r:id="rId3"/>
    <p:sldId id="272" r:id="rId4"/>
    <p:sldId id="257" r:id="rId5"/>
    <p:sldId id="271" r:id="rId6"/>
    <p:sldId id="258" r:id="rId7"/>
    <p:sldId id="260" r:id="rId8"/>
    <p:sldId id="259" r:id="rId9"/>
    <p:sldId id="264" r:id="rId10"/>
    <p:sldId id="266" r:id="rId11"/>
    <p:sldId id="278" r:id="rId12"/>
    <p:sldId id="267" r:id="rId13"/>
    <p:sldId id="268" r:id="rId14"/>
    <p:sldId id="275" r:id="rId15"/>
    <p:sldId id="276" r:id="rId16"/>
    <p:sldId id="288" r:id="rId17"/>
    <p:sldId id="274" r:id="rId18"/>
    <p:sldId id="277" r:id="rId19"/>
    <p:sldId id="269" r:id="rId20"/>
    <p:sldId id="284" r:id="rId21"/>
    <p:sldId id="289" r:id="rId22"/>
    <p:sldId id="280" r:id="rId23"/>
    <p:sldId id="281" r:id="rId24"/>
    <p:sldId id="285" r:id="rId25"/>
    <p:sldId id="282" r:id="rId26"/>
    <p:sldId id="286"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42063D-298A-4A80-BC2B-DC5EFECACC3D}" v="1077" dt="2024-11-17T05:08:57.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624" autoAdjust="0"/>
  </p:normalViewPr>
  <p:slideViewPr>
    <p:cSldViewPr snapToGrid="0">
      <p:cViewPr>
        <p:scale>
          <a:sx n="75" d="100"/>
          <a:sy n="75" d="100"/>
        </p:scale>
        <p:origin x="1872" y="342"/>
      </p:cViewPr>
      <p:guideLst/>
    </p:cSldViewPr>
  </p:slideViewPr>
  <p:outlineViewPr>
    <p:cViewPr>
      <p:scale>
        <a:sx n="33" d="100"/>
        <a:sy n="33" d="100"/>
      </p:scale>
      <p:origin x="0" y="-15196"/>
    </p:cViewPr>
  </p:outlineViewPr>
  <p:notesTextViewPr>
    <p:cViewPr>
      <p:scale>
        <a:sx n="1" d="1"/>
        <a:sy n="1" d="1"/>
      </p:scale>
      <p:origin x="0" y="0"/>
    </p:cViewPr>
  </p:notesTextViewPr>
  <p:sorterViewPr>
    <p:cViewPr>
      <p:scale>
        <a:sx n="100" d="100"/>
        <a:sy n="100" d="100"/>
      </p:scale>
      <p:origin x="0" y="-15464"/>
    </p:cViewPr>
  </p:sorter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47308760317999E-2"/>
          <c:y val="2.1189344518858337E-2"/>
          <c:w val="0.92825269123968202"/>
          <c:h val="0.71127846193515654"/>
        </c:manualLayout>
      </c:layout>
      <c:barChart>
        <c:barDir val="col"/>
        <c:grouping val="clustered"/>
        <c:varyColors val="0"/>
        <c:ser>
          <c:idx val="0"/>
          <c:order val="0"/>
          <c:tx>
            <c:strRef>
              <c:f>Sheet1!$B$1</c:f>
              <c:strCache>
                <c:ptCount val="1"/>
                <c:pt idx="0">
                  <c:v>Men </c:v>
                </c:pt>
              </c:strCache>
            </c:strRef>
          </c:tx>
          <c:spPr>
            <a:solidFill>
              <a:schemeClr val="accent1"/>
            </a:solidFill>
            <a:ln>
              <a:noFill/>
            </a:ln>
            <a:effectLst/>
          </c:spPr>
          <c:invertIfNegative val="0"/>
          <c:cat>
            <c:strRef>
              <c:f>Sheet1!$A$2:$A$4</c:f>
              <c:strCache>
                <c:ptCount val="3"/>
                <c:pt idx="0">
                  <c:v>Age 60-69</c:v>
                </c:pt>
                <c:pt idx="1">
                  <c:v>Age 70-79</c:v>
                </c:pt>
                <c:pt idx="2">
                  <c:v>Age 80+</c:v>
                </c:pt>
              </c:strCache>
            </c:strRef>
          </c:cat>
          <c:val>
            <c:numRef>
              <c:f>Sheet1!$B$2:$B$4</c:f>
              <c:numCache>
                <c:formatCode>0%</c:formatCode>
                <c:ptCount val="3"/>
                <c:pt idx="0">
                  <c:v>0.86</c:v>
                </c:pt>
                <c:pt idx="1">
                  <c:v>0.59</c:v>
                </c:pt>
                <c:pt idx="2">
                  <c:v>0.31</c:v>
                </c:pt>
              </c:numCache>
            </c:numRef>
          </c:val>
          <c:extLst>
            <c:ext xmlns:c16="http://schemas.microsoft.com/office/drawing/2014/chart" uri="{C3380CC4-5D6E-409C-BE32-E72D297353CC}">
              <c16:uniqueId val="{00000000-8C72-426D-876A-BE83AECA0981}"/>
            </c:ext>
          </c:extLst>
        </c:ser>
        <c:ser>
          <c:idx val="1"/>
          <c:order val="1"/>
          <c:tx>
            <c:strRef>
              <c:f>Sheet1!$C$1</c:f>
              <c:strCache>
                <c:ptCount val="1"/>
                <c:pt idx="0">
                  <c:v>Women</c:v>
                </c:pt>
              </c:strCache>
            </c:strRef>
          </c:tx>
          <c:spPr>
            <a:solidFill>
              <a:schemeClr val="accent2"/>
            </a:solidFill>
            <a:ln>
              <a:noFill/>
            </a:ln>
            <a:effectLst/>
          </c:spPr>
          <c:invertIfNegative val="0"/>
          <c:cat>
            <c:strRef>
              <c:f>Sheet1!$A$2:$A$4</c:f>
              <c:strCache>
                <c:ptCount val="3"/>
                <c:pt idx="0">
                  <c:v>Age 60-69</c:v>
                </c:pt>
                <c:pt idx="1">
                  <c:v>Age 70-79</c:v>
                </c:pt>
                <c:pt idx="2">
                  <c:v>Age 80+</c:v>
                </c:pt>
              </c:strCache>
            </c:strRef>
          </c:cat>
          <c:val>
            <c:numRef>
              <c:f>Sheet1!$C$2:$C$4</c:f>
              <c:numCache>
                <c:formatCode>0%</c:formatCode>
                <c:ptCount val="3"/>
                <c:pt idx="0">
                  <c:v>0.6</c:v>
                </c:pt>
                <c:pt idx="1">
                  <c:v>0.34</c:v>
                </c:pt>
                <c:pt idx="2">
                  <c:v>0.14000000000000001</c:v>
                </c:pt>
              </c:numCache>
            </c:numRef>
          </c:val>
          <c:extLst>
            <c:ext xmlns:c16="http://schemas.microsoft.com/office/drawing/2014/chart" uri="{C3380CC4-5D6E-409C-BE32-E72D297353CC}">
              <c16:uniqueId val="{00000001-8C72-426D-876A-BE83AECA0981}"/>
            </c:ext>
          </c:extLst>
        </c:ser>
        <c:dLbls>
          <c:showLegendKey val="0"/>
          <c:showVal val="0"/>
          <c:showCatName val="0"/>
          <c:showSerName val="0"/>
          <c:showPercent val="0"/>
          <c:showBubbleSize val="0"/>
        </c:dLbls>
        <c:gapWidth val="219"/>
        <c:overlap val="-27"/>
        <c:axId val="1412069696"/>
        <c:axId val="1412077376"/>
      </c:barChart>
      <c:catAx>
        <c:axId val="141206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2077376"/>
        <c:crosses val="autoZero"/>
        <c:auto val="1"/>
        <c:lblAlgn val="ctr"/>
        <c:lblOffset val="100"/>
        <c:noMultiLvlLbl val="0"/>
      </c:catAx>
      <c:valAx>
        <c:axId val="1412077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2069696"/>
        <c:crosses val="autoZero"/>
        <c:crossBetween val="between"/>
      </c:valAx>
      <c:spPr>
        <a:noFill/>
        <a:ln>
          <a:noFill/>
        </a:ln>
        <a:effectLst/>
      </c:spPr>
    </c:plotArea>
    <c:legend>
      <c:legendPos val="b"/>
      <c:layout>
        <c:manualLayout>
          <c:xMode val="edge"/>
          <c:yMode val="edge"/>
          <c:x val="0.4298178896116247"/>
          <c:y val="0.83546210384024411"/>
          <c:w val="0.14036422077675073"/>
          <c:h val="5.94667663141773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82111F-0D3E-40DB-8027-E3F220ED5C50}"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F92B2AF8-CA65-4428-9EDA-6E3177143805}">
      <dgm:prSet custT="1"/>
      <dgm:spPr/>
      <dgm:t>
        <a:bodyPr/>
        <a:lstStyle/>
        <a:p>
          <a:r>
            <a:rPr lang="en-US" sz="2400" b="0" i="0" dirty="0"/>
            <a:t>Sexuality is a socially mediated and multidimensional phenomenon that includes biological, psychological, and social influences</a:t>
          </a:r>
          <a:endParaRPr lang="en-US" sz="2400" dirty="0"/>
        </a:p>
      </dgm:t>
    </dgm:pt>
    <dgm:pt modelId="{1B6B98A2-DF91-44D2-9C64-FCA3DE3AD329}" type="parTrans" cxnId="{F60945C2-0D10-49D8-B7BD-E1A7FA3B7D31}">
      <dgm:prSet/>
      <dgm:spPr/>
      <dgm:t>
        <a:bodyPr/>
        <a:lstStyle/>
        <a:p>
          <a:endParaRPr lang="en-US"/>
        </a:p>
      </dgm:t>
    </dgm:pt>
    <dgm:pt modelId="{D992D611-59C6-4501-928A-7249A8912EC7}" type="sibTrans" cxnId="{F60945C2-0D10-49D8-B7BD-E1A7FA3B7D31}">
      <dgm:prSet/>
      <dgm:spPr/>
      <dgm:t>
        <a:bodyPr/>
        <a:lstStyle/>
        <a:p>
          <a:endParaRPr lang="en-US"/>
        </a:p>
      </dgm:t>
    </dgm:pt>
    <dgm:pt modelId="{ED323E0B-C4A8-46EC-98B2-65BC797637E0}">
      <dgm:prSet custT="1"/>
      <dgm:spPr/>
      <dgm:t>
        <a:bodyPr/>
        <a:lstStyle/>
        <a:p>
          <a:r>
            <a:rPr lang="en-US" sz="2400" b="0" i="0" dirty="0"/>
            <a:t>Sexuality is reflected in specific individual behaviors, fantasies, desires, beliefs, attitudes, values, practices, roles, and relationships perceived as sexual </a:t>
          </a:r>
          <a:endParaRPr lang="en-US" sz="2400" dirty="0"/>
        </a:p>
      </dgm:t>
    </dgm:pt>
    <dgm:pt modelId="{0338B43F-8E9B-4375-8B38-8982E8B52FB3}" type="parTrans" cxnId="{985E028B-D33D-483F-BD96-F0EBB9CABB77}">
      <dgm:prSet/>
      <dgm:spPr/>
      <dgm:t>
        <a:bodyPr/>
        <a:lstStyle/>
        <a:p>
          <a:endParaRPr lang="en-US"/>
        </a:p>
      </dgm:t>
    </dgm:pt>
    <dgm:pt modelId="{801CF81A-A140-447C-B18D-88211CF63DA4}" type="sibTrans" cxnId="{985E028B-D33D-483F-BD96-F0EBB9CABB77}">
      <dgm:prSet/>
      <dgm:spPr/>
      <dgm:t>
        <a:bodyPr/>
        <a:lstStyle/>
        <a:p>
          <a:endParaRPr lang="en-US"/>
        </a:p>
      </dgm:t>
    </dgm:pt>
    <dgm:pt modelId="{FC2388EE-41A9-4FCB-8E62-BD2282D153E9}">
      <dgm:prSet custT="1"/>
      <dgm:spPr/>
      <dgm:t>
        <a:bodyPr/>
        <a:lstStyle/>
        <a:p>
          <a:r>
            <a:rPr lang="en-US" sz="2400" dirty="0"/>
            <a:t>Can include: </a:t>
          </a:r>
          <a:r>
            <a:rPr lang="en-US" sz="2400" b="0" i="0" dirty="0"/>
            <a:t>sexual intercourse, kissing, hugging, touching, flirting, and acts of bodily and/or emotional intimacy</a:t>
          </a:r>
          <a:endParaRPr lang="en-US" sz="2400" dirty="0"/>
        </a:p>
      </dgm:t>
    </dgm:pt>
    <dgm:pt modelId="{12DB0ABF-10B8-4878-B954-9D470DA57CE3}" type="parTrans" cxnId="{FF5723FC-3D17-4CFC-B706-CE236B84F52E}">
      <dgm:prSet/>
      <dgm:spPr/>
      <dgm:t>
        <a:bodyPr/>
        <a:lstStyle/>
        <a:p>
          <a:endParaRPr lang="en-US"/>
        </a:p>
      </dgm:t>
    </dgm:pt>
    <dgm:pt modelId="{59C2DCA6-A848-4DE9-9F1B-8A7929975371}" type="sibTrans" cxnId="{FF5723FC-3D17-4CFC-B706-CE236B84F52E}">
      <dgm:prSet/>
      <dgm:spPr/>
      <dgm:t>
        <a:bodyPr/>
        <a:lstStyle/>
        <a:p>
          <a:endParaRPr lang="en-US"/>
        </a:p>
      </dgm:t>
    </dgm:pt>
    <dgm:pt modelId="{1E558D86-A356-4D66-B69F-EBC95FC16B80}" type="pres">
      <dgm:prSet presAssocID="{2082111F-0D3E-40DB-8027-E3F220ED5C50}" presName="hierChild1" presStyleCnt="0">
        <dgm:presLayoutVars>
          <dgm:chPref val="1"/>
          <dgm:dir/>
          <dgm:animOne val="branch"/>
          <dgm:animLvl val="lvl"/>
          <dgm:resizeHandles/>
        </dgm:presLayoutVars>
      </dgm:prSet>
      <dgm:spPr/>
    </dgm:pt>
    <dgm:pt modelId="{BD3960A7-7951-48AB-812E-C298DC990ED0}" type="pres">
      <dgm:prSet presAssocID="{F92B2AF8-CA65-4428-9EDA-6E3177143805}" presName="hierRoot1" presStyleCnt="0"/>
      <dgm:spPr/>
    </dgm:pt>
    <dgm:pt modelId="{0439B544-2C86-4F9C-9AD1-635EACAD93D2}" type="pres">
      <dgm:prSet presAssocID="{F92B2AF8-CA65-4428-9EDA-6E3177143805}" presName="composite" presStyleCnt="0"/>
      <dgm:spPr/>
    </dgm:pt>
    <dgm:pt modelId="{97F1C8F1-F790-4DA6-825D-ADE5F43120F0}" type="pres">
      <dgm:prSet presAssocID="{F92B2AF8-CA65-4428-9EDA-6E3177143805}" presName="background" presStyleLbl="node0" presStyleIdx="0" presStyleCnt="3"/>
      <dgm:spPr/>
    </dgm:pt>
    <dgm:pt modelId="{ECCE5C6C-19AB-400E-A3B7-FB7333CFDC0F}" type="pres">
      <dgm:prSet presAssocID="{F92B2AF8-CA65-4428-9EDA-6E3177143805}" presName="text" presStyleLbl="fgAcc0" presStyleIdx="0" presStyleCnt="3" custScaleY="206529">
        <dgm:presLayoutVars>
          <dgm:chPref val="3"/>
        </dgm:presLayoutVars>
      </dgm:prSet>
      <dgm:spPr/>
    </dgm:pt>
    <dgm:pt modelId="{38639F49-9799-40E5-B9E2-7264A2180B7C}" type="pres">
      <dgm:prSet presAssocID="{F92B2AF8-CA65-4428-9EDA-6E3177143805}" presName="hierChild2" presStyleCnt="0"/>
      <dgm:spPr/>
    </dgm:pt>
    <dgm:pt modelId="{09F95397-F539-4AA3-B1D3-331112499D24}" type="pres">
      <dgm:prSet presAssocID="{ED323E0B-C4A8-46EC-98B2-65BC797637E0}" presName="hierRoot1" presStyleCnt="0"/>
      <dgm:spPr/>
    </dgm:pt>
    <dgm:pt modelId="{8E4C7CD0-826C-4C1B-A0C9-E5262B338A82}" type="pres">
      <dgm:prSet presAssocID="{ED323E0B-C4A8-46EC-98B2-65BC797637E0}" presName="composite" presStyleCnt="0"/>
      <dgm:spPr/>
    </dgm:pt>
    <dgm:pt modelId="{200080D7-9502-4AAF-8285-1D6BD427C0D8}" type="pres">
      <dgm:prSet presAssocID="{ED323E0B-C4A8-46EC-98B2-65BC797637E0}" presName="background" presStyleLbl="node0" presStyleIdx="1" presStyleCnt="3"/>
      <dgm:spPr/>
    </dgm:pt>
    <dgm:pt modelId="{398F4EB4-7E3B-4231-A916-B543FDC67615}" type="pres">
      <dgm:prSet presAssocID="{ED323E0B-C4A8-46EC-98B2-65BC797637E0}" presName="text" presStyleLbl="fgAcc0" presStyleIdx="1" presStyleCnt="3" custScaleY="203374">
        <dgm:presLayoutVars>
          <dgm:chPref val="3"/>
        </dgm:presLayoutVars>
      </dgm:prSet>
      <dgm:spPr/>
    </dgm:pt>
    <dgm:pt modelId="{186B2DEA-6224-4545-8270-9D84FE83B89C}" type="pres">
      <dgm:prSet presAssocID="{ED323E0B-C4A8-46EC-98B2-65BC797637E0}" presName="hierChild2" presStyleCnt="0"/>
      <dgm:spPr/>
    </dgm:pt>
    <dgm:pt modelId="{433A8CF0-8FC8-44C0-B732-1518D2654CDB}" type="pres">
      <dgm:prSet presAssocID="{FC2388EE-41A9-4FCB-8E62-BD2282D153E9}" presName="hierRoot1" presStyleCnt="0"/>
      <dgm:spPr/>
    </dgm:pt>
    <dgm:pt modelId="{C0A7BC82-B0AA-4AFA-9719-6493108C9870}" type="pres">
      <dgm:prSet presAssocID="{FC2388EE-41A9-4FCB-8E62-BD2282D153E9}" presName="composite" presStyleCnt="0"/>
      <dgm:spPr/>
    </dgm:pt>
    <dgm:pt modelId="{0B69ADF7-6069-46E9-9272-AEB0D00CAFA3}" type="pres">
      <dgm:prSet presAssocID="{FC2388EE-41A9-4FCB-8E62-BD2282D153E9}" presName="background" presStyleLbl="node0" presStyleIdx="2" presStyleCnt="3"/>
      <dgm:spPr/>
    </dgm:pt>
    <dgm:pt modelId="{210AE8AD-B512-4DE5-8EE9-379DAFFEBB9F}" type="pres">
      <dgm:prSet presAssocID="{FC2388EE-41A9-4FCB-8E62-BD2282D153E9}" presName="text" presStyleLbl="fgAcc0" presStyleIdx="2" presStyleCnt="3" custScaleY="206354">
        <dgm:presLayoutVars>
          <dgm:chPref val="3"/>
        </dgm:presLayoutVars>
      </dgm:prSet>
      <dgm:spPr/>
    </dgm:pt>
    <dgm:pt modelId="{F104D865-C26F-4EC4-97CF-07E2D572FF1D}" type="pres">
      <dgm:prSet presAssocID="{FC2388EE-41A9-4FCB-8E62-BD2282D153E9}" presName="hierChild2" presStyleCnt="0"/>
      <dgm:spPr/>
    </dgm:pt>
  </dgm:ptLst>
  <dgm:cxnLst>
    <dgm:cxn modelId="{B8380214-5F49-454E-B963-CBFBAA2B545E}" type="presOf" srcId="{F92B2AF8-CA65-4428-9EDA-6E3177143805}" destId="{ECCE5C6C-19AB-400E-A3B7-FB7333CFDC0F}" srcOrd="0" destOrd="0" presId="urn:microsoft.com/office/officeart/2005/8/layout/hierarchy1"/>
    <dgm:cxn modelId="{985E028B-D33D-483F-BD96-F0EBB9CABB77}" srcId="{2082111F-0D3E-40DB-8027-E3F220ED5C50}" destId="{ED323E0B-C4A8-46EC-98B2-65BC797637E0}" srcOrd="1" destOrd="0" parTransId="{0338B43F-8E9B-4375-8B38-8982E8B52FB3}" sibTransId="{801CF81A-A140-447C-B18D-88211CF63DA4}"/>
    <dgm:cxn modelId="{420F0195-7A8C-4026-9F5F-12738A6E054D}" type="presOf" srcId="{ED323E0B-C4A8-46EC-98B2-65BC797637E0}" destId="{398F4EB4-7E3B-4231-A916-B543FDC67615}" srcOrd="0" destOrd="0" presId="urn:microsoft.com/office/officeart/2005/8/layout/hierarchy1"/>
    <dgm:cxn modelId="{6419BBA3-331C-475F-81E5-CE84C9CB3670}" type="presOf" srcId="{2082111F-0D3E-40DB-8027-E3F220ED5C50}" destId="{1E558D86-A356-4D66-B69F-EBC95FC16B80}" srcOrd="0" destOrd="0" presId="urn:microsoft.com/office/officeart/2005/8/layout/hierarchy1"/>
    <dgm:cxn modelId="{F60945C2-0D10-49D8-B7BD-E1A7FA3B7D31}" srcId="{2082111F-0D3E-40DB-8027-E3F220ED5C50}" destId="{F92B2AF8-CA65-4428-9EDA-6E3177143805}" srcOrd="0" destOrd="0" parTransId="{1B6B98A2-DF91-44D2-9C64-FCA3DE3AD329}" sibTransId="{D992D611-59C6-4501-928A-7249A8912EC7}"/>
    <dgm:cxn modelId="{FF5723FC-3D17-4CFC-B706-CE236B84F52E}" srcId="{2082111F-0D3E-40DB-8027-E3F220ED5C50}" destId="{FC2388EE-41A9-4FCB-8E62-BD2282D153E9}" srcOrd="2" destOrd="0" parTransId="{12DB0ABF-10B8-4878-B954-9D470DA57CE3}" sibTransId="{59C2DCA6-A848-4DE9-9F1B-8A7929975371}"/>
    <dgm:cxn modelId="{4148B3FE-0451-4240-8C4A-C66D56956486}" type="presOf" srcId="{FC2388EE-41A9-4FCB-8E62-BD2282D153E9}" destId="{210AE8AD-B512-4DE5-8EE9-379DAFFEBB9F}" srcOrd="0" destOrd="0" presId="urn:microsoft.com/office/officeart/2005/8/layout/hierarchy1"/>
    <dgm:cxn modelId="{15BA5F91-DCA2-40D3-B9EB-4A80ABE928DC}" type="presParOf" srcId="{1E558D86-A356-4D66-B69F-EBC95FC16B80}" destId="{BD3960A7-7951-48AB-812E-C298DC990ED0}" srcOrd="0" destOrd="0" presId="urn:microsoft.com/office/officeart/2005/8/layout/hierarchy1"/>
    <dgm:cxn modelId="{EF4F8644-9734-4F7C-87C0-FF616C00B920}" type="presParOf" srcId="{BD3960A7-7951-48AB-812E-C298DC990ED0}" destId="{0439B544-2C86-4F9C-9AD1-635EACAD93D2}" srcOrd="0" destOrd="0" presId="urn:microsoft.com/office/officeart/2005/8/layout/hierarchy1"/>
    <dgm:cxn modelId="{420E7736-7BCD-42A9-A143-412490434437}" type="presParOf" srcId="{0439B544-2C86-4F9C-9AD1-635EACAD93D2}" destId="{97F1C8F1-F790-4DA6-825D-ADE5F43120F0}" srcOrd="0" destOrd="0" presId="urn:microsoft.com/office/officeart/2005/8/layout/hierarchy1"/>
    <dgm:cxn modelId="{A07B1278-D958-4B78-95F4-A5880C9A6F0D}" type="presParOf" srcId="{0439B544-2C86-4F9C-9AD1-635EACAD93D2}" destId="{ECCE5C6C-19AB-400E-A3B7-FB7333CFDC0F}" srcOrd="1" destOrd="0" presId="urn:microsoft.com/office/officeart/2005/8/layout/hierarchy1"/>
    <dgm:cxn modelId="{A8D8F340-C4B7-4CCD-B3BC-E434A9CA7FFE}" type="presParOf" srcId="{BD3960A7-7951-48AB-812E-C298DC990ED0}" destId="{38639F49-9799-40E5-B9E2-7264A2180B7C}" srcOrd="1" destOrd="0" presId="urn:microsoft.com/office/officeart/2005/8/layout/hierarchy1"/>
    <dgm:cxn modelId="{62CD2C1D-2FFC-4DB4-9686-033024AB1C4D}" type="presParOf" srcId="{1E558D86-A356-4D66-B69F-EBC95FC16B80}" destId="{09F95397-F539-4AA3-B1D3-331112499D24}" srcOrd="1" destOrd="0" presId="urn:microsoft.com/office/officeart/2005/8/layout/hierarchy1"/>
    <dgm:cxn modelId="{313E9D5B-87A7-4115-9092-372E31E268A7}" type="presParOf" srcId="{09F95397-F539-4AA3-B1D3-331112499D24}" destId="{8E4C7CD0-826C-4C1B-A0C9-E5262B338A82}" srcOrd="0" destOrd="0" presId="urn:microsoft.com/office/officeart/2005/8/layout/hierarchy1"/>
    <dgm:cxn modelId="{DCB4B5F0-37AB-4D3F-B2D2-75B410474970}" type="presParOf" srcId="{8E4C7CD0-826C-4C1B-A0C9-E5262B338A82}" destId="{200080D7-9502-4AAF-8285-1D6BD427C0D8}" srcOrd="0" destOrd="0" presId="urn:microsoft.com/office/officeart/2005/8/layout/hierarchy1"/>
    <dgm:cxn modelId="{1C46340E-382D-4E66-B382-6B0553E3709A}" type="presParOf" srcId="{8E4C7CD0-826C-4C1B-A0C9-E5262B338A82}" destId="{398F4EB4-7E3B-4231-A916-B543FDC67615}" srcOrd="1" destOrd="0" presId="urn:microsoft.com/office/officeart/2005/8/layout/hierarchy1"/>
    <dgm:cxn modelId="{4081D85F-45CB-4F20-B4F9-7F6009441FE0}" type="presParOf" srcId="{09F95397-F539-4AA3-B1D3-331112499D24}" destId="{186B2DEA-6224-4545-8270-9D84FE83B89C}" srcOrd="1" destOrd="0" presId="urn:microsoft.com/office/officeart/2005/8/layout/hierarchy1"/>
    <dgm:cxn modelId="{56F851D0-CD58-4B2C-9695-25A53151A936}" type="presParOf" srcId="{1E558D86-A356-4D66-B69F-EBC95FC16B80}" destId="{433A8CF0-8FC8-44C0-B732-1518D2654CDB}" srcOrd="2" destOrd="0" presId="urn:microsoft.com/office/officeart/2005/8/layout/hierarchy1"/>
    <dgm:cxn modelId="{EA9DA13D-908A-4D74-8B54-0EF3C78918D0}" type="presParOf" srcId="{433A8CF0-8FC8-44C0-B732-1518D2654CDB}" destId="{C0A7BC82-B0AA-4AFA-9719-6493108C9870}" srcOrd="0" destOrd="0" presId="urn:microsoft.com/office/officeart/2005/8/layout/hierarchy1"/>
    <dgm:cxn modelId="{4EE8DA34-01AB-4C3D-9AF7-24F6ABC49F6B}" type="presParOf" srcId="{C0A7BC82-B0AA-4AFA-9719-6493108C9870}" destId="{0B69ADF7-6069-46E9-9272-AEB0D00CAFA3}" srcOrd="0" destOrd="0" presId="urn:microsoft.com/office/officeart/2005/8/layout/hierarchy1"/>
    <dgm:cxn modelId="{E3AE7735-1B51-4927-B961-8C01C6DAD297}" type="presParOf" srcId="{C0A7BC82-B0AA-4AFA-9719-6493108C9870}" destId="{210AE8AD-B512-4DE5-8EE9-379DAFFEBB9F}" srcOrd="1" destOrd="0" presId="urn:microsoft.com/office/officeart/2005/8/layout/hierarchy1"/>
    <dgm:cxn modelId="{74CF42F7-97FC-418B-96C4-42F7A4843C9F}" type="presParOf" srcId="{433A8CF0-8FC8-44C0-B732-1518D2654CDB}" destId="{F104D865-C26F-4EC4-97CF-07E2D572FF1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D9DA5-7453-4A79-A2FD-00E422A32CE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3B033D0-C013-4633-8269-648DB4C2C13E}">
      <dgm:prSet/>
      <dgm:spPr/>
      <dgm:t>
        <a:bodyPr/>
        <a:lstStyle/>
        <a:p>
          <a:r>
            <a:rPr lang="en-US"/>
            <a:t>A</a:t>
          </a:r>
          <a:r>
            <a:rPr lang="en-US" b="0" i="0"/>
            <a:t>nalyzed 69 articles investigating the sexuality of adults aged 60+ years</a:t>
          </a:r>
          <a:endParaRPr lang="en-US"/>
        </a:p>
      </dgm:t>
    </dgm:pt>
    <dgm:pt modelId="{70C9A6E1-7226-4C78-9109-A464B68EBB6F}" type="parTrans" cxnId="{B39812D9-3491-488F-97F4-131F24950AF5}">
      <dgm:prSet/>
      <dgm:spPr/>
      <dgm:t>
        <a:bodyPr/>
        <a:lstStyle/>
        <a:p>
          <a:endParaRPr lang="en-US"/>
        </a:p>
      </dgm:t>
    </dgm:pt>
    <dgm:pt modelId="{A8753611-EFDA-4AD1-935D-97ABA7DEF475}" type="sibTrans" cxnId="{B39812D9-3491-488F-97F4-131F24950AF5}">
      <dgm:prSet/>
      <dgm:spPr/>
      <dgm:t>
        <a:bodyPr/>
        <a:lstStyle/>
        <a:p>
          <a:endParaRPr lang="en-US"/>
        </a:p>
      </dgm:t>
    </dgm:pt>
    <dgm:pt modelId="{051BA437-FBE8-422D-B2F2-06BCA424AA6C}">
      <dgm:prSet/>
      <dgm:spPr/>
      <dgm:t>
        <a:bodyPr/>
        <a:lstStyle/>
        <a:p>
          <a:r>
            <a:rPr lang="en-US"/>
            <a:t>U</a:t>
          </a:r>
          <a:r>
            <a:rPr lang="en-US" b="0" i="0"/>
            <a:t>sing thematic analysis to synthesize their findings</a:t>
          </a:r>
          <a:endParaRPr lang="en-US"/>
        </a:p>
      </dgm:t>
    </dgm:pt>
    <dgm:pt modelId="{ACA42A5F-A635-483D-96D4-30DD4A186B12}" type="parTrans" cxnId="{7820356B-3D2A-4FB0-9DBD-CED68949AABA}">
      <dgm:prSet/>
      <dgm:spPr/>
      <dgm:t>
        <a:bodyPr/>
        <a:lstStyle/>
        <a:p>
          <a:endParaRPr lang="en-US"/>
        </a:p>
      </dgm:t>
    </dgm:pt>
    <dgm:pt modelId="{2FB403DD-BF99-4306-9AA9-EE7AC7887B1B}" type="sibTrans" cxnId="{7820356B-3D2A-4FB0-9DBD-CED68949AABA}">
      <dgm:prSet/>
      <dgm:spPr/>
      <dgm:t>
        <a:bodyPr/>
        <a:lstStyle/>
        <a:p>
          <a:endParaRPr lang="en-US"/>
        </a:p>
      </dgm:t>
    </dgm:pt>
    <dgm:pt modelId="{1DA78628-9F99-44B6-B210-5BA3B8A526D3}">
      <dgm:prSet/>
      <dgm:spPr/>
      <dgm:t>
        <a:bodyPr/>
        <a:lstStyle/>
        <a:p>
          <a:r>
            <a:rPr lang="en-US"/>
            <a:t>Identified 2 overarching themes/categories: </a:t>
          </a:r>
        </a:p>
      </dgm:t>
    </dgm:pt>
    <dgm:pt modelId="{955522A6-12AE-45E7-8699-CED280392194}" type="parTrans" cxnId="{2E9C6515-83B6-4988-8EC3-7F998B0F2C25}">
      <dgm:prSet/>
      <dgm:spPr/>
      <dgm:t>
        <a:bodyPr/>
        <a:lstStyle/>
        <a:p>
          <a:endParaRPr lang="en-US"/>
        </a:p>
      </dgm:t>
    </dgm:pt>
    <dgm:pt modelId="{B8F415BD-C6EF-4584-A82C-98C46349BBCE}" type="sibTrans" cxnId="{2E9C6515-83B6-4988-8EC3-7F998B0F2C25}">
      <dgm:prSet/>
      <dgm:spPr/>
      <dgm:t>
        <a:bodyPr/>
        <a:lstStyle/>
        <a:p>
          <a:endParaRPr lang="en-US"/>
        </a:p>
      </dgm:t>
    </dgm:pt>
    <dgm:pt modelId="{88CF8C32-A330-46A7-B00F-4079F9C1BAB9}">
      <dgm:prSet/>
      <dgm:spPr/>
      <dgm:t>
        <a:bodyPr/>
        <a:lstStyle/>
        <a:p>
          <a:r>
            <a:rPr lang="en-US" b="1" dirty="0"/>
            <a:t>P</a:t>
          </a:r>
          <a:r>
            <a:rPr lang="en-US" b="1" i="0" dirty="0"/>
            <a:t>sychological and relational aspects of sexuality</a:t>
          </a:r>
          <a:endParaRPr lang="en-US" b="1" dirty="0"/>
        </a:p>
      </dgm:t>
    </dgm:pt>
    <dgm:pt modelId="{28685E9D-66C4-4278-8A67-B7FFFEEA8202}" type="parTrans" cxnId="{6CC4A5AF-4066-4BDB-A40C-B192F596276F}">
      <dgm:prSet/>
      <dgm:spPr/>
      <dgm:t>
        <a:bodyPr/>
        <a:lstStyle/>
        <a:p>
          <a:endParaRPr lang="en-US"/>
        </a:p>
      </dgm:t>
    </dgm:pt>
    <dgm:pt modelId="{0DD47427-191F-46CF-8BAE-8EDFD55029C5}" type="sibTrans" cxnId="{6CC4A5AF-4066-4BDB-A40C-B192F596276F}">
      <dgm:prSet/>
      <dgm:spPr/>
      <dgm:t>
        <a:bodyPr/>
        <a:lstStyle/>
        <a:p>
          <a:endParaRPr lang="en-US"/>
        </a:p>
      </dgm:t>
    </dgm:pt>
    <dgm:pt modelId="{DD9D30CA-10BA-481D-9F72-18B657D0AD96}">
      <dgm:prSet/>
      <dgm:spPr/>
      <dgm:t>
        <a:bodyPr/>
        <a:lstStyle/>
        <a:p>
          <a:r>
            <a:rPr lang="en-US" b="1" dirty="0"/>
            <a:t>H</a:t>
          </a:r>
          <a:r>
            <a:rPr lang="en-US" b="1" i="0" dirty="0"/>
            <a:t>ealth and sexuality</a:t>
          </a:r>
          <a:endParaRPr lang="en-US" b="1" dirty="0"/>
        </a:p>
      </dgm:t>
    </dgm:pt>
    <dgm:pt modelId="{178929EE-1891-4DB9-BA48-41467CEF6EEE}" type="parTrans" cxnId="{BAEBB635-44C9-494A-A3AB-6010188B6676}">
      <dgm:prSet/>
      <dgm:spPr/>
      <dgm:t>
        <a:bodyPr/>
        <a:lstStyle/>
        <a:p>
          <a:endParaRPr lang="en-US"/>
        </a:p>
      </dgm:t>
    </dgm:pt>
    <dgm:pt modelId="{628C0BDA-CEA0-46BC-B7BD-0B5EFDC29080}" type="sibTrans" cxnId="{BAEBB635-44C9-494A-A3AB-6010188B6676}">
      <dgm:prSet/>
      <dgm:spPr/>
      <dgm:t>
        <a:bodyPr/>
        <a:lstStyle/>
        <a:p>
          <a:endParaRPr lang="en-US"/>
        </a:p>
      </dgm:t>
    </dgm:pt>
    <dgm:pt modelId="{A81CBC73-10A6-4AFD-A36E-19A445207B0E}" type="pres">
      <dgm:prSet presAssocID="{474D9DA5-7453-4A79-A2FD-00E422A32CEC}" presName="hierChild1" presStyleCnt="0">
        <dgm:presLayoutVars>
          <dgm:chPref val="1"/>
          <dgm:dir/>
          <dgm:animOne val="branch"/>
          <dgm:animLvl val="lvl"/>
          <dgm:resizeHandles/>
        </dgm:presLayoutVars>
      </dgm:prSet>
      <dgm:spPr/>
    </dgm:pt>
    <dgm:pt modelId="{076B9264-9AD3-4A51-9EDC-31B722E3446C}" type="pres">
      <dgm:prSet presAssocID="{13B033D0-C013-4633-8269-648DB4C2C13E}" presName="hierRoot1" presStyleCnt="0"/>
      <dgm:spPr/>
    </dgm:pt>
    <dgm:pt modelId="{BF4D03DD-88B0-4048-B1D9-ACE549FCDC7C}" type="pres">
      <dgm:prSet presAssocID="{13B033D0-C013-4633-8269-648DB4C2C13E}" presName="composite" presStyleCnt="0"/>
      <dgm:spPr/>
    </dgm:pt>
    <dgm:pt modelId="{AAF89708-AEB4-4DA9-847F-B34D15BEAB78}" type="pres">
      <dgm:prSet presAssocID="{13B033D0-C013-4633-8269-648DB4C2C13E}" presName="background" presStyleLbl="node0" presStyleIdx="0" presStyleCnt="3"/>
      <dgm:spPr/>
    </dgm:pt>
    <dgm:pt modelId="{22921205-7677-4C67-AE39-6FAACF766040}" type="pres">
      <dgm:prSet presAssocID="{13B033D0-C013-4633-8269-648DB4C2C13E}" presName="text" presStyleLbl="fgAcc0" presStyleIdx="0" presStyleCnt="3">
        <dgm:presLayoutVars>
          <dgm:chPref val="3"/>
        </dgm:presLayoutVars>
      </dgm:prSet>
      <dgm:spPr/>
    </dgm:pt>
    <dgm:pt modelId="{8DB808A4-FEC3-43CA-9F1C-C01ECB2CDB40}" type="pres">
      <dgm:prSet presAssocID="{13B033D0-C013-4633-8269-648DB4C2C13E}" presName="hierChild2" presStyleCnt="0"/>
      <dgm:spPr/>
    </dgm:pt>
    <dgm:pt modelId="{8A089204-2B0B-45EC-B951-DECCFEB3B167}" type="pres">
      <dgm:prSet presAssocID="{051BA437-FBE8-422D-B2F2-06BCA424AA6C}" presName="hierRoot1" presStyleCnt="0"/>
      <dgm:spPr/>
    </dgm:pt>
    <dgm:pt modelId="{D82A285F-5316-498D-A721-2A9CDD303AED}" type="pres">
      <dgm:prSet presAssocID="{051BA437-FBE8-422D-B2F2-06BCA424AA6C}" presName="composite" presStyleCnt="0"/>
      <dgm:spPr/>
    </dgm:pt>
    <dgm:pt modelId="{2BF8F4EA-40B1-4F8E-A11A-7017C6EF0A11}" type="pres">
      <dgm:prSet presAssocID="{051BA437-FBE8-422D-B2F2-06BCA424AA6C}" presName="background" presStyleLbl="node0" presStyleIdx="1" presStyleCnt="3"/>
      <dgm:spPr/>
    </dgm:pt>
    <dgm:pt modelId="{6032891B-60F2-4848-A386-1DE619A97F9C}" type="pres">
      <dgm:prSet presAssocID="{051BA437-FBE8-422D-B2F2-06BCA424AA6C}" presName="text" presStyleLbl="fgAcc0" presStyleIdx="1" presStyleCnt="3">
        <dgm:presLayoutVars>
          <dgm:chPref val="3"/>
        </dgm:presLayoutVars>
      </dgm:prSet>
      <dgm:spPr/>
    </dgm:pt>
    <dgm:pt modelId="{2936D0E1-E071-4624-B4F3-FD57923CFC8B}" type="pres">
      <dgm:prSet presAssocID="{051BA437-FBE8-422D-B2F2-06BCA424AA6C}" presName="hierChild2" presStyleCnt="0"/>
      <dgm:spPr/>
    </dgm:pt>
    <dgm:pt modelId="{6FA38748-F1E1-4E75-A93C-2475FAC25AE6}" type="pres">
      <dgm:prSet presAssocID="{1DA78628-9F99-44B6-B210-5BA3B8A526D3}" presName="hierRoot1" presStyleCnt="0"/>
      <dgm:spPr/>
    </dgm:pt>
    <dgm:pt modelId="{F9F855C7-EAA8-461A-A2B1-E76F34760F38}" type="pres">
      <dgm:prSet presAssocID="{1DA78628-9F99-44B6-B210-5BA3B8A526D3}" presName="composite" presStyleCnt="0"/>
      <dgm:spPr/>
    </dgm:pt>
    <dgm:pt modelId="{768C1EE9-1117-49E4-B129-14558778A5C7}" type="pres">
      <dgm:prSet presAssocID="{1DA78628-9F99-44B6-B210-5BA3B8A526D3}" presName="background" presStyleLbl="node0" presStyleIdx="2" presStyleCnt="3"/>
      <dgm:spPr/>
    </dgm:pt>
    <dgm:pt modelId="{D2BDA1DF-E664-414B-8079-0035BCA86E26}" type="pres">
      <dgm:prSet presAssocID="{1DA78628-9F99-44B6-B210-5BA3B8A526D3}" presName="text" presStyleLbl="fgAcc0" presStyleIdx="2" presStyleCnt="3">
        <dgm:presLayoutVars>
          <dgm:chPref val="3"/>
        </dgm:presLayoutVars>
      </dgm:prSet>
      <dgm:spPr/>
    </dgm:pt>
    <dgm:pt modelId="{40B65DCB-0047-443C-9A35-E01EAAC6AF45}" type="pres">
      <dgm:prSet presAssocID="{1DA78628-9F99-44B6-B210-5BA3B8A526D3}" presName="hierChild2" presStyleCnt="0"/>
      <dgm:spPr/>
    </dgm:pt>
    <dgm:pt modelId="{4DD8A37C-D63E-4F43-A5D4-B985504284EF}" type="pres">
      <dgm:prSet presAssocID="{28685E9D-66C4-4278-8A67-B7FFFEEA8202}" presName="Name10" presStyleLbl="parChTrans1D2" presStyleIdx="0" presStyleCnt="2"/>
      <dgm:spPr/>
    </dgm:pt>
    <dgm:pt modelId="{E13312F1-ECE1-4335-9A72-19960CFFC5EB}" type="pres">
      <dgm:prSet presAssocID="{88CF8C32-A330-46A7-B00F-4079F9C1BAB9}" presName="hierRoot2" presStyleCnt="0"/>
      <dgm:spPr/>
    </dgm:pt>
    <dgm:pt modelId="{4549BAC0-7BE4-44C2-BCD3-48D986B687E1}" type="pres">
      <dgm:prSet presAssocID="{88CF8C32-A330-46A7-B00F-4079F9C1BAB9}" presName="composite2" presStyleCnt="0"/>
      <dgm:spPr/>
    </dgm:pt>
    <dgm:pt modelId="{321B6601-BB12-436B-9E1F-67C8FA29EEC5}" type="pres">
      <dgm:prSet presAssocID="{88CF8C32-A330-46A7-B00F-4079F9C1BAB9}" presName="background2" presStyleLbl="node2" presStyleIdx="0" presStyleCnt="2"/>
      <dgm:spPr/>
    </dgm:pt>
    <dgm:pt modelId="{FCCB9FEB-C82C-4E7C-A69A-3901A6928D69}" type="pres">
      <dgm:prSet presAssocID="{88CF8C32-A330-46A7-B00F-4079F9C1BAB9}" presName="text2" presStyleLbl="fgAcc2" presStyleIdx="0" presStyleCnt="2">
        <dgm:presLayoutVars>
          <dgm:chPref val="3"/>
        </dgm:presLayoutVars>
      </dgm:prSet>
      <dgm:spPr/>
    </dgm:pt>
    <dgm:pt modelId="{41AD8DC1-37E4-4C23-9816-8C9961AAF1F2}" type="pres">
      <dgm:prSet presAssocID="{88CF8C32-A330-46A7-B00F-4079F9C1BAB9}" presName="hierChild3" presStyleCnt="0"/>
      <dgm:spPr/>
    </dgm:pt>
    <dgm:pt modelId="{2F9CB23E-AA9B-490D-A195-AE17B3F55502}" type="pres">
      <dgm:prSet presAssocID="{178929EE-1891-4DB9-BA48-41467CEF6EEE}" presName="Name10" presStyleLbl="parChTrans1D2" presStyleIdx="1" presStyleCnt="2"/>
      <dgm:spPr/>
    </dgm:pt>
    <dgm:pt modelId="{6DCEDA65-54F6-4F65-A52D-90B4BC616D89}" type="pres">
      <dgm:prSet presAssocID="{DD9D30CA-10BA-481D-9F72-18B657D0AD96}" presName="hierRoot2" presStyleCnt="0"/>
      <dgm:spPr/>
    </dgm:pt>
    <dgm:pt modelId="{45DA7C09-95D9-4C0E-ACA2-F528FAEC8ABB}" type="pres">
      <dgm:prSet presAssocID="{DD9D30CA-10BA-481D-9F72-18B657D0AD96}" presName="composite2" presStyleCnt="0"/>
      <dgm:spPr/>
    </dgm:pt>
    <dgm:pt modelId="{8DDE1582-91C0-4BE6-ABB0-8431BF71226F}" type="pres">
      <dgm:prSet presAssocID="{DD9D30CA-10BA-481D-9F72-18B657D0AD96}" presName="background2" presStyleLbl="node2" presStyleIdx="1" presStyleCnt="2"/>
      <dgm:spPr/>
    </dgm:pt>
    <dgm:pt modelId="{A41986D7-EFC9-48AD-92DA-C08F436304E5}" type="pres">
      <dgm:prSet presAssocID="{DD9D30CA-10BA-481D-9F72-18B657D0AD96}" presName="text2" presStyleLbl="fgAcc2" presStyleIdx="1" presStyleCnt="2">
        <dgm:presLayoutVars>
          <dgm:chPref val="3"/>
        </dgm:presLayoutVars>
      </dgm:prSet>
      <dgm:spPr/>
    </dgm:pt>
    <dgm:pt modelId="{39FC6CE2-5089-4DEC-83D4-D9C23B24D69A}" type="pres">
      <dgm:prSet presAssocID="{DD9D30CA-10BA-481D-9F72-18B657D0AD96}" presName="hierChild3" presStyleCnt="0"/>
      <dgm:spPr/>
    </dgm:pt>
  </dgm:ptLst>
  <dgm:cxnLst>
    <dgm:cxn modelId="{7CAAE803-A2F5-4DDE-8A2B-DEBE75016144}" type="presOf" srcId="{13B033D0-C013-4633-8269-648DB4C2C13E}" destId="{22921205-7677-4C67-AE39-6FAACF766040}" srcOrd="0" destOrd="0" presId="urn:microsoft.com/office/officeart/2005/8/layout/hierarchy1"/>
    <dgm:cxn modelId="{2E9C6515-83B6-4988-8EC3-7F998B0F2C25}" srcId="{474D9DA5-7453-4A79-A2FD-00E422A32CEC}" destId="{1DA78628-9F99-44B6-B210-5BA3B8A526D3}" srcOrd="2" destOrd="0" parTransId="{955522A6-12AE-45E7-8699-CED280392194}" sibTransId="{B8F415BD-C6EF-4584-A82C-98C46349BBCE}"/>
    <dgm:cxn modelId="{A2E4BD24-FA04-4F14-AEC3-AA6E3F3CCF73}" type="presOf" srcId="{051BA437-FBE8-422D-B2F2-06BCA424AA6C}" destId="{6032891B-60F2-4848-A386-1DE619A97F9C}" srcOrd="0" destOrd="0" presId="urn:microsoft.com/office/officeart/2005/8/layout/hierarchy1"/>
    <dgm:cxn modelId="{595BE42F-D705-489E-8B62-7FA7EDB6FD39}" type="presOf" srcId="{28685E9D-66C4-4278-8A67-B7FFFEEA8202}" destId="{4DD8A37C-D63E-4F43-A5D4-B985504284EF}" srcOrd="0" destOrd="0" presId="urn:microsoft.com/office/officeart/2005/8/layout/hierarchy1"/>
    <dgm:cxn modelId="{BAEBB635-44C9-494A-A3AB-6010188B6676}" srcId="{1DA78628-9F99-44B6-B210-5BA3B8A526D3}" destId="{DD9D30CA-10BA-481D-9F72-18B657D0AD96}" srcOrd="1" destOrd="0" parTransId="{178929EE-1891-4DB9-BA48-41467CEF6EEE}" sibTransId="{628C0BDA-CEA0-46BC-B7BD-0B5EFDC29080}"/>
    <dgm:cxn modelId="{7820356B-3D2A-4FB0-9DBD-CED68949AABA}" srcId="{474D9DA5-7453-4A79-A2FD-00E422A32CEC}" destId="{051BA437-FBE8-422D-B2F2-06BCA424AA6C}" srcOrd="1" destOrd="0" parTransId="{ACA42A5F-A635-483D-96D4-30DD4A186B12}" sibTransId="{2FB403DD-BF99-4306-9AA9-EE7AC7887B1B}"/>
    <dgm:cxn modelId="{03A679A5-5A06-47AB-B206-DF95643426D4}" type="presOf" srcId="{88CF8C32-A330-46A7-B00F-4079F9C1BAB9}" destId="{FCCB9FEB-C82C-4E7C-A69A-3901A6928D69}" srcOrd="0" destOrd="0" presId="urn:microsoft.com/office/officeart/2005/8/layout/hierarchy1"/>
    <dgm:cxn modelId="{949D92A7-5B00-4E71-9D45-7187DBA942D6}" type="presOf" srcId="{178929EE-1891-4DB9-BA48-41467CEF6EEE}" destId="{2F9CB23E-AA9B-490D-A195-AE17B3F55502}" srcOrd="0" destOrd="0" presId="urn:microsoft.com/office/officeart/2005/8/layout/hierarchy1"/>
    <dgm:cxn modelId="{6CC4A5AF-4066-4BDB-A40C-B192F596276F}" srcId="{1DA78628-9F99-44B6-B210-5BA3B8A526D3}" destId="{88CF8C32-A330-46A7-B00F-4079F9C1BAB9}" srcOrd="0" destOrd="0" parTransId="{28685E9D-66C4-4278-8A67-B7FFFEEA8202}" sibTransId="{0DD47427-191F-46CF-8BAE-8EDFD55029C5}"/>
    <dgm:cxn modelId="{E9508BC3-150C-4E2E-8790-5A0B756E969A}" type="presOf" srcId="{1DA78628-9F99-44B6-B210-5BA3B8A526D3}" destId="{D2BDA1DF-E664-414B-8079-0035BCA86E26}" srcOrd="0" destOrd="0" presId="urn:microsoft.com/office/officeart/2005/8/layout/hierarchy1"/>
    <dgm:cxn modelId="{C9B9F6C6-C71A-45AC-99BB-111CEFC8EACB}" type="presOf" srcId="{DD9D30CA-10BA-481D-9F72-18B657D0AD96}" destId="{A41986D7-EFC9-48AD-92DA-C08F436304E5}" srcOrd="0" destOrd="0" presId="urn:microsoft.com/office/officeart/2005/8/layout/hierarchy1"/>
    <dgm:cxn modelId="{7CCB74CC-DE1E-4380-A6DC-E17D6C5C24E0}" type="presOf" srcId="{474D9DA5-7453-4A79-A2FD-00E422A32CEC}" destId="{A81CBC73-10A6-4AFD-A36E-19A445207B0E}" srcOrd="0" destOrd="0" presId="urn:microsoft.com/office/officeart/2005/8/layout/hierarchy1"/>
    <dgm:cxn modelId="{B39812D9-3491-488F-97F4-131F24950AF5}" srcId="{474D9DA5-7453-4A79-A2FD-00E422A32CEC}" destId="{13B033D0-C013-4633-8269-648DB4C2C13E}" srcOrd="0" destOrd="0" parTransId="{70C9A6E1-7226-4C78-9109-A464B68EBB6F}" sibTransId="{A8753611-EFDA-4AD1-935D-97ABA7DEF475}"/>
    <dgm:cxn modelId="{D50BB3C9-3C5F-4916-A9FC-39F77F84D682}" type="presParOf" srcId="{A81CBC73-10A6-4AFD-A36E-19A445207B0E}" destId="{076B9264-9AD3-4A51-9EDC-31B722E3446C}" srcOrd="0" destOrd="0" presId="urn:microsoft.com/office/officeart/2005/8/layout/hierarchy1"/>
    <dgm:cxn modelId="{740060B8-D9E1-4DA1-BEC2-18CEDCD1521A}" type="presParOf" srcId="{076B9264-9AD3-4A51-9EDC-31B722E3446C}" destId="{BF4D03DD-88B0-4048-B1D9-ACE549FCDC7C}" srcOrd="0" destOrd="0" presId="urn:microsoft.com/office/officeart/2005/8/layout/hierarchy1"/>
    <dgm:cxn modelId="{2875D2A0-88F5-4B93-A51C-36102B4292BB}" type="presParOf" srcId="{BF4D03DD-88B0-4048-B1D9-ACE549FCDC7C}" destId="{AAF89708-AEB4-4DA9-847F-B34D15BEAB78}" srcOrd="0" destOrd="0" presId="urn:microsoft.com/office/officeart/2005/8/layout/hierarchy1"/>
    <dgm:cxn modelId="{E74B868A-91E9-4BA3-B950-48B17C57F4F5}" type="presParOf" srcId="{BF4D03DD-88B0-4048-B1D9-ACE549FCDC7C}" destId="{22921205-7677-4C67-AE39-6FAACF766040}" srcOrd="1" destOrd="0" presId="urn:microsoft.com/office/officeart/2005/8/layout/hierarchy1"/>
    <dgm:cxn modelId="{BD76C6E0-968A-4895-842C-8C3FB69E5819}" type="presParOf" srcId="{076B9264-9AD3-4A51-9EDC-31B722E3446C}" destId="{8DB808A4-FEC3-43CA-9F1C-C01ECB2CDB40}" srcOrd="1" destOrd="0" presId="urn:microsoft.com/office/officeart/2005/8/layout/hierarchy1"/>
    <dgm:cxn modelId="{7AE93D41-C5F1-4247-A9B5-23D4A371DCD6}" type="presParOf" srcId="{A81CBC73-10A6-4AFD-A36E-19A445207B0E}" destId="{8A089204-2B0B-45EC-B951-DECCFEB3B167}" srcOrd="1" destOrd="0" presId="urn:microsoft.com/office/officeart/2005/8/layout/hierarchy1"/>
    <dgm:cxn modelId="{85134A6F-702C-4284-B6C4-102FBDBB21AF}" type="presParOf" srcId="{8A089204-2B0B-45EC-B951-DECCFEB3B167}" destId="{D82A285F-5316-498D-A721-2A9CDD303AED}" srcOrd="0" destOrd="0" presId="urn:microsoft.com/office/officeart/2005/8/layout/hierarchy1"/>
    <dgm:cxn modelId="{AF1792AD-6053-4872-A65B-AE5D5CFC38B6}" type="presParOf" srcId="{D82A285F-5316-498D-A721-2A9CDD303AED}" destId="{2BF8F4EA-40B1-4F8E-A11A-7017C6EF0A11}" srcOrd="0" destOrd="0" presId="urn:microsoft.com/office/officeart/2005/8/layout/hierarchy1"/>
    <dgm:cxn modelId="{C7C220D7-D75C-400D-ADE3-B42C98570919}" type="presParOf" srcId="{D82A285F-5316-498D-A721-2A9CDD303AED}" destId="{6032891B-60F2-4848-A386-1DE619A97F9C}" srcOrd="1" destOrd="0" presId="urn:microsoft.com/office/officeart/2005/8/layout/hierarchy1"/>
    <dgm:cxn modelId="{2109AC07-4AB5-4101-88E5-1E471C6B9B31}" type="presParOf" srcId="{8A089204-2B0B-45EC-B951-DECCFEB3B167}" destId="{2936D0E1-E071-4624-B4F3-FD57923CFC8B}" srcOrd="1" destOrd="0" presId="urn:microsoft.com/office/officeart/2005/8/layout/hierarchy1"/>
    <dgm:cxn modelId="{B2491D4C-35C6-4A29-90EB-B955E04F7FD8}" type="presParOf" srcId="{A81CBC73-10A6-4AFD-A36E-19A445207B0E}" destId="{6FA38748-F1E1-4E75-A93C-2475FAC25AE6}" srcOrd="2" destOrd="0" presId="urn:microsoft.com/office/officeart/2005/8/layout/hierarchy1"/>
    <dgm:cxn modelId="{C120945A-02D1-4F7F-A1C9-27005E9A1F60}" type="presParOf" srcId="{6FA38748-F1E1-4E75-A93C-2475FAC25AE6}" destId="{F9F855C7-EAA8-461A-A2B1-E76F34760F38}" srcOrd="0" destOrd="0" presId="urn:microsoft.com/office/officeart/2005/8/layout/hierarchy1"/>
    <dgm:cxn modelId="{618EA3C7-8663-4F53-80D7-E0E034A1A46B}" type="presParOf" srcId="{F9F855C7-EAA8-461A-A2B1-E76F34760F38}" destId="{768C1EE9-1117-49E4-B129-14558778A5C7}" srcOrd="0" destOrd="0" presId="urn:microsoft.com/office/officeart/2005/8/layout/hierarchy1"/>
    <dgm:cxn modelId="{7F976146-F496-4545-B10C-59E0B38B1712}" type="presParOf" srcId="{F9F855C7-EAA8-461A-A2B1-E76F34760F38}" destId="{D2BDA1DF-E664-414B-8079-0035BCA86E26}" srcOrd="1" destOrd="0" presId="urn:microsoft.com/office/officeart/2005/8/layout/hierarchy1"/>
    <dgm:cxn modelId="{BFC236EB-6E01-40E3-AFB5-A4A371833E0D}" type="presParOf" srcId="{6FA38748-F1E1-4E75-A93C-2475FAC25AE6}" destId="{40B65DCB-0047-443C-9A35-E01EAAC6AF45}" srcOrd="1" destOrd="0" presId="urn:microsoft.com/office/officeart/2005/8/layout/hierarchy1"/>
    <dgm:cxn modelId="{F1556112-9D0F-4719-96D0-FE75FC6D2D9E}" type="presParOf" srcId="{40B65DCB-0047-443C-9A35-E01EAAC6AF45}" destId="{4DD8A37C-D63E-4F43-A5D4-B985504284EF}" srcOrd="0" destOrd="0" presId="urn:microsoft.com/office/officeart/2005/8/layout/hierarchy1"/>
    <dgm:cxn modelId="{EC001E5B-ACEC-4C9D-AFE5-E8DE3D91D1D9}" type="presParOf" srcId="{40B65DCB-0047-443C-9A35-E01EAAC6AF45}" destId="{E13312F1-ECE1-4335-9A72-19960CFFC5EB}" srcOrd="1" destOrd="0" presId="urn:microsoft.com/office/officeart/2005/8/layout/hierarchy1"/>
    <dgm:cxn modelId="{70F6A01A-2972-4721-8DE3-6CCCA9B3B75F}" type="presParOf" srcId="{E13312F1-ECE1-4335-9A72-19960CFFC5EB}" destId="{4549BAC0-7BE4-44C2-BCD3-48D986B687E1}" srcOrd="0" destOrd="0" presId="urn:microsoft.com/office/officeart/2005/8/layout/hierarchy1"/>
    <dgm:cxn modelId="{8C49A8C1-9ACC-4ADE-AD1D-311C61319CBE}" type="presParOf" srcId="{4549BAC0-7BE4-44C2-BCD3-48D986B687E1}" destId="{321B6601-BB12-436B-9E1F-67C8FA29EEC5}" srcOrd="0" destOrd="0" presId="urn:microsoft.com/office/officeart/2005/8/layout/hierarchy1"/>
    <dgm:cxn modelId="{220F2C2B-514F-4A7D-9CD0-A5295C5BD211}" type="presParOf" srcId="{4549BAC0-7BE4-44C2-BCD3-48D986B687E1}" destId="{FCCB9FEB-C82C-4E7C-A69A-3901A6928D69}" srcOrd="1" destOrd="0" presId="urn:microsoft.com/office/officeart/2005/8/layout/hierarchy1"/>
    <dgm:cxn modelId="{885D1128-237F-4C01-84FD-833D903DBAD4}" type="presParOf" srcId="{E13312F1-ECE1-4335-9A72-19960CFFC5EB}" destId="{41AD8DC1-37E4-4C23-9816-8C9961AAF1F2}" srcOrd="1" destOrd="0" presId="urn:microsoft.com/office/officeart/2005/8/layout/hierarchy1"/>
    <dgm:cxn modelId="{7F37357A-4682-45F6-9B43-AD40E888A78F}" type="presParOf" srcId="{40B65DCB-0047-443C-9A35-E01EAAC6AF45}" destId="{2F9CB23E-AA9B-490D-A195-AE17B3F55502}" srcOrd="2" destOrd="0" presId="urn:microsoft.com/office/officeart/2005/8/layout/hierarchy1"/>
    <dgm:cxn modelId="{60DD17FE-61C8-40E3-B5E6-ABB6486DC1D1}" type="presParOf" srcId="{40B65DCB-0047-443C-9A35-E01EAAC6AF45}" destId="{6DCEDA65-54F6-4F65-A52D-90B4BC616D89}" srcOrd="3" destOrd="0" presId="urn:microsoft.com/office/officeart/2005/8/layout/hierarchy1"/>
    <dgm:cxn modelId="{E48A0D47-6CA9-40B6-8B5F-C9D985600D7F}" type="presParOf" srcId="{6DCEDA65-54F6-4F65-A52D-90B4BC616D89}" destId="{45DA7C09-95D9-4C0E-ACA2-F528FAEC8ABB}" srcOrd="0" destOrd="0" presId="urn:microsoft.com/office/officeart/2005/8/layout/hierarchy1"/>
    <dgm:cxn modelId="{C3540ECB-062E-40F6-910C-F0C9D7BAF374}" type="presParOf" srcId="{45DA7C09-95D9-4C0E-ACA2-F528FAEC8ABB}" destId="{8DDE1582-91C0-4BE6-ABB0-8431BF71226F}" srcOrd="0" destOrd="0" presId="urn:microsoft.com/office/officeart/2005/8/layout/hierarchy1"/>
    <dgm:cxn modelId="{3101DD9B-0203-4A92-87A0-8F21AD77C776}" type="presParOf" srcId="{45DA7C09-95D9-4C0E-ACA2-F528FAEC8ABB}" destId="{A41986D7-EFC9-48AD-92DA-C08F436304E5}" srcOrd="1" destOrd="0" presId="urn:microsoft.com/office/officeart/2005/8/layout/hierarchy1"/>
    <dgm:cxn modelId="{7B6FB0F1-88E7-4FF8-A4EC-C7344B73C8ED}" type="presParOf" srcId="{6DCEDA65-54F6-4F65-A52D-90B4BC616D89}" destId="{39FC6CE2-5089-4DEC-83D4-D9C23B24D69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D5C9B-A787-4644-BC91-10190B7DFD7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5D66EF0-D012-48B9-BFDE-8D4A8DA89025}">
      <dgm:prSet/>
      <dgm:spPr/>
      <dgm:t>
        <a:bodyPr/>
        <a:lstStyle/>
        <a:p>
          <a:r>
            <a:rPr lang="en-US" dirty="0">
              <a:solidFill>
                <a:schemeClr val="tx1"/>
              </a:solidFill>
            </a:rPr>
            <a:t>Lack of available information </a:t>
          </a:r>
        </a:p>
      </dgm:t>
    </dgm:pt>
    <dgm:pt modelId="{597C3A53-0ADA-4474-8B35-6EFC5C0FE587}" type="parTrans" cxnId="{86847C89-E651-4486-A79C-3E8010B227C3}">
      <dgm:prSet/>
      <dgm:spPr/>
      <dgm:t>
        <a:bodyPr/>
        <a:lstStyle/>
        <a:p>
          <a:endParaRPr lang="en-US"/>
        </a:p>
      </dgm:t>
    </dgm:pt>
    <dgm:pt modelId="{A8A89C3E-EAED-4E2B-8769-2E391F24F5E2}" type="sibTrans" cxnId="{86847C89-E651-4486-A79C-3E8010B227C3}">
      <dgm:prSet/>
      <dgm:spPr/>
      <dgm:t>
        <a:bodyPr/>
        <a:lstStyle/>
        <a:p>
          <a:endParaRPr lang="en-US"/>
        </a:p>
      </dgm:t>
    </dgm:pt>
    <dgm:pt modelId="{4A813BD0-2722-4FAD-8D67-12881216746D}">
      <dgm:prSet/>
      <dgm:spPr/>
      <dgm:t>
        <a:bodyPr/>
        <a:lstStyle/>
        <a:p>
          <a:r>
            <a:rPr lang="en-US" dirty="0">
              <a:solidFill>
                <a:schemeClr val="tx1"/>
              </a:solidFill>
            </a:rPr>
            <a:t>Lack of comfort/rapport with health care provider </a:t>
          </a:r>
        </a:p>
      </dgm:t>
    </dgm:pt>
    <dgm:pt modelId="{C6855BA4-F706-4C01-A580-3F0FF35A0838}" type="parTrans" cxnId="{641C95C1-5914-4A20-81B3-2947E793C1F1}">
      <dgm:prSet/>
      <dgm:spPr/>
      <dgm:t>
        <a:bodyPr/>
        <a:lstStyle/>
        <a:p>
          <a:endParaRPr lang="en-US"/>
        </a:p>
      </dgm:t>
    </dgm:pt>
    <dgm:pt modelId="{7805E2AB-CF5A-4CC1-B351-4972A1BC574E}" type="sibTrans" cxnId="{641C95C1-5914-4A20-81B3-2947E793C1F1}">
      <dgm:prSet/>
      <dgm:spPr/>
      <dgm:t>
        <a:bodyPr/>
        <a:lstStyle/>
        <a:p>
          <a:endParaRPr lang="en-US"/>
        </a:p>
      </dgm:t>
    </dgm:pt>
    <dgm:pt modelId="{153C5193-0855-441F-8065-C2DF5CB2D312}">
      <dgm:prSet/>
      <dgm:spPr/>
      <dgm:t>
        <a:bodyPr/>
        <a:lstStyle/>
        <a:p>
          <a:r>
            <a:rPr lang="en-US" dirty="0">
              <a:solidFill>
                <a:schemeClr val="tx1"/>
              </a:solidFill>
            </a:rPr>
            <a:t>Seeing sexual function as separate to health </a:t>
          </a:r>
        </a:p>
      </dgm:t>
    </dgm:pt>
    <dgm:pt modelId="{16EF1545-FD09-4E92-A5C7-AD50EEB5973B}" type="parTrans" cxnId="{224BB4F9-9833-4C86-89A8-F310B739F976}">
      <dgm:prSet/>
      <dgm:spPr/>
      <dgm:t>
        <a:bodyPr/>
        <a:lstStyle/>
        <a:p>
          <a:endParaRPr lang="en-US"/>
        </a:p>
      </dgm:t>
    </dgm:pt>
    <dgm:pt modelId="{0641D1EB-6771-4ABD-855F-97D2CCBE6488}" type="sibTrans" cxnId="{224BB4F9-9833-4C86-89A8-F310B739F976}">
      <dgm:prSet/>
      <dgm:spPr/>
      <dgm:t>
        <a:bodyPr/>
        <a:lstStyle/>
        <a:p>
          <a:endParaRPr lang="en-US"/>
        </a:p>
      </dgm:t>
    </dgm:pt>
    <dgm:pt modelId="{C668932B-F3F8-4B18-8F1C-460C7C517375}" type="pres">
      <dgm:prSet presAssocID="{A32D5C9B-A787-4644-BC91-10190B7DFD7D}" presName="hierChild1" presStyleCnt="0">
        <dgm:presLayoutVars>
          <dgm:chPref val="1"/>
          <dgm:dir/>
          <dgm:animOne val="branch"/>
          <dgm:animLvl val="lvl"/>
          <dgm:resizeHandles/>
        </dgm:presLayoutVars>
      </dgm:prSet>
      <dgm:spPr/>
    </dgm:pt>
    <dgm:pt modelId="{0B4DD5BD-A4E3-4B68-88BE-D57EC2451011}" type="pres">
      <dgm:prSet presAssocID="{25D66EF0-D012-48B9-BFDE-8D4A8DA89025}" presName="hierRoot1" presStyleCnt="0"/>
      <dgm:spPr/>
    </dgm:pt>
    <dgm:pt modelId="{53F88E39-7BBE-4D28-899E-02D1CB40053A}" type="pres">
      <dgm:prSet presAssocID="{25D66EF0-D012-48B9-BFDE-8D4A8DA89025}" presName="composite" presStyleCnt="0"/>
      <dgm:spPr/>
    </dgm:pt>
    <dgm:pt modelId="{051BD668-CBED-49AC-A90E-F0CE46BF1D56}" type="pres">
      <dgm:prSet presAssocID="{25D66EF0-D012-48B9-BFDE-8D4A8DA89025}" presName="background" presStyleLbl="node0" presStyleIdx="0" presStyleCnt="3"/>
      <dgm:spPr/>
    </dgm:pt>
    <dgm:pt modelId="{805068E2-3E79-4FE1-999D-2F3E66658F62}" type="pres">
      <dgm:prSet presAssocID="{25D66EF0-D012-48B9-BFDE-8D4A8DA89025}" presName="text" presStyleLbl="fgAcc0" presStyleIdx="0" presStyleCnt="3">
        <dgm:presLayoutVars>
          <dgm:chPref val="3"/>
        </dgm:presLayoutVars>
      </dgm:prSet>
      <dgm:spPr/>
    </dgm:pt>
    <dgm:pt modelId="{7F156F4B-7FAF-45DB-BBDE-5EE5E65C6B08}" type="pres">
      <dgm:prSet presAssocID="{25D66EF0-D012-48B9-BFDE-8D4A8DA89025}" presName="hierChild2" presStyleCnt="0"/>
      <dgm:spPr/>
    </dgm:pt>
    <dgm:pt modelId="{FE5860DE-FA59-4F74-BD84-2B120FAD971F}" type="pres">
      <dgm:prSet presAssocID="{4A813BD0-2722-4FAD-8D67-12881216746D}" presName="hierRoot1" presStyleCnt="0"/>
      <dgm:spPr/>
    </dgm:pt>
    <dgm:pt modelId="{8B6ADA4F-B2E5-44EA-B701-916982204B54}" type="pres">
      <dgm:prSet presAssocID="{4A813BD0-2722-4FAD-8D67-12881216746D}" presName="composite" presStyleCnt="0"/>
      <dgm:spPr/>
    </dgm:pt>
    <dgm:pt modelId="{D6A3BA84-F05A-448F-BF61-4A21F591E338}" type="pres">
      <dgm:prSet presAssocID="{4A813BD0-2722-4FAD-8D67-12881216746D}" presName="background" presStyleLbl="node0" presStyleIdx="1" presStyleCnt="3"/>
      <dgm:spPr/>
    </dgm:pt>
    <dgm:pt modelId="{7F5B03B1-D4F1-49B0-A021-C307619C068F}" type="pres">
      <dgm:prSet presAssocID="{4A813BD0-2722-4FAD-8D67-12881216746D}" presName="text" presStyleLbl="fgAcc0" presStyleIdx="1" presStyleCnt="3">
        <dgm:presLayoutVars>
          <dgm:chPref val="3"/>
        </dgm:presLayoutVars>
      </dgm:prSet>
      <dgm:spPr/>
    </dgm:pt>
    <dgm:pt modelId="{DCA8899A-586C-4C36-A0B0-2284BEF45BA0}" type="pres">
      <dgm:prSet presAssocID="{4A813BD0-2722-4FAD-8D67-12881216746D}" presName="hierChild2" presStyleCnt="0"/>
      <dgm:spPr/>
    </dgm:pt>
    <dgm:pt modelId="{6FBCEA6B-FB89-49DC-AB23-E0791BD69DCD}" type="pres">
      <dgm:prSet presAssocID="{153C5193-0855-441F-8065-C2DF5CB2D312}" presName="hierRoot1" presStyleCnt="0"/>
      <dgm:spPr/>
    </dgm:pt>
    <dgm:pt modelId="{4F326D87-791F-40A4-8DAC-E4A3B7730AC1}" type="pres">
      <dgm:prSet presAssocID="{153C5193-0855-441F-8065-C2DF5CB2D312}" presName="composite" presStyleCnt="0"/>
      <dgm:spPr/>
    </dgm:pt>
    <dgm:pt modelId="{58D07D57-53EC-4D70-B97A-6AA677C3B82C}" type="pres">
      <dgm:prSet presAssocID="{153C5193-0855-441F-8065-C2DF5CB2D312}" presName="background" presStyleLbl="node0" presStyleIdx="2" presStyleCnt="3"/>
      <dgm:spPr/>
    </dgm:pt>
    <dgm:pt modelId="{82D3EEAA-0EC4-4352-AEEA-4655F4B8BECC}" type="pres">
      <dgm:prSet presAssocID="{153C5193-0855-441F-8065-C2DF5CB2D312}" presName="text" presStyleLbl="fgAcc0" presStyleIdx="2" presStyleCnt="3">
        <dgm:presLayoutVars>
          <dgm:chPref val="3"/>
        </dgm:presLayoutVars>
      </dgm:prSet>
      <dgm:spPr/>
    </dgm:pt>
    <dgm:pt modelId="{4B4CE9F9-E18E-43AC-85D5-1B3305CD33DB}" type="pres">
      <dgm:prSet presAssocID="{153C5193-0855-441F-8065-C2DF5CB2D312}" presName="hierChild2" presStyleCnt="0"/>
      <dgm:spPr/>
    </dgm:pt>
  </dgm:ptLst>
  <dgm:cxnLst>
    <dgm:cxn modelId="{F61BA848-B4D6-4F13-92B5-383A48AB9EE6}" type="presOf" srcId="{A32D5C9B-A787-4644-BC91-10190B7DFD7D}" destId="{C668932B-F3F8-4B18-8F1C-460C7C517375}" srcOrd="0" destOrd="0" presId="urn:microsoft.com/office/officeart/2005/8/layout/hierarchy1"/>
    <dgm:cxn modelId="{256C4B4B-2242-4566-ADFA-BD1E17B50D93}" type="presOf" srcId="{25D66EF0-D012-48B9-BFDE-8D4A8DA89025}" destId="{805068E2-3E79-4FE1-999D-2F3E66658F62}" srcOrd="0" destOrd="0" presId="urn:microsoft.com/office/officeart/2005/8/layout/hierarchy1"/>
    <dgm:cxn modelId="{2713244C-7282-4E4B-9FE4-E32E2E01D517}" type="presOf" srcId="{153C5193-0855-441F-8065-C2DF5CB2D312}" destId="{82D3EEAA-0EC4-4352-AEEA-4655F4B8BECC}" srcOrd="0" destOrd="0" presId="urn:microsoft.com/office/officeart/2005/8/layout/hierarchy1"/>
    <dgm:cxn modelId="{40A9CF86-C5E4-4CCF-905C-BE438C679EFF}" type="presOf" srcId="{4A813BD0-2722-4FAD-8D67-12881216746D}" destId="{7F5B03B1-D4F1-49B0-A021-C307619C068F}" srcOrd="0" destOrd="0" presId="urn:microsoft.com/office/officeart/2005/8/layout/hierarchy1"/>
    <dgm:cxn modelId="{86847C89-E651-4486-A79C-3E8010B227C3}" srcId="{A32D5C9B-A787-4644-BC91-10190B7DFD7D}" destId="{25D66EF0-D012-48B9-BFDE-8D4A8DA89025}" srcOrd="0" destOrd="0" parTransId="{597C3A53-0ADA-4474-8B35-6EFC5C0FE587}" sibTransId="{A8A89C3E-EAED-4E2B-8769-2E391F24F5E2}"/>
    <dgm:cxn modelId="{641C95C1-5914-4A20-81B3-2947E793C1F1}" srcId="{A32D5C9B-A787-4644-BC91-10190B7DFD7D}" destId="{4A813BD0-2722-4FAD-8D67-12881216746D}" srcOrd="1" destOrd="0" parTransId="{C6855BA4-F706-4C01-A580-3F0FF35A0838}" sibTransId="{7805E2AB-CF5A-4CC1-B351-4972A1BC574E}"/>
    <dgm:cxn modelId="{224BB4F9-9833-4C86-89A8-F310B739F976}" srcId="{A32D5C9B-A787-4644-BC91-10190B7DFD7D}" destId="{153C5193-0855-441F-8065-C2DF5CB2D312}" srcOrd="2" destOrd="0" parTransId="{16EF1545-FD09-4E92-A5C7-AD50EEB5973B}" sibTransId="{0641D1EB-6771-4ABD-855F-97D2CCBE6488}"/>
    <dgm:cxn modelId="{25F11FD2-72C6-4CB8-820D-0EE2C89C65E2}" type="presParOf" srcId="{C668932B-F3F8-4B18-8F1C-460C7C517375}" destId="{0B4DD5BD-A4E3-4B68-88BE-D57EC2451011}" srcOrd="0" destOrd="0" presId="urn:microsoft.com/office/officeart/2005/8/layout/hierarchy1"/>
    <dgm:cxn modelId="{B5F83AD9-A002-4B43-9347-23C6BBD1AC3B}" type="presParOf" srcId="{0B4DD5BD-A4E3-4B68-88BE-D57EC2451011}" destId="{53F88E39-7BBE-4D28-899E-02D1CB40053A}" srcOrd="0" destOrd="0" presId="urn:microsoft.com/office/officeart/2005/8/layout/hierarchy1"/>
    <dgm:cxn modelId="{0BC069C5-8F91-4AC2-8E16-A28005A4B777}" type="presParOf" srcId="{53F88E39-7BBE-4D28-899E-02D1CB40053A}" destId="{051BD668-CBED-49AC-A90E-F0CE46BF1D56}" srcOrd="0" destOrd="0" presId="urn:microsoft.com/office/officeart/2005/8/layout/hierarchy1"/>
    <dgm:cxn modelId="{0D8DE2C5-8784-4E31-B480-9E10EADFC5FE}" type="presParOf" srcId="{53F88E39-7BBE-4D28-899E-02D1CB40053A}" destId="{805068E2-3E79-4FE1-999D-2F3E66658F62}" srcOrd="1" destOrd="0" presId="urn:microsoft.com/office/officeart/2005/8/layout/hierarchy1"/>
    <dgm:cxn modelId="{AAF4F490-9475-45FA-BAC9-BB4F818330C3}" type="presParOf" srcId="{0B4DD5BD-A4E3-4B68-88BE-D57EC2451011}" destId="{7F156F4B-7FAF-45DB-BBDE-5EE5E65C6B08}" srcOrd="1" destOrd="0" presId="urn:microsoft.com/office/officeart/2005/8/layout/hierarchy1"/>
    <dgm:cxn modelId="{AFBEB9B7-7364-42C6-8313-9CE48933C869}" type="presParOf" srcId="{C668932B-F3F8-4B18-8F1C-460C7C517375}" destId="{FE5860DE-FA59-4F74-BD84-2B120FAD971F}" srcOrd="1" destOrd="0" presId="urn:microsoft.com/office/officeart/2005/8/layout/hierarchy1"/>
    <dgm:cxn modelId="{CE932EA0-1A84-407B-9674-FA0828D3A5C8}" type="presParOf" srcId="{FE5860DE-FA59-4F74-BD84-2B120FAD971F}" destId="{8B6ADA4F-B2E5-44EA-B701-916982204B54}" srcOrd="0" destOrd="0" presId="urn:microsoft.com/office/officeart/2005/8/layout/hierarchy1"/>
    <dgm:cxn modelId="{6F908909-DA07-45AE-A448-13FDF272D0A1}" type="presParOf" srcId="{8B6ADA4F-B2E5-44EA-B701-916982204B54}" destId="{D6A3BA84-F05A-448F-BF61-4A21F591E338}" srcOrd="0" destOrd="0" presId="urn:microsoft.com/office/officeart/2005/8/layout/hierarchy1"/>
    <dgm:cxn modelId="{72784FF1-5A46-4374-A2B6-818AA61FE160}" type="presParOf" srcId="{8B6ADA4F-B2E5-44EA-B701-916982204B54}" destId="{7F5B03B1-D4F1-49B0-A021-C307619C068F}" srcOrd="1" destOrd="0" presId="urn:microsoft.com/office/officeart/2005/8/layout/hierarchy1"/>
    <dgm:cxn modelId="{ECE310B4-468D-4DA3-B193-559AB904B800}" type="presParOf" srcId="{FE5860DE-FA59-4F74-BD84-2B120FAD971F}" destId="{DCA8899A-586C-4C36-A0B0-2284BEF45BA0}" srcOrd="1" destOrd="0" presId="urn:microsoft.com/office/officeart/2005/8/layout/hierarchy1"/>
    <dgm:cxn modelId="{9DD2E4B6-5667-4C74-AB4C-CF95DD25DA51}" type="presParOf" srcId="{C668932B-F3F8-4B18-8F1C-460C7C517375}" destId="{6FBCEA6B-FB89-49DC-AB23-E0791BD69DCD}" srcOrd="2" destOrd="0" presId="urn:microsoft.com/office/officeart/2005/8/layout/hierarchy1"/>
    <dgm:cxn modelId="{D86C5F91-1A88-4AFB-8257-983DC9D005BD}" type="presParOf" srcId="{6FBCEA6B-FB89-49DC-AB23-E0791BD69DCD}" destId="{4F326D87-791F-40A4-8DAC-E4A3B7730AC1}" srcOrd="0" destOrd="0" presId="urn:microsoft.com/office/officeart/2005/8/layout/hierarchy1"/>
    <dgm:cxn modelId="{1B0DACCB-4FD8-4BE0-B68B-FA12BE27DC96}" type="presParOf" srcId="{4F326D87-791F-40A4-8DAC-E4A3B7730AC1}" destId="{58D07D57-53EC-4D70-B97A-6AA677C3B82C}" srcOrd="0" destOrd="0" presId="urn:microsoft.com/office/officeart/2005/8/layout/hierarchy1"/>
    <dgm:cxn modelId="{F99BFA45-7977-4B81-BC16-66E55B6903B5}" type="presParOf" srcId="{4F326D87-791F-40A4-8DAC-E4A3B7730AC1}" destId="{82D3EEAA-0EC4-4352-AEEA-4655F4B8BECC}" srcOrd="1" destOrd="0" presId="urn:microsoft.com/office/officeart/2005/8/layout/hierarchy1"/>
    <dgm:cxn modelId="{1C2CEAF4-96F3-41D3-9312-1C9E25FE0F0B}" type="presParOf" srcId="{6FBCEA6B-FB89-49DC-AB23-E0791BD69DCD}" destId="{4B4CE9F9-E18E-43AC-85D5-1B3305CD33D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AAA544-5EBC-4700-BBCB-48B1C10D8239}" type="doc">
      <dgm:prSet loTypeId="urn:microsoft.com/office/officeart/2005/8/layout/cycle8" loCatId="cycle" qsTypeId="urn:microsoft.com/office/officeart/2005/8/quickstyle/simple1" qsCatId="simple" csTypeId="urn:microsoft.com/office/officeart/2005/8/colors/colorful4" csCatId="colorful" phldr="1"/>
      <dgm:spPr/>
    </dgm:pt>
    <dgm:pt modelId="{0EF320BD-7DCF-4498-A636-D7F3205C980B}">
      <dgm:prSet phldrT="[Text]"/>
      <dgm:spPr/>
      <dgm:t>
        <a:bodyPr/>
        <a:lstStyle/>
        <a:p>
          <a:r>
            <a:rPr lang="en-US" b="1" dirty="0">
              <a:solidFill>
                <a:schemeClr val="tx1"/>
              </a:solidFill>
            </a:rPr>
            <a:t>Psychosocial Support</a:t>
          </a:r>
        </a:p>
      </dgm:t>
    </dgm:pt>
    <dgm:pt modelId="{BE16EBE4-4EE8-46E9-AD4A-49A4B644554E}" type="parTrans" cxnId="{C9CC599C-9C45-458F-94B5-CAB743BE6AF9}">
      <dgm:prSet/>
      <dgm:spPr/>
      <dgm:t>
        <a:bodyPr/>
        <a:lstStyle/>
        <a:p>
          <a:endParaRPr lang="en-US"/>
        </a:p>
      </dgm:t>
    </dgm:pt>
    <dgm:pt modelId="{DC0330EF-AD46-4F69-8C0F-DF9A0642BAEE}" type="sibTrans" cxnId="{C9CC599C-9C45-458F-94B5-CAB743BE6AF9}">
      <dgm:prSet/>
      <dgm:spPr/>
      <dgm:t>
        <a:bodyPr/>
        <a:lstStyle/>
        <a:p>
          <a:endParaRPr lang="en-US"/>
        </a:p>
      </dgm:t>
    </dgm:pt>
    <dgm:pt modelId="{E1F3FC60-1963-4206-B8B2-CDD2D5B77252}">
      <dgm:prSet phldrT="[Text]"/>
      <dgm:spPr/>
      <dgm:t>
        <a:bodyPr/>
        <a:lstStyle/>
        <a:p>
          <a:r>
            <a:rPr lang="en-US" b="1" dirty="0">
              <a:solidFill>
                <a:schemeClr val="tx1"/>
              </a:solidFill>
            </a:rPr>
            <a:t>Emotional Intimacy</a:t>
          </a:r>
        </a:p>
      </dgm:t>
    </dgm:pt>
    <dgm:pt modelId="{7ECA5D5B-EB1F-4E61-8AFC-F23254828311}" type="parTrans" cxnId="{1C224DAB-2537-4BE3-96F8-F7E0A6DCBB39}">
      <dgm:prSet/>
      <dgm:spPr/>
      <dgm:t>
        <a:bodyPr/>
        <a:lstStyle/>
        <a:p>
          <a:endParaRPr lang="en-US"/>
        </a:p>
      </dgm:t>
    </dgm:pt>
    <dgm:pt modelId="{01181B9D-8A4A-4283-B0E9-02DECCE638C3}" type="sibTrans" cxnId="{1C224DAB-2537-4BE3-96F8-F7E0A6DCBB39}">
      <dgm:prSet/>
      <dgm:spPr/>
      <dgm:t>
        <a:bodyPr/>
        <a:lstStyle/>
        <a:p>
          <a:endParaRPr lang="en-US"/>
        </a:p>
      </dgm:t>
    </dgm:pt>
    <dgm:pt modelId="{AD95685F-8182-44CB-AB0B-3834B581C6E8}">
      <dgm:prSet phldrT="[Text]"/>
      <dgm:spPr/>
      <dgm:t>
        <a:bodyPr/>
        <a:lstStyle/>
        <a:p>
          <a:r>
            <a:rPr lang="en-US" b="1" dirty="0">
              <a:solidFill>
                <a:schemeClr val="tx1"/>
              </a:solidFill>
            </a:rPr>
            <a:t>Physical Health</a:t>
          </a:r>
        </a:p>
      </dgm:t>
    </dgm:pt>
    <dgm:pt modelId="{0B112EDC-6DE1-4390-B34A-26D41CC79192}" type="parTrans" cxnId="{3544A1EC-AE1E-4B45-A7A5-FA871D00E7A5}">
      <dgm:prSet/>
      <dgm:spPr/>
      <dgm:t>
        <a:bodyPr/>
        <a:lstStyle/>
        <a:p>
          <a:endParaRPr lang="en-US"/>
        </a:p>
      </dgm:t>
    </dgm:pt>
    <dgm:pt modelId="{CDF36E27-A075-4272-8903-54030DEBCFDE}" type="sibTrans" cxnId="{3544A1EC-AE1E-4B45-A7A5-FA871D00E7A5}">
      <dgm:prSet/>
      <dgm:spPr/>
      <dgm:t>
        <a:bodyPr/>
        <a:lstStyle/>
        <a:p>
          <a:endParaRPr lang="en-US"/>
        </a:p>
      </dgm:t>
    </dgm:pt>
    <dgm:pt modelId="{063FB89C-09C3-404A-BCB9-829009D89803}" type="pres">
      <dgm:prSet presAssocID="{E2AAA544-5EBC-4700-BBCB-48B1C10D8239}" presName="compositeShape" presStyleCnt="0">
        <dgm:presLayoutVars>
          <dgm:chMax val="7"/>
          <dgm:dir/>
          <dgm:resizeHandles val="exact"/>
        </dgm:presLayoutVars>
      </dgm:prSet>
      <dgm:spPr/>
    </dgm:pt>
    <dgm:pt modelId="{28E86038-95AB-4E98-BE5B-D3ABF7C6143A}" type="pres">
      <dgm:prSet presAssocID="{E2AAA544-5EBC-4700-BBCB-48B1C10D8239}" presName="wedge1" presStyleLbl="node1" presStyleIdx="0" presStyleCnt="3"/>
      <dgm:spPr/>
    </dgm:pt>
    <dgm:pt modelId="{2C47A79C-3278-461D-B4FA-EDE8EA8A9DCE}" type="pres">
      <dgm:prSet presAssocID="{E2AAA544-5EBC-4700-BBCB-48B1C10D8239}" presName="dummy1a" presStyleCnt="0"/>
      <dgm:spPr/>
    </dgm:pt>
    <dgm:pt modelId="{2E303C4F-6A38-4795-84B0-051DA3083D4B}" type="pres">
      <dgm:prSet presAssocID="{E2AAA544-5EBC-4700-BBCB-48B1C10D8239}" presName="dummy1b" presStyleCnt="0"/>
      <dgm:spPr/>
    </dgm:pt>
    <dgm:pt modelId="{632484B8-417F-46A7-A842-FCC3AC1E1944}" type="pres">
      <dgm:prSet presAssocID="{E2AAA544-5EBC-4700-BBCB-48B1C10D8239}" presName="wedge1Tx" presStyleLbl="node1" presStyleIdx="0" presStyleCnt="3">
        <dgm:presLayoutVars>
          <dgm:chMax val="0"/>
          <dgm:chPref val="0"/>
          <dgm:bulletEnabled val="1"/>
        </dgm:presLayoutVars>
      </dgm:prSet>
      <dgm:spPr/>
    </dgm:pt>
    <dgm:pt modelId="{0DF33257-F5E9-4AC0-811E-4AB6DA2B57D9}" type="pres">
      <dgm:prSet presAssocID="{E2AAA544-5EBC-4700-BBCB-48B1C10D8239}" presName="wedge2" presStyleLbl="node1" presStyleIdx="1" presStyleCnt="3"/>
      <dgm:spPr/>
    </dgm:pt>
    <dgm:pt modelId="{9C58441B-4D5D-4493-AFF4-EF5F0D03729B}" type="pres">
      <dgm:prSet presAssocID="{E2AAA544-5EBC-4700-BBCB-48B1C10D8239}" presName="dummy2a" presStyleCnt="0"/>
      <dgm:spPr/>
    </dgm:pt>
    <dgm:pt modelId="{48BC991E-75E2-431B-B05B-DB009FEAC92B}" type="pres">
      <dgm:prSet presAssocID="{E2AAA544-5EBC-4700-BBCB-48B1C10D8239}" presName="dummy2b" presStyleCnt="0"/>
      <dgm:spPr/>
    </dgm:pt>
    <dgm:pt modelId="{4887BB6F-5CE3-4AD3-BD4D-17D7125DCFC7}" type="pres">
      <dgm:prSet presAssocID="{E2AAA544-5EBC-4700-BBCB-48B1C10D8239}" presName="wedge2Tx" presStyleLbl="node1" presStyleIdx="1" presStyleCnt="3">
        <dgm:presLayoutVars>
          <dgm:chMax val="0"/>
          <dgm:chPref val="0"/>
          <dgm:bulletEnabled val="1"/>
        </dgm:presLayoutVars>
      </dgm:prSet>
      <dgm:spPr/>
    </dgm:pt>
    <dgm:pt modelId="{1D279220-1527-4A98-B837-18974F3EF8D9}" type="pres">
      <dgm:prSet presAssocID="{E2AAA544-5EBC-4700-BBCB-48B1C10D8239}" presName="wedge3" presStyleLbl="node1" presStyleIdx="2" presStyleCnt="3"/>
      <dgm:spPr/>
    </dgm:pt>
    <dgm:pt modelId="{B72233E1-ECA6-4BEF-8936-341C6AE8C674}" type="pres">
      <dgm:prSet presAssocID="{E2AAA544-5EBC-4700-BBCB-48B1C10D8239}" presName="dummy3a" presStyleCnt="0"/>
      <dgm:spPr/>
    </dgm:pt>
    <dgm:pt modelId="{36BBA312-B9A5-48F5-B13F-B58E66081CB1}" type="pres">
      <dgm:prSet presAssocID="{E2AAA544-5EBC-4700-BBCB-48B1C10D8239}" presName="dummy3b" presStyleCnt="0"/>
      <dgm:spPr/>
    </dgm:pt>
    <dgm:pt modelId="{241ABFC4-3AEC-4338-8BEF-260CA558F3C0}" type="pres">
      <dgm:prSet presAssocID="{E2AAA544-5EBC-4700-BBCB-48B1C10D8239}" presName="wedge3Tx" presStyleLbl="node1" presStyleIdx="2" presStyleCnt="3">
        <dgm:presLayoutVars>
          <dgm:chMax val="0"/>
          <dgm:chPref val="0"/>
          <dgm:bulletEnabled val="1"/>
        </dgm:presLayoutVars>
      </dgm:prSet>
      <dgm:spPr/>
    </dgm:pt>
    <dgm:pt modelId="{71F9DFDD-2A7F-43E9-9DBD-A813882C8B1B}" type="pres">
      <dgm:prSet presAssocID="{DC0330EF-AD46-4F69-8C0F-DF9A0642BAEE}" presName="arrowWedge1" presStyleLbl="fgSibTrans2D1" presStyleIdx="0" presStyleCnt="3"/>
      <dgm:spPr/>
    </dgm:pt>
    <dgm:pt modelId="{C86A1187-E6E8-417C-BD85-0F48E40552E1}" type="pres">
      <dgm:prSet presAssocID="{01181B9D-8A4A-4283-B0E9-02DECCE638C3}" presName="arrowWedge2" presStyleLbl="fgSibTrans2D1" presStyleIdx="1" presStyleCnt="3"/>
      <dgm:spPr/>
    </dgm:pt>
    <dgm:pt modelId="{C9C4F724-253D-44D0-9A7B-95232BF191E8}" type="pres">
      <dgm:prSet presAssocID="{CDF36E27-A075-4272-8903-54030DEBCFDE}" presName="arrowWedge3" presStyleLbl="fgSibTrans2D1" presStyleIdx="2" presStyleCnt="3"/>
      <dgm:spPr/>
    </dgm:pt>
  </dgm:ptLst>
  <dgm:cxnLst>
    <dgm:cxn modelId="{1A436F5D-722B-4A77-B9B8-C2165910222B}" type="presOf" srcId="{E1F3FC60-1963-4206-B8B2-CDD2D5B77252}" destId="{0DF33257-F5E9-4AC0-811E-4AB6DA2B57D9}" srcOrd="0" destOrd="0" presId="urn:microsoft.com/office/officeart/2005/8/layout/cycle8"/>
    <dgm:cxn modelId="{1B554C5E-65D6-49AA-91E5-EDBF0C6EDE14}" type="presOf" srcId="{0EF320BD-7DCF-4498-A636-D7F3205C980B}" destId="{632484B8-417F-46A7-A842-FCC3AC1E1944}" srcOrd="1" destOrd="0" presId="urn:microsoft.com/office/officeart/2005/8/layout/cycle8"/>
    <dgm:cxn modelId="{7127856B-FFE7-4544-A901-A0C9AD70BA38}" type="presOf" srcId="{0EF320BD-7DCF-4498-A636-D7F3205C980B}" destId="{28E86038-95AB-4E98-BE5B-D3ABF7C6143A}" srcOrd="0" destOrd="0" presId="urn:microsoft.com/office/officeart/2005/8/layout/cycle8"/>
    <dgm:cxn modelId="{D4A0508C-ACAF-4E8A-98CA-7661E8F161D5}" type="presOf" srcId="{E2AAA544-5EBC-4700-BBCB-48B1C10D8239}" destId="{063FB89C-09C3-404A-BCB9-829009D89803}" srcOrd="0" destOrd="0" presId="urn:microsoft.com/office/officeart/2005/8/layout/cycle8"/>
    <dgm:cxn modelId="{8901EB8C-414B-4536-8401-CCC6F9739965}" type="presOf" srcId="{AD95685F-8182-44CB-AB0B-3834B581C6E8}" destId="{241ABFC4-3AEC-4338-8BEF-260CA558F3C0}" srcOrd="1" destOrd="0" presId="urn:microsoft.com/office/officeart/2005/8/layout/cycle8"/>
    <dgm:cxn modelId="{C9CC599C-9C45-458F-94B5-CAB743BE6AF9}" srcId="{E2AAA544-5EBC-4700-BBCB-48B1C10D8239}" destId="{0EF320BD-7DCF-4498-A636-D7F3205C980B}" srcOrd="0" destOrd="0" parTransId="{BE16EBE4-4EE8-46E9-AD4A-49A4B644554E}" sibTransId="{DC0330EF-AD46-4F69-8C0F-DF9A0642BAEE}"/>
    <dgm:cxn modelId="{919CF1A5-B27A-452B-9470-19EBACD603C1}" type="presOf" srcId="{AD95685F-8182-44CB-AB0B-3834B581C6E8}" destId="{1D279220-1527-4A98-B837-18974F3EF8D9}" srcOrd="0" destOrd="0" presId="urn:microsoft.com/office/officeart/2005/8/layout/cycle8"/>
    <dgm:cxn modelId="{1EBD4AA7-5D63-4E13-894F-6B42CAE19E3E}" type="presOf" srcId="{E1F3FC60-1963-4206-B8B2-CDD2D5B77252}" destId="{4887BB6F-5CE3-4AD3-BD4D-17D7125DCFC7}" srcOrd="1" destOrd="0" presId="urn:microsoft.com/office/officeart/2005/8/layout/cycle8"/>
    <dgm:cxn modelId="{1C224DAB-2537-4BE3-96F8-F7E0A6DCBB39}" srcId="{E2AAA544-5EBC-4700-BBCB-48B1C10D8239}" destId="{E1F3FC60-1963-4206-B8B2-CDD2D5B77252}" srcOrd="1" destOrd="0" parTransId="{7ECA5D5B-EB1F-4E61-8AFC-F23254828311}" sibTransId="{01181B9D-8A4A-4283-B0E9-02DECCE638C3}"/>
    <dgm:cxn modelId="{3544A1EC-AE1E-4B45-A7A5-FA871D00E7A5}" srcId="{E2AAA544-5EBC-4700-BBCB-48B1C10D8239}" destId="{AD95685F-8182-44CB-AB0B-3834B581C6E8}" srcOrd="2" destOrd="0" parTransId="{0B112EDC-6DE1-4390-B34A-26D41CC79192}" sibTransId="{CDF36E27-A075-4272-8903-54030DEBCFDE}"/>
    <dgm:cxn modelId="{07990186-CCE1-4B21-9678-F008957427B0}" type="presParOf" srcId="{063FB89C-09C3-404A-BCB9-829009D89803}" destId="{28E86038-95AB-4E98-BE5B-D3ABF7C6143A}" srcOrd="0" destOrd="0" presId="urn:microsoft.com/office/officeart/2005/8/layout/cycle8"/>
    <dgm:cxn modelId="{328ABF21-17C9-43B3-B261-AD8D1185251A}" type="presParOf" srcId="{063FB89C-09C3-404A-BCB9-829009D89803}" destId="{2C47A79C-3278-461D-B4FA-EDE8EA8A9DCE}" srcOrd="1" destOrd="0" presId="urn:microsoft.com/office/officeart/2005/8/layout/cycle8"/>
    <dgm:cxn modelId="{18A4FF3E-8956-4E1B-8FC9-563CB78F71EC}" type="presParOf" srcId="{063FB89C-09C3-404A-BCB9-829009D89803}" destId="{2E303C4F-6A38-4795-84B0-051DA3083D4B}" srcOrd="2" destOrd="0" presId="urn:microsoft.com/office/officeart/2005/8/layout/cycle8"/>
    <dgm:cxn modelId="{7B6B1B08-E993-45B1-897B-4C310069CB91}" type="presParOf" srcId="{063FB89C-09C3-404A-BCB9-829009D89803}" destId="{632484B8-417F-46A7-A842-FCC3AC1E1944}" srcOrd="3" destOrd="0" presId="urn:microsoft.com/office/officeart/2005/8/layout/cycle8"/>
    <dgm:cxn modelId="{05C9BE1C-8190-4074-B174-99FB4348F250}" type="presParOf" srcId="{063FB89C-09C3-404A-BCB9-829009D89803}" destId="{0DF33257-F5E9-4AC0-811E-4AB6DA2B57D9}" srcOrd="4" destOrd="0" presId="urn:microsoft.com/office/officeart/2005/8/layout/cycle8"/>
    <dgm:cxn modelId="{C2539EA9-0828-48CE-BC45-B0B341FD74DE}" type="presParOf" srcId="{063FB89C-09C3-404A-BCB9-829009D89803}" destId="{9C58441B-4D5D-4493-AFF4-EF5F0D03729B}" srcOrd="5" destOrd="0" presId="urn:microsoft.com/office/officeart/2005/8/layout/cycle8"/>
    <dgm:cxn modelId="{072B66F3-AF1B-491A-BA7A-655D25BB8299}" type="presParOf" srcId="{063FB89C-09C3-404A-BCB9-829009D89803}" destId="{48BC991E-75E2-431B-B05B-DB009FEAC92B}" srcOrd="6" destOrd="0" presId="urn:microsoft.com/office/officeart/2005/8/layout/cycle8"/>
    <dgm:cxn modelId="{9B718312-2699-4223-8ADD-2876B7B32F94}" type="presParOf" srcId="{063FB89C-09C3-404A-BCB9-829009D89803}" destId="{4887BB6F-5CE3-4AD3-BD4D-17D7125DCFC7}" srcOrd="7" destOrd="0" presId="urn:microsoft.com/office/officeart/2005/8/layout/cycle8"/>
    <dgm:cxn modelId="{26218072-B474-4611-8F4A-226B892EEAB1}" type="presParOf" srcId="{063FB89C-09C3-404A-BCB9-829009D89803}" destId="{1D279220-1527-4A98-B837-18974F3EF8D9}" srcOrd="8" destOrd="0" presId="urn:microsoft.com/office/officeart/2005/8/layout/cycle8"/>
    <dgm:cxn modelId="{35D6BE45-6A1E-4723-B6C2-4264D89CED16}" type="presParOf" srcId="{063FB89C-09C3-404A-BCB9-829009D89803}" destId="{B72233E1-ECA6-4BEF-8936-341C6AE8C674}" srcOrd="9" destOrd="0" presId="urn:microsoft.com/office/officeart/2005/8/layout/cycle8"/>
    <dgm:cxn modelId="{152BF3A3-75B9-428B-8354-F2F0114C158A}" type="presParOf" srcId="{063FB89C-09C3-404A-BCB9-829009D89803}" destId="{36BBA312-B9A5-48F5-B13F-B58E66081CB1}" srcOrd="10" destOrd="0" presId="urn:microsoft.com/office/officeart/2005/8/layout/cycle8"/>
    <dgm:cxn modelId="{73EDCDF0-1A6C-4CC9-9502-37AB4C141F66}" type="presParOf" srcId="{063FB89C-09C3-404A-BCB9-829009D89803}" destId="{241ABFC4-3AEC-4338-8BEF-260CA558F3C0}" srcOrd="11" destOrd="0" presId="urn:microsoft.com/office/officeart/2005/8/layout/cycle8"/>
    <dgm:cxn modelId="{5485A7B4-6793-4E3C-988E-A43A9CD5F396}" type="presParOf" srcId="{063FB89C-09C3-404A-BCB9-829009D89803}" destId="{71F9DFDD-2A7F-43E9-9DBD-A813882C8B1B}" srcOrd="12" destOrd="0" presId="urn:microsoft.com/office/officeart/2005/8/layout/cycle8"/>
    <dgm:cxn modelId="{BC609532-C5DB-4731-8069-0A1CCC0C5945}" type="presParOf" srcId="{063FB89C-09C3-404A-BCB9-829009D89803}" destId="{C86A1187-E6E8-417C-BD85-0F48E40552E1}" srcOrd="13" destOrd="0" presId="urn:microsoft.com/office/officeart/2005/8/layout/cycle8"/>
    <dgm:cxn modelId="{01FF7570-9486-4900-9962-7184E3FFEF1C}" type="presParOf" srcId="{063FB89C-09C3-404A-BCB9-829009D89803}" destId="{C9C4F724-253D-44D0-9A7B-95232BF191E8}"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BD08AF-5C2B-4E84-8489-9BC0D2D4347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D5E2BE4-3050-4357-8CA9-C68E8B734366}">
      <dgm:prSet/>
      <dgm:spPr/>
      <dgm:t>
        <a:bodyPr/>
        <a:lstStyle/>
        <a:p>
          <a:r>
            <a:rPr lang="en-US" b="1" dirty="0"/>
            <a:t>Erectile dysfunction (ED):</a:t>
          </a:r>
          <a:r>
            <a:rPr lang="en-US" dirty="0"/>
            <a:t> oral medications, injections, or devices may be recommended</a:t>
          </a:r>
        </a:p>
      </dgm:t>
    </dgm:pt>
    <dgm:pt modelId="{B5054CDA-F4FB-4003-868E-34568E919C55}" type="parTrans" cxnId="{C422D986-3C5C-469D-A8D8-112FD472A904}">
      <dgm:prSet/>
      <dgm:spPr/>
      <dgm:t>
        <a:bodyPr/>
        <a:lstStyle/>
        <a:p>
          <a:endParaRPr lang="en-US"/>
        </a:p>
      </dgm:t>
    </dgm:pt>
    <dgm:pt modelId="{61C2550B-E2E9-4278-AF76-806A7963F51F}" type="sibTrans" cxnId="{C422D986-3C5C-469D-A8D8-112FD472A904}">
      <dgm:prSet/>
      <dgm:spPr/>
      <dgm:t>
        <a:bodyPr/>
        <a:lstStyle/>
        <a:p>
          <a:endParaRPr lang="en-US"/>
        </a:p>
      </dgm:t>
    </dgm:pt>
    <dgm:pt modelId="{05B5F63E-45B6-4968-B8B0-A2DA76C28221}">
      <dgm:prSet/>
      <dgm:spPr/>
      <dgm:t>
        <a:bodyPr/>
        <a:lstStyle/>
        <a:p>
          <a:r>
            <a:rPr lang="en-US" b="1"/>
            <a:t>Vaginal dryness and atrophy:</a:t>
          </a:r>
          <a:r>
            <a:rPr lang="en-US"/>
            <a:t> treatments include lubricants, moisturizers, and hormonal therapies</a:t>
          </a:r>
        </a:p>
      </dgm:t>
    </dgm:pt>
    <dgm:pt modelId="{618BD738-8FCE-4698-866C-78071DEC5268}" type="parTrans" cxnId="{D74764B7-BEBE-4D57-96F3-E7CC18FAE98A}">
      <dgm:prSet/>
      <dgm:spPr/>
      <dgm:t>
        <a:bodyPr/>
        <a:lstStyle/>
        <a:p>
          <a:endParaRPr lang="en-US"/>
        </a:p>
      </dgm:t>
    </dgm:pt>
    <dgm:pt modelId="{8318422A-1532-4939-90A0-4FA6084BB7F8}" type="sibTrans" cxnId="{D74764B7-BEBE-4D57-96F3-E7CC18FAE98A}">
      <dgm:prSet/>
      <dgm:spPr/>
      <dgm:t>
        <a:bodyPr/>
        <a:lstStyle/>
        <a:p>
          <a:endParaRPr lang="en-US"/>
        </a:p>
      </dgm:t>
    </dgm:pt>
    <dgm:pt modelId="{917B0D12-92AC-4291-ACD8-4C8D6D28D757}">
      <dgm:prSet/>
      <dgm:spPr/>
      <dgm:t>
        <a:bodyPr/>
        <a:lstStyle/>
        <a:p>
          <a:r>
            <a:rPr lang="en-US" b="1"/>
            <a:t>Desire disorders:</a:t>
          </a:r>
          <a:r>
            <a:rPr lang="en-US"/>
            <a:t> Lower libido or desire often requires a holistic approach: potentially including lifestyle changes, hormonal treatment, and therapy</a:t>
          </a:r>
        </a:p>
      </dgm:t>
    </dgm:pt>
    <dgm:pt modelId="{CEA12943-C32C-497E-A58E-30D9039BDDF3}" type="parTrans" cxnId="{26EF3E04-8879-4F82-BBE8-4D5A1B79960D}">
      <dgm:prSet/>
      <dgm:spPr/>
      <dgm:t>
        <a:bodyPr/>
        <a:lstStyle/>
        <a:p>
          <a:endParaRPr lang="en-US"/>
        </a:p>
      </dgm:t>
    </dgm:pt>
    <dgm:pt modelId="{1C5130CB-309F-4B7E-AF0E-4B462F77F7CD}" type="sibTrans" cxnId="{26EF3E04-8879-4F82-BBE8-4D5A1B79960D}">
      <dgm:prSet/>
      <dgm:spPr/>
      <dgm:t>
        <a:bodyPr/>
        <a:lstStyle/>
        <a:p>
          <a:endParaRPr lang="en-US"/>
        </a:p>
      </dgm:t>
    </dgm:pt>
    <dgm:pt modelId="{D5BCC73F-73A6-4EB5-9C94-7CCD26AFF3B3}" type="pres">
      <dgm:prSet presAssocID="{98BD08AF-5C2B-4E84-8489-9BC0D2D43473}" presName="vert0" presStyleCnt="0">
        <dgm:presLayoutVars>
          <dgm:dir/>
          <dgm:animOne val="branch"/>
          <dgm:animLvl val="lvl"/>
        </dgm:presLayoutVars>
      </dgm:prSet>
      <dgm:spPr/>
    </dgm:pt>
    <dgm:pt modelId="{9E953973-64A4-4524-BA18-B62EDD340089}" type="pres">
      <dgm:prSet presAssocID="{1D5E2BE4-3050-4357-8CA9-C68E8B734366}" presName="thickLine" presStyleLbl="alignNode1" presStyleIdx="0" presStyleCnt="3"/>
      <dgm:spPr/>
    </dgm:pt>
    <dgm:pt modelId="{7E05A8FB-D7E0-4B47-A436-A93F86C91E0E}" type="pres">
      <dgm:prSet presAssocID="{1D5E2BE4-3050-4357-8CA9-C68E8B734366}" presName="horz1" presStyleCnt="0"/>
      <dgm:spPr/>
    </dgm:pt>
    <dgm:pt modelId="{63E7145E-5DDF-41B0-881A-3BA02FD71192}" type="pres">
      <dgm:prSet presAssocID="{1D5E2BE4-3050-4357-8CA9-C68E8B734366}" presName="tx1" presStyleLbl="revTx" presStyleIdx="0" presStyleCnt="3"/>
      <dgm:spPr/>
    </dgm:pt>
    <dgm:pt modelId="{FACE6410-346B-4790-AADB-4EE2CF4E0452}" type="pres">
      <dgm:prSet presAssocID="{1D5E2BE4-3050-4357-8CA9-C68E8B734366}" presName="vert1" presStyleCnt="0"/>
      <dgm:spPr/>
    </dgm:pt>
    <dgm:pt modelId="{528464BE-D085-4826-862F-712E92981E5D}" type="pres">
      <dgm:prSet presAssocID="{05B5F63E-45B6-4968-B8B0-A2DA76C28221}" presName="thickLine" presStyleLbl="alignNode1" presStyleIdx="1" presStyleCnt="3"/>
      <dgm:spPr/>
    </dgm:pt>
    <dgm:pt modelId="{B4A3B4BB-3689-491F-B9FF-A5151351D17B}" type="pres">
      <dgm:prSet presAssocID="{05B5F63E-45B6-4968-B8B0-A2DA76C28221}" presName="horz1" presStyleCnt="0"/>
      <dgm:spPr/>
    </dgm:pt>
    <dgm:pt modelId="{7192BB79-7DCB-41AB-A62E-8FD5A021DFE0}" type="pres">
      <dgm:prSet presAssocID="{05B5F63E-45B6-4968-B8B0-A2DA76C28221}" presName="tx1" presStyleLbl="revTx" presStyleIdx="1" presStyleCnt="3"/>
      <dgm:spPr/>
    </dgm:pt>
    <dgm:pt modelId="{5FF79618-00E1-4853-B1A6-29ED153C15F4}" type="pres">
      <dgm:prSet presAssocID="{05B5F63E-45B6-4968-B8B0-A2DA76C28221}" presName="vert1" presStyleCnt="0"/>
      <dgm:spPr/>
    </dgm:pt>
    <dgm:pt modelId="{738D2572-C5E1-418E-A939-5706931FD9CE}" type="pres">
      <dgm:prSet presAssocID="{917B0D12-92AC-4291-ACD8-4C8D6D28D757}" presName="thickLine" presStyleLbl="alignNode1" presStyleIdx="2" presStyleCnt="3"/>
      <dgm:spPr/>
    </dgm:pt>
    <dgm:pt modelId="{F742A1FA-AC0F-41AF-93E2-FCE30D489CF3}" type="pres">
      <dgm:prSet presAssocID="{917B0D12-92AC-4291-ACD8-4C8D6D28D757}" presName="horz1" presStyleCnt="0"/>
      <dgm:spPr/>
    </dgm:pt>
    <dgm:pt modelId="{B113E31A-F94E-4476-A2BB-BC2E453A9BDF}" type="pres">
      <dgm:prSet presAssocID="{917B0D12-92AC-4291-ACD8-4C8D6D28D757}" presName="tx1" presStyleLbl="revTx" presStyleIdx="2" presStyleCnt="3"/>
      <dgm:spPr/>
    </dgm:pt>
    <dgm:pt modelId="{0CB815D9-F35A-495C-B53B-286906DC2AB8}" type="pres">
      <dgm:prSet presAssocID="{917B0D12-92AC-4291-ACD8-4C8D6D28D757}" presName="vert1" presStyleCnt="0"/>
      <dgm:spPr/>
    </dgm:pt>
  </dgm:ptLst>
  <dgm:cxnLst>
    <dgm:cxn modelId="{26EF3E04-8879-4F82-BBE8-4D5A1B79960D}" srcId="{98BD08AF-5C2B-4E84-8489-9BC0D2D43473}" destId="{917B0D12-92AC-4291-ACD8-4C8D6D28D757}" srcOrd="2" destOrd="0" parTransId="{CEA12943-C32C-497E-A58E-30D9039BDDF3}" sibTransId="{1C5130CB-309F-4B7E-AF0E-4B462F77F7CD}"/>
    <dgm:cxn modelId="{DB36E60F-D10B-45C6-8B2A-870519C5B481}" type="presOf" srcId="{917B0D12-92AC-4291-ACD8-4C8D6D28D757}" destId="{B113E31A-F94E-4476-A2BB-BC2E453A9BDF}" srcOrd="0" destOrd="0" presId="urn:microsoft.com/office/officeart/2008/layout/LinedList"/>
    <dgm:cxn modelId="{86EF4321-8D17-4504-90F8-411BB1894AD0}" type="presOf" srcId="{1D5E2BE4-3050-4357-8CA9-C68E8B734366}" destId="{63E7145E-5DDF-41B0-881A-3BA02FD71192}" srcOrd="0" destOrd="0" presId="urn:microsoft.com/office/officeart/2008/layout/LinedList"/>
    <dgm:cxn modelId="{A15D0448-3024-4C90-812B-F79231A9F593}" type="presOf" srcId="{05B5F63E-45B6-4968-B8B0-A2DA76C28221}" destId="{7192BB79-7DCB-41AB-A62E-8FD5A021DFE0}" srcOrd="0" destOrd="0" presId="urn:microsoft.com/office/officeart/2008/layout/LinedList"/>
    <dgm:cxn modelId="{C422D986-3C5C-469D-A8D8-112FD472A904}" srcId="{98BD08AF-5C2B-4E84-8489-9BC0D2D43473}" destId="{1D5E2BE4-3050-4357-8CA9-C68E8B734366}" srcOrd="0" destOrd="0" parTransId="{B5054CDA-F4FB-4003-868E-34568E919C55}" sibTransId="{61C2550B-E2E9-4278-AF76-806A7963F51F}"/>
    <dgm:cxn modelId="{EB6026A1-8333-4D5D-8037-E954D7C851F2}" type="presOf" srcId="{98BD08AF-5C2B-4E84-8489-9BC0D2D43473}" destId="{D5BCC73F-73A6-4EB5-9C94-7CCD26AFF3B3}" srcOrd="0" destOrd="0" presId="urn:microsoft.com/office/officeart/2008/layout/LinedList"/>
    <dgm:cxn modelId="{D74764B7-BEBE-4D57-96F3-E7CC18FAE98A}" srcId="{98BD08AF-5C2B-4E84-8489-9BC0D2D43473}" destId="{05B5F63E-45B6-4968-B8B0-A2DA76C28221}" srcOrd="1" destOrd="0" parTransId="{618BD738-8FCE-4698-866C-78071DEC5268}" sibTransId="{8318422A-1532-4939-90A0-4FA6084BB7F8}"/>
    <dgm:cxn modelId="{2EE22F90-CEEF-4ED7-9FB2-C571E411A3B0}" type="presParOf" srcId="{D5BCC73F-73A6-4EB5-9C94-7CCD26AFF3B3}" destId="{9E953973-64A4-4524-BA18-B62EDD340089}" srcOrd="0" destOrd="0" presId="urn:microsoft.com/office/officeart/2008/layout/LinedList"/>
    <dgm:cxn modelId="{4BA9AADC-73D9-4CFA-A48F-07E998766B3B}" type="presParOf" srcId="{D5BCC73F-73A6-4EB5-9C94-7CCD26AFF3B3}" destId="{7E05A8FB-D7E0-4B47-A436-A93F86C91E0E}" srcOrd="1" destOrd="0" presId="urn:microsoft.com/office/officeart/2008/layout/LinedList"/>
    <dgm:cxn modelId="{36896671-A5C7-491E-A8F9-79554A99CCC0}" type="presParOf" srcId="{7E05A8FB-D7E0-4B47-A436-A93F86C91E0E}" destId="{63E7145E-5DDF-41B0-881A-3BA02FD71192}" srcOrd="0" destOrd="0" presId="urn:microsoft.com/office/officeart/2008/layout/LinedList"/>
    <dgm:cxn modelId="{0E235005-ED1E-4213-89E7-6411C0671DD7}" type="presParOf" srcId="{7E05A8FB-D7E0-4B47-A436-A93F86C91E0E}" destId="{FACE6410-346B-4790-AADB-4EE2CF4E0452}" srcOrd="1" destOrd="0" presId="urn:microsoft.com/office/officeart/2008/layout/LinedList"/>
    <dgm:cxn modelId="{60F31358-9C43-40C3-BD4D-192765271E43}" type="presParOf" srcId="{D5BCC73F-73A6-4EB5-9C94-7CCD26AFF3B3}" destId="{528464BE-D085-4826-862F-712E92981E5D}" srcOrd="2" destOrd="0" presId="urn:microsoft.com/office/officeart/2008/layout/LinedList"/>
    <dgm:cxn modelId="{EBE5FFB2-C421-4B5C-929E-C2B2E427F29E}" type="presParOf" srcId="{D5BCC73F-73A6-4EB5-9C94-7CCD26AFF3B3}" destId="{B4A3B4BB-3689-491F-B9FF-A5151351D17B}" srcOrd="3" destOrd="0" presId="urn:microsoft.com/office/officeart/2008/layout/LinedList"/>
    <dgm:cxn modelId="{9CC56993-7390-47F3-9F48-50BCBD700660}" type="presParOf" srcId="{B4A3B4BB-3689-491F-B9FF-A5151351D17B}" destId="{7192BB79-7DCB-41AB-A62E-8FD5A021DFE0}" srcOrd="0" destOrd="0" presId="urn:microsoft.com/office/officeart/2008/layout/LinedList"/>
    <dgm:cxn modelId="{13345886-BD28-4A25-989E-31A3497CC982}" type="presParOf" srcId="{B4A3B4BB-3689-491F-B9FF-A5151351D17B}" destId="{5FF79618-00E1-4853-B1A6-29ED153C15F4}" srcOrd="1" destOrd="0" presId="urn:microsoft.com/office/officeart/2008/layout/LinedList"/>
    <dgm:cxn modelId="{E072A151-A507-46D1-B04F-AD36A4A0C54D}" type="presParOf" srcId="{D5BCC73F-73A6-4EB5-9C94-7CCD26AFF3B3}" destId="{738D2572-C5E1-418E-A939-5706931FD9CE}" srcOrd="4" destOrd="0" presId="urn:microsoft.com/office/officeart/2008/layout/LinedList"/>
    <dgm:cxn modelId="{7ED4EB1E-D45C-4555-9541-1EA60592A3F9}" type="presParOf" srcId="{D5BCC73F-73A6-4EB5-9C94-7CCD26AFF3B3}" destId="{F742A1FA-AC0F-41AF-93E2-FCE30D489CF3}" srcOrd="5" destOrd="0" presId="urn:microsoft.com/office/officeart/2008/layout/LinedList"/>
    <dgm:cxn modelId="{F5AA12E5-2645-40B5-B01B-36859CDB95A4}" type="presParOf" srcId="{F742A1FA-AC0F-41AF-93E2-FCE30D489CF3}" destId="{B113E31A-F94E-4476-A2BB-BC2E453A9BDF}" srcOrd="0" destOrd="0" presId="urn:microsoft.com/office/officeart/2008/layout/LinedList"/>
    <dgm:cxn modelId="{85F148F1-B2DA-4722-81E3-8C226FD3E8B9}" type="presParOf" srcId="{F742A1FA-AC0F-41AF-93E2-FCE30D489CF3}" destId="{0CB815D9-F35A-495C-B53B-286906DC2A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C27459-95F6-4860-BBB8-209629BD31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E8C81B6-36C9-43A8-990B-F37580109917}">
      <dgm:prSet/>
      <dgm:spPr/>
      <dgm:t>
        <a:bodyPr/>
        <a:lstStyle/>
        <a:p>
          <a:r>
            <a:rPr lang="en-US" dirty="0"/>
            <a:t>Depression has a significant impact on sexual health across multiple studies</a:t>
          </a:r>
        </a:p>
      </dgm:t>
    </dgm:pt>
    <dgm:pt modelId="{14CDD717-96D1-4C52-8CA3-C5F32A64237C}" type="parTrans" cxnId="{7B14C382-0CFE-4C1D-B0C0-EE7A7C08CB66}">
      <dgm:prSet/>
      <dgm:spPr/>
      <dgm:t>
        <a:bodyPr/>
        <a:lstStyle/>
        <a:p>
          <a:endParaRPr lang="en-US"/>
        </a:p>
      </dgm:t>
    </dgm:pt>
    <dgm:pt modelId="{BAA780BB-BEB9-4EBB-97D5-49641325BBA8}" type="sibTrans" cxnId="{7B14C382-0CFE-4C1D-B0C0-EE7A7C08CB66}">
      <dgm:prSet/>
      <dgm:spPr/>
      <dgm:t>
        <a:bodyPr/>
        <a:lstStyle/>
        <a:p>
          <a:endParaRPr lang="en-US"/>
        </a:p>
      </dgm:t>
    </dgm:pt>
    <dgm:pt modelId="{7C13B003-AF08-46BC-942F-C0E8F3B7AD99}">
      <dgm:prSet/>
      <dgm:spPr/>
      <dgm:t>
        <a:bodyPr/>
        <a:lstStyle/>
        <a:p>
          <a:r>
            <a:rPr lang="en-US" dirty="0"/>
            <a:t>Independent risk factor (</a:t>
          </a:r>
          <a:r>
            <a:rPr lang="en-US" i="1" dirty="0"/>
            <a:t>Wang, et al</a:t>
          </a:r>
          <a:r>
            <a:rPr lang="en-US" dirty="0"/>
            <a:t>) </a:t>
          </a:r>
        </a:p>
      </dgm:t>
    </dgm:pt>
    <dgm:pt modelId="{A8819915-4385-43AD-8350-1A5BA84016C5}" type="parTrans" cxnId="{EE787AB9-51A8-4E30-9DD5-8151AF8440E8}">
      <dgm:prSet/>
      <dgm:spPr/>
      <dgm:t>
        <a:bodyPr/>
        <a:lstStyle/>
        <a:p>
          <a:endParaRPr lang="en-US"/>
        </a:p>
      </dgm:t>
    </dgm:pt>
    <dgm:pt modelId="{BF8E0F06-BE0E-4FFB-B114-A8DE4A0AEE22}" type="sibTrans" cxnId="{EE787AB9-51A8-4E30-9DD5-8151AF8440E8}">
      <dgm:prSet/>
      <dgm:spPr/>
      <dgm:t>
        <a:bodyPr/>
        <a:lstStyle/>
        <a:p>
          <a:endParaRPr lang="en-US"/>
        </a:p>
      </dgm:t>
    </dgm:pt>
    <dgm:pt modelId="{0E2664E1-E555-45A6-91A3-46BC2B4BE2FB}">
      <dgm:prSet/>
      <dgm:spPr/>
      <dgm:t>
        <a:bodyPr/>
        <a:lstStyle/>
        <a:p>
          <a:r>
            <a:rPr lang="en-US" dirty="0"/>
            <a:t>In men, depression has significant association with ED, orgasmic function, intercourse satisfaction, and </a:t>
          </a:r>
          <a:r>
            <a:rPr lang="en-US" dirty="0" err="1"/>
            <a:t>overally</a:t>
          </a:r>
          <a:r>
            <a:rPr lang="en-US" dirty="0"/>
            <a:t> sexual satisfaction (</a:t>
          </a:r>
          <a:r>
            <a:rPr lang="en-US" i="1" dirty="0"/>
            <a:t>Cheng, et al</a:t>
          </a:r>
          <a:r>
            <a:rPr lang="en-US" dirty="0"/>
            <a:t>) </a:t>
          </a:r>
        </a:p>
      </dgm:t>
    </dgm:pt>
    <dgm:pt modelId="{45CFE5BE-146A-4A26-A8EA-0549BB5FEF95}" type="parTrans" cxnId="{28456D51-D53B-4A2E-9634-C2A368D7BC1C}">
      <dgm:prSet/>
      <dgm:spPr/>
      <dgm:t>
        <a:bodyPr/>
        <a:lstStyle/>
        <a:p>
          <a:endParaRPr lang="en-US"/>
        </a:p>
      </dgm:t>
    </dgm:pt>
    <dgm:pt modelId="{AB907026-957F-4DFB-AD8F-CAF4FF871EDF}" type="sibTrans" cxnId="{28456D51-D53B-4A2E-9634-C2A368D7BC1C}">
      <dgm:prSet/>
      <dgm:spPr/>
      <dgm:t>
        <a:bodyPr/>
        <a:lstStyle/>
        <a:p>
          <a:endParaRPr lang="en-US"/>
        </a:p>
      </dgm:t>
    </dgm:pt>
    <dgm:pt modelId="{A807D7E3-597E-4FAB-91AE-54510D13A475}">
      <dgm:prSet/>
      <dgm:spPr/>
      <dgm:t>
        <a:bodyPr/>
        <a:lstStyle/>
        <a:p>
          <a:r>
            <a:rPr lang="en-US" dirty="0"/>
            <a:t>In women, depression during menopause transition associated with lower sexual function (</a:t>
          </a:r>
          <a:r>
            <a:rPr lang="en-US" i="1" dirty="0"/>
            <a:t>Stevens, et al</a:t>
          </a:r>
          <a:r>
            <a:rPr lang="en-US" dirty="0"/>
            <a:t>)</a:t>
          </a:r>
        </a:p>
      </dgm:t>
    </dgm:pt>
    <dgm:pt modelId="{89C03CD3-FAC0-4239-9CA9-28845AB6DF4D}" type="parTrans" cxnId="{0D926950-CB0E-45A7-9EA9-2BB13750C6D8}">
      <dgm:prSet/>
      <dgm:spPr/>
      <dgm:t>
        <a:bodyPr/>
        <a:lstStyle/>
        <a:p>
          <a:endParaRPr lang="en-US"/>
        </a:p>
      </dgm:t>
    </dgm:pt>
    <dgm:pt modelId="{8B852A3C-DB9F-4F0B-A316-AB49814E3D74}" type="sibTrans" cxnId="{0D926950-CB0E-45A7-9EA9-2BB13750C6D8}">
      <dgm:prSet/>
      <dgm:spPr/>
      <dgm:t>
        <a:bodyPr/>
        <a:lstStyle/>
        <a:p>
          <a:endParaRPr lang="en-US"/>
        </a:p>
      </dgm:t>
    </dgm:pt>
    <dgm:pt modelId="{484D0BB4-A1D3-4788-BCF1-6DCDD5DE437B}" type="pres">
      <dgm:prSet presAssocID="{3EC27459-95F6-4860-BBB8-209629BD312D}" presName="vert0" presStyleCnt="0">
        <dgm:presLayoutVars>
          <dgm:dir/>
          <dgm:animOne val="branch"/>
          <dgm:animLvl val="lvl"/>
        </dgm:presLayoutVars>
      </dgm:prSet>
      <dgm:spPr/>
    </dgm:pt>
    <dgm:pt modelId="{70461174-0367-42DC-AEDE-91C7C6EE1C32}" type="pres">
      <dgm:prSet presAssocID="{2E8C81B6-36C9-43A8-990B-F37580109917}" presName="thickLine" presStyleLbl="alignNode1" presStyleIdx="0" presStyleCnt="4"/>
      <dgm:spPr/>
    </dgm:pt>
    <dgm:pt modelId="{181CF215-6B93-4923-9D01-429FD9F0C26F}" type="pres">
      <dgm:prSet presAssocID="{2E8C81B6-36C9-43A8-990B-F37580109917}" presName="horz1" presStyleCnt="0"/>
      <dgm:spPr/>
    </dgm:pt>
    <dgm:pt modelId="{BEFEB854-A6B9-4A19-AF9C-F51478073CAA}" type="pres">
      <dgm:prSet presAssocID="{2E8C81B6-36C9-43A8-990B-F37580109917}" presName="tx1" presStyleLbl="revTx" presStyleIdx="0" presStyleCnt="4"/>
      <dgm:spPr/>
    </dgm:pt>
    <dgm:pt modelId="{F6312674-7756-4082-9E36-5E305C9629FB}" type="pres">
      <dgm:prSet presAssocID="{2E8C81B6-36C9-43A8-990B-F37580109917}" presName="vert1" presStyleCnt="0"/>
      <dgm:spPr/>
    </dgm:pt>
    <dgm:pt modelId="{33B0158E-66C1-4A4F-8BCF-84697B8E4D3F}" type="pres">
      <dgm:prSet presAssocID="{7C13B003-AF08-46BC-942F-C0E8F3B7AD99}" presName="thickLine" presStyleLbl="alignNode1" presStyleIdx="1" presStyleCnt="4"/>
      <dgm:spPr/>
    </dgm:pt>
    <dgm:pt modelId="{84DB18DB-446C-40BD-8579-246ED3A78261}" type="pres">
      <dgm:prSet presAssocID="{7C13B003-AF08-46BC-942F-C0E8F3B7AD99}" presName="horz1" presStyleCnt="0"/>
      <dgm:spPr/>
    </dgm:pt>
    <dgm:pt modelId="{7A7450B7-F013-46FB-AF0D-7C99EA9C5C1C}" type="pres">
      <dgm:prSet presAssocID="{7C13B003-AF08-46BC-942F-C0E8F3B7AD99}" presName="tx1" presStyleLbl="revTx" presStyleIdx="1" presStyleCnt="4"/>
      <dgm:spPr/>
    </dgm:pt>
    <dgm:pt modelId="{9C3A2861-85F9-49F0-B061-A7797DE77F51}" type="pres">
      <dgm:prSet presAssocID="{7C13B003-AF08-46BC-942F-C0E8F3B7AD99}" presName="vert1" presStyleCnt="0"/>
      <dgm:spPr/>
    </dgm:pt>
    <dgm:pt modelId="{990CC76C-3207-4CDD-954C-F707C9818DC3}" type="pres">
      <dgm:prSet presAssocID="{0E2664E1-E555-45A6-91A3-46BC2B4BE2FB}" presName="thickLine" presStyleLbl="alignNode1" presStyleIdx="2" presStyleCnt="4"/>
      <dgm:spPr/>
    </dgm:pt>
    <dgm:pt modelId="{783F6DCE-37CD-4B0C-ADCF-D3E767819AA1}" type="pres">
      <dgm:prSet presAssocID="{0E2664E1-E555-45A6-91A3-46BC2B4BE2FB}" presName="horz1" presStyleCnt="0"/>
      <dgm:spPr/>
    </dgm:pt>
    <dgm:pt modelId="{0FD7E509-9511-4560-8228-ECD4116CA9A6}" type="pres">
      <dgm:prSet presAssocID="{0E2664E1-E555-45A6-91A3-46BC2B4BE2FB}" presName="tx1" presStyleLbl="revTx" presStyleIdx="2" presStyleCnt="4"/>
      <dgm:spPr/>
    </dgm:pt>
    <dgm:pt modelId="{4CA25F3E-4C72-4245-87AB-B12BDADE5EBE}" type="pres">
      <dgm:prSet presAssocID="{0E2664E1-E555-45A6-91A3-46BC2B4BE2FB}" presName="vert1" presStyleCnt="0"/>
      <dgm:spPr/>
    </dgm:pt>
    <dgm:pt modelId="{45C896D6-4CCA-450E-9D25-8DAF25973401}" type="pres">
      <dgm:prSet presAssocID="{A807D7E3-597E-4FAB-91AE-54510D13A475}" presName="thickLine" presStyleLbl="alignNode1" presStyleIdx="3" presStyleCnt="4"/>
      <dgm:spPr/>
    </dgm:pt>
    <dgm:pt modelId="{0AD74439-2211-4E32-ADA5-849EBAA87C4E}" type="pres">
      <dgm:prSet presAssocID="{A807D7E3-597E-4FAB-91AE-54510D13A475}" presName="horz1" presStyleCnt="0"/>
      <dgm:spPr/>
    </dgm:pt>
    <dgm:pt modelId="{7F7F32C6-DA5A-4C01-8BB3-4514A9AC68D0}" type="pres">
      <dgm:prSet presAssocID="{A807D7E3-597E-4FAB-91AE-54510D13A475}" presName="tx1" presStyleLbl="revTx" presStyleIdx="3" presStyleCnt="4"/>
      <dgm:spPr/>
    </dgm:pt>
    <dgm:pt modelId="{67DA0955-19B3-448B-8E5F-7AEBD8F8CE01}" type="pres">
      <dgm:prSet presAssocID="{A807D7E3-597E-4FAB-91AE-54510D13A475}" presName="vert1" presStyleCnt="0"/>
      <dgm:spPr/>
    </dgm:pt>
  </dgm:ptLst>
  <dgm:cxnLst>
    <dgm:cxn modelId="{1C28D026-A418-4D66-8AD1-B141A67C58E8}" type="presOf" srcId="{3EC27459-95F6-4860-BBB8-209629BD312D}" destId="{484D0BB4-A1D3-4788-BCF1-6DCDD5DE437B}" srcOrd="0" destOrd="0" presId="urn:microsoft.com/office/officeart/2008/layout/LinedList"/>
    <dgm:cxn modelId="{0D926950-CB0E-45A7-9EA9-2BB13750C6D8}" srcId="{3EC27459-95F6-4860-BBB8-209629BD312D}" destId="{A807D7E3-597E-4FAB-91AE-54510D13A475}" srcOrd="3" destOrd="0" parTransId="{89C03CD3-FAC0-4239-9CA9-28845AB6DF4D}" sibTransId="{8B852A3C-DB9F-4F0B-A316-AB49814E3D74}"/>
    <dgm:cxn modelId="{28456D51-D53B-4A2E-9634-C2A368D7BC1C}" srcId="{3EC27459-95F6-4860-BBB8-209629BD312D}" destId="{0E2664E1-E555-45A6-91A3-46BC2B4BE2FB}" srcOrd="2" destOrd="0" parTransId="{45CFE5BE-146A-4A26-A8EA-0549BB5FEF95}" sibTransId="{AB907026-957F-4DFB-AD8F-CAF4FF871EDF}"/>
    <dgm:cxn modelId="{37D7CF57-E351-4B10-8406-12606CD2AEDA}" type="presOf" srcId="{A807D7E3-597E-4FAB-91AE-54510D13A475}" destId="{7F7F32C6-DA5A-4C01-8BB3-4514A9AC68D0}" srcOrd="0" destOrd="0" presId="urn:microsoft.com/office/officeart/2008/layout/LinedList"/>
    <dgm:cxn modelId="{5931915A-4A50-443E-9A29-FB696271ACE2}" type="presOf" srcId="{0E2664E1-E555-45A6-91A3-46BC2B4BE2FB}" destId="{0FD7E509-9511-4560-8228-ECD4116CA9A6}" srcOrd="0" destOrd="0" presId="urn:microsoft.com/office/officeart/2008/layout/LinedList"/>
    <dgm:cxn modelId="{7B14C382-0CFE-4C1D-B0C0-EE7A7C08CB66}" srcId="{3EC27459-95F6-4860-BBB8-209629BD312D}" destId="{2E8C81B6-36C9-43A8-990B-F37580109917}" srcOrd="0" destOrd="0" parTransId="{14CDD717-96D1-4C52-8CA3-C5F32A64237C}" sibTransId="{BAA780BB-BEB9-4EBB-97D5-49641325BBA8}"/>
    <dgm:cxn modelId="{EBEE848C-3503-4A7A-B536-F835BE1D5FDC}" type="presOf" srcId="{7C13B003-AF08-46BC-942F-C0E8F3B7AD99}" destId="{7A7450B7-F013-46FB-AF0D-7C99EA9C5C1C}" srcOrd="0" destOrd="0" presId="urn:microsoft.com/office/officeart/2008/layout/LinedList"/>
    <dgm:cxn modelId="{ABAF7B9D-5B20-4DD8-B9D4-B0C67AD1BD3F}" type="presOf" srcId="{2E8C81B6-36C9-43A8-990B-F37580109917}" destId="{BEFEB854-A6B9-4A19-AF9C-F51478073CAA}" srcOrd="0" destOrd="0" presId="urn:microsoft.com/office/officeart/2008/layout/LinedList"/>
    <dgm:cxn modelId="{EE787AB9-51A8-4E30-9DD5-8151AF8440E8}" srcId="{3EC27459-95F6-4860-BBB8-209629BD312D}" destId="{7C13B003-AF08-46BC-942F-C0E8F3B7AD99}" srcOrd="1" destOrd="0" parTransId="{A8819915-4385-43AD-8350-1A5BA84016C5}" sibTransId="{BF8E0F06-BE0E-4FFB-B114-A8DE4A0AEE22}"/>
    <dgm:cxn modelId="{AD4F633D-72E4-45E6-A266-FF8AE82C9967}" type="presParOf" srcId="{484D0BB4-A1D3-4788-BCF1-6DCDD5DE437B}" destId="{70461174-0367-42DC-AEDE-91C7C6EE1C32}" srcOrd="0" destOrd="0" presId="urn:microsoft.com/office/officeart/2008/layout/LinedList"/>
    <dgm:cxn modelId="{A601132F-87C3-438A-98BB-2C5384A4A276}" type="presParOf" srcId="{484D0BB4-A1D3-4788-BCF1-6DCDD5DE437B}" destId="{181CF215-6B93-4923-9D01-429FD9F0C26F}" srcOrd="1" destOrd="0" presId="urn:microsoft.com/office/officeart/2008/layout/LinedList"/>
    <dgm:cxn modelId="{2D49AC89-D89F-483C-9E87-AC7FCD8233D1}" type="presParOf" srcId="{181CF215-6B93-4923-9D01-429FD9F0C26F}" destId="{BEFEB854-A6B9-4A19-AF9C-F51478073CAA}" srcOrd="0" destOrd="0" presId="urn:microsoft.com/office/officeart/2008/layout/LinedList"/>
    <dgm:cxn modelId="{3F47285D-EB98-4F14-968A-6C47CAB5B9AF}" type="presParOf" srcId="{181CF215-6B93-4923-9D01-429FD9F0C26F}" destId="{F6312674-7756-4082-9E36-5E305C9629FB}" srcOrd="1" destOrd="0" presId="urn:microsoft.com/office/officeart/2008/layout/LinedList"/>
    <dgm:cxn modelId="{1EA5ED98-FF75-4B7E-981E-DB5C5F2ADD39}" type="presParOf" srcId="{484D0BB4-A1D3-4788-BCF1-6DCDD5DE437B}" destId="{33B0158E-66C1-4A4F-8BCF-84697B8E4D3F}" srcOrd="2" destOrd="0" presId="urn:microsoft.com/office/officeart/2008/layout/LinedList"/>
    <dgm:cxn modelId="{1BE26B37-A612-4C8F-B5D0-191F849DE37A}" type="presParOf" srcId="{484D0BB4-A1D3-4788-BCF1-6DCDD5DE437B}" destId="{84DB18DB-446C-40BD-8579-246ED3A78261}" srcOrd="3" destOrd="0" presId="urn:microsoft.com/office/officeart/2008/layout/LinedList"/>
    <dgm:cxn modelId="{6F2EC559-7F46-4A30-A94A-1D407F90F508}" type="presParOf" srcId="{84DB18DB-446C-40BD-8579-246ED3A78261}" destId="{7A7450B7-F013-46FB-AF0D-7C99EA9C5C1C}" srcOrd="0" destOrd="0" presId="urn:microsoft.com/office/officeart/2008/layout/LinedList"/>
    <dgm:cxn modelId="{2346E35F-9750-49B9-B9D2-4ECF74BDB9FB}" type="presParOf" srcId="{84DB18DB-446C-40BD-8579-246ED3A78261}" destId="{9C3A2861-85F9-49F0-B061-A7797DE77F51}" srcOrd="1" destOrd="0" presId="urn:microsoft.com/office/officeart/2008/layout/LinedList"/>
    <dgm:cxn modelId="{F1832DE2-AE11-489E-81B8-8837E71287F1}" type="presParOf" srcId="{484D0BB4-A1D3-4788-BCF1-6DCDD5DE437B}" destId="{990CC76C-3207-4CDD-954C-F707C9818DC3}" srcOrd="4" destOrd="0" presId="urn:microsoft.com/office/officeart/2008/layout/LinedList"/>
    <dgm:cxn modelId="{7DD341BB-65FC-4F61-878B-DE075C48A5F5}" type="presParOf" srcId="{484D0BB4-A1D3-4788-BCF1-6DCDD5DE437B}" destId="{783F6DCE-37CD-4B0C-ADCF-D3E767819AA1}" srcOrd="5" destOrd="0" presId="urn:microsoft.com/office/officeart/2008/layout/LinedList"/>
    <dgm:cxn modelId="{57D1B4FA-B45C-4DDC-94F6-C98E8611E5C2}" type="presParOf" srcId="{783F6DCE-37CD-4B0C-ADCF-D3E767819AA1}" destId="{0FD7E509-9511-4560-8228-ECD4116CA9A6}" srcOrd="0" destOrd="0" presId="urn:microsoft.com/office/officeart/2008/layout/LinedList"/>
    <dgm:cxn modelId="{6DB8DCF8-D06B-4E13-A49A-69AB0763A8BD}" type="presParOf" srcId="{783F6DCE-37CD-4B0C-ADCF-D3E767819AA1}" destId="{4CA25F3E-4C72-4245-87AB-B12BDADE5EBE}" srcOrd="1" destOrd="0" presId="urn:microsoft.com/office/officeart/2008/layout/LinedList"/>
    <dgm:cxn modelId="{5887690D-7272-4E96-9237-7309D612630E}" type="presParOf" srcId="{484D0BB4-A1D3-4788-BCF1-6DCDD5DE437B}" destId="{45C896D6-4CCA-450E-9D25-8DAF25973401}" srcOrd="6" destOrd="0" presId="urn:microsoft.com/office/officeart/2008/layout/LinedList"/>
    <dgm:cxn modelId="{6328655A-1458-4D30-81D2-058449BE266E}" type="presParOf" srcId="{484D0BB4-A1D3-4788-BCF1-6DCDD5DE437B}" destId="{0AD74439-2211-4E32-ADA5-849EBAA87C4E}" srcOrd="7" destOrd="0" presId="urn:microsoft.com/office/officeart/2008/layout/LinedList"/>
    <dgm:cxn modelId="{C0EA04E7-6BDF-42E0-959F-98F11FB40CC7}" type="presParOf" srcId="{0AD74439-2211-4E32-ADA5-849EBAA87C4E}" destId="{7F7F32C6-DA5A-4C01-8BB3-4514A9AC68D0}" srcOrd="0" destOrd="0" presId="urn:microsoft.com/office/officeart/2008/layout/LinedList"/>
    <dgm:cxn modelId="{958D12E7-223A-4CE3-92D6-2FA80851A48A}" type="presParOf" srcId="{0AD74439-2211-4E32-ADA5-849EBAA87C4E}" destId="{67DA0955-19B3-448B-8E5F-7AEBD8F8CE0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1C8F1-F790-4DA6-825D-ADE5F43120F0}">
      <dsp:nvSpPr>
        <dsp:cNvPr id="0" name=""/>
        <dsp:cNvSpPr/>
      </dsp:nvSpPr>
      <dsp:spPr>
        <a:xfrm>
          <a:off x="128696" y="941"/>
          <a:ext cx="3016321" cy="395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CE5C6C-19AB-400E-A3B7-FB7333CFDC0F}">
      <dsp:nvSpPr>
        <dsp:cNvPr id="0" name=""/>
        <dsp:cNvSpPr/>
      </dsp:nvSpPr>
      <dsp:spPr>
        <a:xfrm>
          <a:off x="463843" y="319331"/>
          <a:ext cx="3016321" cy="39557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Sexuality is a socially mediated and multidimensional phenomenon that includes biological, psychological, and social influences</a:t>
          </a:r>
          <a:endParaRPr lang="en-US" sz="2400" kern="1200" dirty="0"/>
        </a:p>
      </dsp:txBody>
      <dsp:txXfrm>
        <a:off x="552188" y="407676"/>
        <a:ext cx="2839631" cy="3779091"/>
      </dsp:txXfrm>
    </dsp:sp>
    <dsp:sp modelId="{200080D7-9502-4AAF-8285-1D6BD427C0D8}">
      <dsp:nvSpPr>
        <dsp:cNvPr id="0" name=""/>
        <dsp:cNvSpPr/>
      </dsp:nvSpPr>
      <dsp:spPr>
        <a:xfrm>
          <a:off x="3815311" y="941"/>
          <a:ext cx="3016321" cy="38953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8F4EB4-7E3B-4231-A916-B543FDC67615}">
      <dsp:nvSpPr>
        <dsp:cNvPr id="0" name=""/>
        <dsp:cNvSpPr/>
      </dsp:nvSpPr>
      <dsp:spPr>
        <a:xfrm>
          <a:off x="4150457" y="319331"/>
          <a:ext cx="3016321" cy="38953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Sexuality is reflected in specific individual behaviors, fantasies, desires, beliefs, attitudes, values, practices, roles, and relationships perceived as sexual </a:t>
          </a:r>
          <a:endParaRPr lang="en-US" sz="2400" kern="1200" dirty="0"/>
        </a:p>
      </dsp:txBody>
      <dsp:txXfrm>
        <a:off x="4238802" y="407676"/>
        <a:ext cx="2839631" cy="3718662"/>
      </dsp:txXfrm>
    </dsp:sp>
    <dsp:sp modelId="{0B69ADF7-6069-46E9-9272-AEB0D00CAFA3}">
      <dsp:nvSpPr>
        <dsp:cNvPr id="0" name=""/>
        <dsp:cNvSpPr/>
      </dsp:nvSpPr>
      <dsp:spPr>
        <a:xfrm>
          <a:off x="7501925" y="941"/>
          <a:ext cx="3016321" cy="3952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AE8AD-B512-4DE5-8EE9-379DAFFEBB9F}">
      <dsp:nvSpPr>
        <dsp:cNvPr id="0" name=""/>
        <dsp:cNvSpPr/>
      </dsp:nvSpPr>
      <dsp:spPr>
        <a:xfrm>
          <a:off x="7837072" y="319331"/>
          <a:ext cx="3016321" cy="39524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Can include: </a:t>
          </a:r>
          <a:r>
            <a:rPr lang="en-US" sz="2400" b="0" i="0" kern="1200" dirty="0"/>
            <a:t>sexual intercourse, kissing, hugging, touching, flirting, and acts of bodily and/or emotional intimacy</a:t>
          </a:r>
          <a:endParaRPr lang="en-US" sz="2400" kern="1200" dirty="0"/>
        </a:p>
      </dsp:txBody>
      <dsp:txXfrm>
        <a:off x="7925417" y="407676"/>
        <a:ext cx="2839631" cy="3775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CB23E-AA9B-490D-A195-AE17B3F55502}">
      <dsp:nvSpPr>
        <dsp:cNvPr id="0" name=""/>
        <dsp:cNvSpPr/>
      </dsp:nvSpPr>
      <dsp:spPr>
        <a:xfrm>
          <a:off x="7132046" y="1383474"/>
          <a:ext cx="1330110" cy="633011"/>
        </a:xfrm>
        <a:custGeom>
          <a:avLst/>
          <a:gdLst/>
          <a:ahLst/>
          <a:cxnLst/>
          <a:rect l="0" t="0" r="0" b="0"/>
          <a:pathLst>
            <a:path>
              <a:moveTo>
                <a:pt x="0" y="0"/>
              </a:moveTo>
              <a:lnTo>
                <a:pt x="0" y="431378"/>
              </a:lnTo>
              <a:lnTo>
                <a:pt x="1330110" y="431378"/>
              </a:lnTo>
              <a:lnTo>
                <a:pt x="1330110" y="633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D8A37C-D63E-4F43-A5D4-B985504284EF}">
      <dsp:nvSpPr>
        <dsp:cNvPr id="0" name=""/>
        <dsp:cNvSpPr/>
      </dsp:nvSpPr>
      <dsp:spPr>
        <a:xfrm>
          <a:off x="5801936" y="1383474"/>
          <a:ext cx="1330110" cy="633011"/>
        </a:xfrm>
        <a:custGeom>
          <a:avLst/>
          <a:gdLst/>
          <a:ahLst/>
          <a:cxnLst/>
          <a:rect l="0" t="0" r="0" b="0"/>
          <a:pathLst>
            <a:path>
              <a:moveTo>
                <a:pt x="1330110" y="0"/>
              </a:moveTo>
              <a:lnTo>
                <a:pt x="1330110" y="431378"/>
              </a:lnTo>
              <a:lnTo>
                <a:pt x="0" y="431378"/>
              </a:lnTo>
              <a:lnTo>
                <a:pt x="0" y="633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F89708-AEB4-4DA9-847F-B34D15BEAB78}">
      <dsp:nvSpPr>
        <dsp:cNvPr id="0" name=""/>
        <dsp:cNvSpPr/>
      </dsp:nvSpPr>
      <dsp:spPr>
        <a:xfrm>
          <a:off x="723332" y="1368"/>
          <a:ext cx="2176544" cy="1382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921205-7677-4C67-AE39-6FAACF766040}">
      <dsp:nvSpPr>
        <dsp:cNvPr id="0" name=""/>
        <dsp:cNvSpPr/>
      </dsp:nvSpPr>
      <dsp:spPr>
        <a:xfrm>
          <a:off x="965170" y="231114"/>
          <a:ext cx="2176544" cy="1382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a:t>
          </a:r>
          <a:r>
            <a:rPr lang="en-US" sz="1700" b="0" i="0" kern="1200"/>
            <a:t>nalyzed 69 articles investigating the sexuality of adults aged 60+ years</a:t>
          </a:r>
          <a:endParaRPr lang="en-US" sz="1700" kern="1200"/>
        </a:p>
      </dsp:txBody>
      <dsp:txXfrm>
        <a:off x="1005650" y="271594"/>
        <a:ext cx="2095584" cy="1301145"/>
      </dsp:txXfrm>
    </dsp:sp>
    <dsp:sp modelId="{2BF8F4EA-40B1-4F8E-A11A-7017C6EF0A11}">
      <dsp:nvSpPr>
        <dsp:cNvPr id="0" name=""/>
        <dsp:cNvSpPr/>
      </dsp:nvSpPr>
      <dsp:spPr>
        <a:xfrm>
          <a:off x="3383553" y="1368"/>
          <a:ext cx="2176544" cy="1382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2891B-60F2-4848-A386-1DE619A97F9C}">
      <dsp:nvSpPr>
        <dsp:cNvPr id="0" name=""/>
        <dsp:cNvSpPr/>
      </dsp:nvSpPr>
      <dsp:spPr>
        <a:xfrm>
          <a:off x="3625391" y="231114"/>
          <a:ext cx="2176544" cy="1382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a:t>
          </a:r>
          <a:r>
            <a:rPr lang="en-US" sz="1700" b="0" i="0" kern="1200"/>
            <a:t>sing thematic analysis to synthesize their findings</a:t>
          </a:r>
          <a:endParaRPr lang="en-US" sz="1700" kern="1200"/>
        </a:p>
      </dsp:txBody>
      <dsp:txXfrm>
        <a:off x="3665871" y="271594"/>
        <a:ext cx="2095584" cy="1301145"/>
      </dsp:txXfrm>
    </dsp:sp>
    <dsp:sp modelId="{768C1EE9-1117-49E4-B129-14558778A5C7}">
      <dsp:nvSpPr>
        <dsp:cNvPr id="0" name=""/>
        <dsp:cNvSpPr/>
      </dsp:nvSpPr>
      <dsp:spPr>
        <a:xfrm>
          <a:off x="6043774" y="1368"/>
          <a:ext cx="2176544" cy="1382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BDA1DF-E664-414B-8079-0035BCA86E26}">
      <dsp:nvSpPr>
        <dsp:cNvPr id="0" name=""/>
        <dsp:cNvSpPr/>
      </dsp:nvSpPr>
      <dsp:spPr>
        <a:xfrm>
          <a:off x="6285612" y="231114"/>
          <a:ext cx="2176544" cy="1382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Identified 2 overarching themes/categories: </a:t>
          </a:r>
        </a:p>
      </dsp:txBody>
      <dsp:txXfrm>
        <a:off x="6326092" y="271594"/>
        <a:ext cx="2095584" cy="1301145"/>
      </dsp:txXfrm>
    </dsp:sp>
    <dsp:sp modelId="{321B6601-BB12-436B-9E1F-67C8FA29EEC5}">
      <dsp:nvSpPr>
        <dsp:cNvPr id="0" name=""/>
        <dsp:cNvSpPr/>
      </dsp:nvSpPr>
      <dsp:spPr>
        <a:xfrm>
          <a:off x="4713663" y="2016485"/>
          <a:ext cx="2176544" cy="1382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B9FEB-C82C-4E7C-A69A-3901A6928D69}">
      <dsp:nvSpPr>
        <dsp:cNvPr id="0" name=""/>
        <dsp:cNvSpPr/>
      </dsp:nvSpPr>
      <dsp:spPr>
        <a:xfrm>
          <a:off x="4955502" y="2246231"/>
          <a:ext cx="2176544" cy="1382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a:t>
          </a:r>
          <a:r>
            <a:rPr lang="en-US" sz="1700" b="1" i="0" kern="1200" dirty="0"/>
            <a:t>sychological and relational aspects of sexuality</a:t>
          </a:r>
          <a:endParaRPr lang="en-US" sz="1700" b="1" kern="1200" dirty="0"/>
        </a:p>
      </dsp:txBody>
      <dsp:txXfrm>
        <a:off x="4995982" y="2286711"/>
        <a:ext cx="2095584" cy="1301145"/>
      </dsp:txXfrm>
    </dsp:sp>
    <dsp:sp modelId="{8DDE1582-91C0-4BE6-ABB0-8431BF71226F}">
      <dsp:nvSpPr>
        <dsp:cNvPr id="0" name=""/>
        <dsp:cNvSpPr/>
      </dsp:nvSpPr>
      <dsp:spPr>
        <a:xfrm>
          <a:off x="7373884" y="2016485"/>
          <a:ext cx="2176544" cy="1382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986D7-EFC9-48AD-92DA-C08F436304E5}">
      <dsp:nvSpPr>
        <dsp:cNvPr id="0" name=""/>
        <dsp:cNvSpPr/>
      </dsp:nvSpPr>
      <dsp:spPr>
        <a:xfrm>
          <a:off x="7615723" y="2246231"/>
          <a:ext cx="2176544" cy="1382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a:t>
          </a:r>
          <a:r>
            <a:rPr lang="en-US" sz="1700" b="1" i="0" kern="1200" dirty="0"/>
            <a:t>ealth and sexuality</a:t>
          </a:r>
          <a:endParaRPr lang="en-US" sz="1700" b="1" kern="1200" dirty="0"/>
        </a:p>
      </dsp:txBody>
      <dsp:txXfrm>
        <a:off x="7656203" y="2286711"/>
        <a:ext cx="2095584" cy="1301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BD668-CBED-49AC-A90E-F0CE46BF1D56}">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68E2-3E79-4FE1-999D-2F3E66658F62}">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Lack of available information </a:t>
          </a:r>
        </a:p>
      </dsp:txBody>
      <dsp:txXfrm>
        <a:off x="383617" y="1447754"/>
        <a:ext cx="2847502" cy="1768010"/>
      </dsp:txXfrm>
    </dsp:sp>
    <dsp:sp modelId="{D6A3BA84-F05A-448F-BF61-4A21F591E338}">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B03B1-D4F1-49B0-A021-C307619C068F}">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Lack of comfort/rapport with health care provider </a:t>
          </a:r>
        </a:p>
      </dsp:txBody>
      <dsp:txXfrm>
        <a:off x="3998355" y="1447754"/>
        <a:ext cx="2847502" cy="1768010"/>
      </dsp:txXfrm>
    </dsp:sp>
    <dsp:sp modelId="{58D07D57-53EC-4D70-B97A-6AA677C3B82C}">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3EEAA-0EC4-4352-AEEA-4655F4B8BECC}">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Seeing sexual function as separate to health </a:t>
          </a:r>
        </a:p>
      </dsp:txBody>
      <dsp:txXfrm>
        <a:off x="7613092" y="1447754"/>
        <a:ext cx="2847502" cy="1768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86038-95AB-4E98-BE5B-D3ABF7C6143A}">
      <dsp:nvSpPr>
        <dsp:cNvPr id="0" name=""/>
        <dsp:cNvSpPr/>
      </dsp:nvSpPr>
      <dsp:spPr>
        <a:xfrm>
          <a:off x="1881902" y="352213"/>
          <a:ext cx="4551680" cy="4551680"/>
        </a:xfrm>
        <a:prstGeom prst="pie">
          <a:avLst>
            <a:gd name="adj1" fmla="val 16200000"/>
            <a:gd name="adj2" fmla="val 1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Psychosocial Support</a:t>
          </a:r>
        </a:p>
      </dsp:txBody>
      <dsp:txXfrm>
        <a:off x="4280746" y="1316736"/>
        <a:ext cx="1625600" cy="1354666"/>
      </dsp:txXfrm>
    </dsp:sp>
    <dsp:sp modelId="{0DF33257-F5E9-4AC0-811E-4AB6DA2B57D9}">
      <dsp:nvSpPr>
        <dsp:cNvPr id="0" name=""/>
        <dsp:cNvSpPr/>
      </dsp:nvSpPr>
      <dsp:spPr>
        <a:xfrm>
          <a:off x="1788159" y="514773"/>
          <a:ext cx="4551680" cy="4551680"/>
        </a:xfrm>
        <a:prstGeom prst="pie">
          <a:avLst>
            <a:gd name="adj1" fmla="val 1800000"/>
            <a:gd name="adj2" fmla="val 9000000"/>
          </a:avLst>
        </a:prstGeom>
        <a:solidFill>
          <a:schemeClr val="accent4">
            <a:hueOff val="-10046799"/>
            <a:satOff val="-160"/>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Emotional Intimacy</a:t>
          </a:r>
        </a:p>
      </dsp:txBody>
      <dsp:txXfrm>
        <a:off x="2871893" y="3467946"/>
        <a:ext cx="2438400" cy="1192106"/>
      </dsp:txXfrm>
    </dsp:sp>
    <dsp:sp modelId="{1D279220-1527-4A98-B837-18974F3EF8D9}">
      <dsp:nvSpPr>
        <dsp:cNvPr id="0" name=""/>
        <dsp:cNvSpPr/>
      </dsp:nvSpPr>
      <dsp:spPr>
        <a:xfrm>
          <a:off x="1694416" y="352213"/>
          <a:ext cx="4551680" cy="4551680"/>
        </a:xfrm>
        <a:prstGeom prst="pie">
          <a:avLst>
            <a:gd name="adj1" fmla="val 9000000"/>
            <a:gd name="adj2" fmla="val 16200000"/>
          </a:avLst>
        </a:prstGeom>
        <a:solidFill>
          <a:schemeClr val="accent4">
            <a:hueOff val="-20093599"/>
            <a:satOff val="-320"/>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Physical Health</a:t>
          </a:r>
        </a:p>
      </dsp:txBody>
      <dsp:txXfrm>
        <a:off x="2221653" y="1316736"/>
        <a:ext cx="1625600" cy="1354666"/>
      </dsp:txXfrm>
    </dsp:sp>
    <dsp:sp modelId="{71F9DFDD-2A7F-43E9-9DBD-A813882C8B1B}">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6A1187-E6E8-417C-BD85-0F48E40552E1}">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4">
            <a:hueOff val="-10046799"/>
            <a:satOff val="-160"/>
            <a:lumOff val="34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C4F724-253D-44D0-9A7B-95232BF191E8}">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4">
            <a:hueOff val="-20093599"/>
            <a:satOff val="-320"/>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53973-64A4-4524-BA18-B62EDD340089}">
      <dsp:nvSpPr>
        <dsp:cNvPr id="0" name=""/>
        <dsp:cNvSpPr/>
      </dsp:nvSpPr>
      <dsp:spPr>
        <a:xfrm>
          <a:off x="0" y="2853"/>
          <a:ext cx="61734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7145E-5DDF-41B0-881A-3BA02FD71192}">
      <dsp:nvSpPr>
        <dsp:cNvPr id="0" name=""/>
        <dsp:cNvSpPr/>
      </dsp:nvSpPr>
      <dsp:spPr>
        <a:xfrm>
          <a:off x="0" y="2853"/>
          <a:ext cx="6173409" cy="19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t>Erectile dysfunction (ED):</a:t>
          </a:r>
          <a:r>
            <a:rPr lang="en-US" sz="2500" kern="1200" dirty="0"/>
            <a:t> oral medications, injections, or devices may be recommended</a:t>
          </a:r>
        </a:p>
      </dsp:txBody>
      <dsp:txXfrm>
        <a:off x="0" y="2853"/>
        <a:ext cx="6173409" cy="1945920"/>
      </dsp:txXfrm>
    </dsp:sp>
    <dsp:sp modelId="{528464BE-D085-4826-862F-712E92981E5D}">
      <dsp:nvSpPr>
        <dsp:cNvPr id="0" name=""/>
        <dsp:cNvSpPr/>
      </dsp:nvSpPr>
      <dsp:spPr>
        <a:xfrm>
          <a:off x="0" y="1948774"/>
          <a:ext cx="6173409" cy="0"/>
        </a:xfrm>
        <a:prstGeom prst="line">
          <a:avLst/>
        </a:prstGeom>
        <a:solidFill>
          <a:schemeClr val="accent2">
            <a:hueOff val="767586"/>
            <a:satOff val="85"/>
            <a:lumOff val="3040"/>
            <a:alphaOff val="0"/>
          </a:schemeClr>
        </a:solidFill>
        <a:ln w="12700" cap="flat" cmpd="sng" algn="ctr">
          <a:solidFill>
            <a:schemeClr val="accent2">
              <a:hueOff val="767586"/>
              <a:satOff val="85"/>
              <a:lumOff val="30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2BB79-7DCB-41AB-A62E-8FD5A021DFE0}">
      <dsp:nvSpPr>
        <dsp:cNvPr id="0" name=""/>
        <dsp:cNvSpPr/>
      </dsp:nvSpPr>
      <dsp:spPr>
        <a:xfrm>
          <a:off x="0" y="1948774"/>
          <a:ext cx="6173409" cy="19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Vaginal dryness and atrophy:</a:t>
          </a:r>
          <a:r>
            <a:rPr lang="en-US" sz="2500" kern="1200"/>
            <a:t> treatments include lubricants, moisturizers, and hormonal therapies</a:t>
          </a:r>
        </a:p>
      </dsp:txBody>
      <dsp:txXfrm>
        <a:off x="0" y="1948774"/>
        <a:ext cx="6173409" cy="1945920"/>
      </dsp:txXfrm>
    </dsp:sp>
    <dsp:sp modelId="{738D2572-C5E1-418E-A939-5706931FD9CE}">
      <dsp:nvSpPr>
        <dsp:cNvPr id="0" name=""/>
        <dsp:cNvSpPr/>
      </dsp:nvSpPr>
      <dsp:spPr>
        <a:xfrm>
          <a:off x="0" y="3894694"/>
          <a:ext cx="6173409" cy="0"/>
        </a:xfrm>
        <a:prstGeom prst="line">
          <a:avLst/>
        </a:prstGeom>
        <a:solidFill>
          <a:schemeClr val="accent2">
            <a:hueOff val="1535173"/>
            <a:satOff val="171"/>
            <a:lumOff val="6079"/>
            <a:alphaOff val="0"/>
          </a:schemeClr>
        </a:solidFill>
        <a:ln w="12700" cap="flat" cmpd="sng" algn="ctr">
          <a:solidFill>
            <a:schemeClr val="accent2">
              <a:hueOff val="1535173"/>
              <a:satOff val="171"/>
              <a:lumOff val="6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3E31A-F94E-4476-A2BB-BC2E453A9BDF}">
      <dsp:nvSpPr>
        <dsp:cNvPr id="0" name=""/>
        <dsp:cNvSpPr/>
      </dsp:nvSpPr>
      <dsp:spPr>
        <a:xfrm>
          <a:off x="0" y="3894694"/>
          <a:ext cx="6173409" cy="194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a:t>Desire disorders:</a:t>
          </a:r>
          <a:r>
            <a:rPr lang="en-US" sz="2500" kern="1200"/>
            <a:t> Lower libido or desire often requires a holistic approach: potentially including lifestyle changes, hormonal treatment, and therapy</a:t>
          </a:r>
        </a:p>
      </dsp:txBody>
      <dsp:txXfrm>
        <a:off x="0" y="3894694"/>
        <a:ext cx="6173409" cy="1945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61174-0367-42DC-AEDE-91C7C6EE1C32}">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FEB854-A6B9-4A19-AF9C-F51478073CAA}">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Depression has a significant impact on sexual health across multiple studies</a:t>
          </a:r>
        </a:p>
      </dsp:txBody>
      <dsp:txXfrm>
        <a:off x="0" y="0"/>
        <a:ext cx="10515600" cy="1087834"/>
      </dsp:txXfrm>
    </dsp:sp>
    <dsp:sp modelId="{33B0158E-66C1-4A4F-8BCF-84697B8E4D3F}">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7450B7-F013-46FB-AF0D-7C99EA9C5C1C}">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Independent risk factor (</a:t>
          </a:r>
          <a:r>
            <a:rPr lang="en-US" sz="2400" i="1" kern="1200" dirty="0"/>
            <a:t>Wang, et al</a:t>
          </a:r>
          <a:r>
            <a:rPr lang="en-US" sz="2400" kern="1200" dirty="0"/>
            <a:t>) </a:t>
          </a:r>
        </a:p>
      </dsp:txBody>
      <dsp:txXfrm>
        <a:off x="0" y="1087834"/>
        <a:ext cx="10515600" cy="1087834"/>
      </dsp:txXfrm>
    </dsp:sp>
    <dsp:sp modelId="{990CC76C-3207-4CDD-954C-F707C9818DC3}">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7E509-9511-4560-8228-ECD4116CA9A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 men, depression has significant association with ED, orgasmic function, intercourse satisfaction, and </a:t>
          </a:r>
          <a:r>
            <a:rPr lang="en-US" sz="2400" kern="1200" dirty="0" err="1"/>
            <a:t>overally</a:t>
          </a:r>
          <a:r>
            <a:rPr lang="en-US" sz="2400" kern="1200" dirty="0"/>
            <a:t> sexual satisfaction (</a:t>
          </a:r>
          <a:r>
            <a:rPr lang="en-US" sz="2400" i="1" kern="1200" dirty="0"/>
            <a:t>Cheng, et al</a:t>
          </a:r>
          <a:r>
            <a:rPr lang="en-US" sz="2400" kern="1200" dirty="0"/>
            <a:t>) </a:t>
          </a:r>
        </a:p>
      </dsp:txBody>
      <dsp:txXfrm>
        <a:off x="0" y="2175669"/>
        <a:ext cx="10515600" cy="1087834"/>
      </dsp:txXfrm>
    </dsp:sp>
    <dsp:sp modelId="{45C896D6-4CCA-450E-9D25-8DAF25973401}">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F32C6-DA5A-4C01-8BB3-4514A9AC68D0}">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In women, depression during menopause transition associated with lower sexual function (</a:t>
          </a:r>
          <a:r>
            <a:rPr lang="en-US" sz="2400" i="1" kern="1200" dirty="0"/>
            <a:t>Stevens, et al</a:t>
          </a:r>
          <a:r>
            <a:rPr lang="en-US" sz="2400" kern="1200" dirty="0"/>
            <a:t>)</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0A88C9-6541-5B1C-6561-7D473F1C5D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E358A4-6DA1-E888-B6CC-4BDDFD3C34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313772-1FF5-40A6-BEC6-78123BBB29D8}" type="datetimeFigureOut">
              <a:rPr lang="en-US" smtClean="0"/>
              <a:t>11/18/2024</a:t>
            </a:fld>
            <a:endParaRPr lang="en-US"/>
          </a:p>
        </p:txBody>
      </p:sp>
      <p:sp>
        <p:nvSpPr>
          <p:cNvPr id="4" name="Footer Placeholder 3">
            <a:extLst>
              <a:ext uri="{FF2B5EF4-FFF2-40B4-BE49-F238E27FC236}">
                <a16:creationId xmlns:a16="http://schemas.microsoft.com/office/drawing/2014/main" id="{CFB647F1-61EA-E8F7-B3BE-7811CBABED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6C3AD4-B3C7-8933-EEE6-296407B4EF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1DF6D2-7E31-4721-8E31-DEA6136D6ED3}" type="slidenum">
              <a:rPr lang="en-US" smtClean="0"/>
              <a:t>‹#›</a:t>
            </a:fld>
            <a:endParaRPr lang="en-US"/>
          </a:p>
        </p:txBody>
      </p:sp>
    </p:spTree>
    <p:extLst>
      <p:ext uri="{BB962C8B-B14F-4D97-AF65-F5344CB8AC3E}">
        <p14:creationId xmlns:p14="http://schemas.microsoft.com/office/powerpoint/2010/main" val="179084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16873-E6B0-4E40-A9C1-68E9D03D6C75}"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EBBC1-53CF-4EFC-A456-24EDF057A8C3}" type="slidenum">
              <a:rPr lang="en-US" smtClean="0"/>
              <a:t>‹#›</a:t>
            </a:fld>
            <a:endParaRPr lang="en-US"/>
          </a:p>
        </p:txBody>
      </p:sp>
    </p:spTree>
    <p:extLst>
      <p:ext uri="{BB962C8B-B14F-4D97-AF65-F5344CB8AC3E}">
        <p14:creationId xmlns:p14="http://schemas.microsoft.com/office/powerpoint/2010/main" val="91632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ournals.sagepub.com/doi/10.1177/1049732318819834?url_ver=Z39.88-2003&amp;rfr_id=ori:rid:crossref.org&amp;rfr_dat=cr_pub%20%200pubmed#bibr27-1049732318819834"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journals.sagepub.com/doi/10.1177/1049732318819834?url_ver=Z39.88-2003&amp;rfr_id=ori:rid:crossref.org&amp;rfr_dat=cr_pub%20%200pubmed#bibr59-104973231881983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Data on sexual activity and enjoyment of life were available for a total of 3,045 men and 3,834 women (mean age 64.4 years in men and 65.3 years in women). </a:t>
            </a:r>
            <a:r>
              <a:rPr lang="en-US" b="1" i="0" dirty="0">
                <a:solidFill>
                  <a:srgbClr val="212121"/>
                </a:solidFill>
                <a:effectLst/>
                <a:latin typeface="BlinkMacSystemFont"/>
              </a:rPr>
              <a:t>Men and women who reported any sexual activity in the past year had significantly higher mean enjoyment of life scores compared with those who were not sexually active </a:t>
            </a:r>
            <a:r>
              <a:rPr lang="en-US" b="0" i="0" dirty="0">
                <a:solidFill>
                  <a:srgbClr val="212121"/>
                </a:solidFill>
                <a:effectLst/>
                <a:latin typeface="BlinkMacSystemFont"/>
              </a:rPr>
              <a:t>(men, 9.75 vs 9.44 [P &lt; .001]; women, 9.86 vs 9.67 [P = .003]). Among sexually active men, frequent (≥2 times a month) sexual intercourse (P &lt; .001) and frequent kissing, petting, or fondling (P &lt; .001) were associated with greater enjoyment of life. Among sexually active women, frequent kissing, petting, or fondling was also associated with greater enjoyment of life (P &lt; .001), but there was no significant association with frequent intercourse (P = .101). </a:t>
            </a:r>
            <a:r>
              <a:rPr lang="en-US" b="1" i="0" dirty="0">
                <a:solidFill>
                  <a:srgbClr val="212121"/>
                </a:solidFill>
                <a:effectLst/>
                <a:latin typeface="BlinkMacSystemFont"/>
              </a:rPr>
              <a:t>Concerns about one's sex life and problems with sexual function were strongly associated with lower levels of enjoyment of life in men and to a lesser extent in women</a:t>
            </a:r>
            <a:r>
              <a:rPr lang="en-US" b="0" i="0" dirty="0">
                <a:solidFill>
                  <a:srgbClr val="212121"/>
                </a:solidFill>
                <a:effectLst/>
                <a:latin typeface="BlinkMacSystemFont"/>
              </a:rPr>
              <a:t>. </a:t>
            </a:r>
          </a:p>
          <a:p>
            <a:r>
              <a:rPr lang="en-US" b="0" i="0" dirty="0">
                <a:solidFill>
                  <a:srgbClr val="212121"/>
                </a:solidFill>
                <a:effectLst/>
                <a:latin typeface="BlinkMacSystemFont"/>
              </a:rPr>
              <a:t>Further longitudinal research is needed to confirm a causal association between sexual activity and well-being.</a:t>
            </a:r>
          </a:p>
          <a:p>
            <a:endParaRPr lang="en-US" b="0" i="0" dirty="0">
              <a:solidFill>
                <a:srgbClr val="212121"/>
              </a:solidFill>
              <a:effectLst/>
              <a:latin typeface="BlinkMacSystemFont"/>
            </a:endParaRPr>
          </a:p>
          <a:p>
            <a:r>
              <a:rPr lang="en-US" dirty="0"/>
              <a:t>Discussions about sex are infrequent in health care offices, partly because physicians might unwittingly accept misconceptions about the sexual function of older adults </a:t>
            </a:r>
          </a:p>
          <a:p>
            <a:r>
              <a:rPr lang="en-US" b="1" i="0" dirty="0">
                <a:solidFill>
                  <a:srgbClr val="2E2E2E"/>
                </a:solidFill>
                <a:effectLst/>
                <a:latin typeface="Source Sans Pro" panose="020B0503030403020204" pitchFamily="34" charset="0"/>
              </a:rPr>
              <a:t>In a sample of older adults in the USA, only 17% reported speaking to their physician about sexual issues in the past 2 years, and 61% of these discussions were initiated by the patient.</a:t>
            </a:r>
            <a:endParaRPr lang="en-US" b="1" dirty="0"/>
          </a:p>
          <a:p>
            <a:r>
              <a:rPr lang="en-US" dirty="0"/>
              <a:t>Barriers to older adults seeking sexual health advice and treatment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Open Sans" panose="020B0606030504020204" pitchFamily="34" charset="0"/>
              </a:rPr>
              <a:t>Negative stereotypes regarding the sex lives of older adults persist, despite sexuality being an important factor that influences the quality of life. </a:t>
            </a:r>
            <a:endParaRPr lang="en-US" b="1" dirty="0"/>
          </a:p>
          <a:p>
            <a:endParaRPr lang="en-US" dirty="0"/>
          </a:p>
          <a:p>
            <a:endParaRPr lang="en-US" b="0" i="0" dirty="0">
              <a:solidFill>
                <a:srgbClr val="212121"/>
              </a:solidFill>
              <a:effectLst/>
              <a:latin typeface="BlinkMacSystemFont"/>
            </a:endParaRPr>
          </a:p>
          <a:p>
            <a:endParaRPr lang="en-US" dirty="0"/>
          </a:p>
        </p:txBody>
      </p:sp>
      <p:sp>
        <p:nvSpPr>
          <p:cNvPr id="4" name="Slide Number Placeholder 3"/>
          <p:cNvSpPr>
            <a:spLocks noGrp="1"/>
          </p:cNvSpPr>
          <p:nvPr>
            <p:ph type="sldNum" sz="quarter" idx="5"/>
          </p:nvPr>
        </p:nvSpPr>
        <p:spPr/>
        <p:txBody>
          <a:bodyPr/>
          <a:lstStyle/>
          <a:p>
            <a:fld id="{DDEEBBC1-53CF-4EFC-A456-24EDF057A8C3}" type="slidenum">
              <a:rPr lang="en-US" smtClean="0"/>
              <a:t>4</a:t>
            </a:fld>
            <a:endParaRPr lang="en-US"/>
          </a:p>
        </p:txBody>
      </p:sp>
    </p:spTree>
    <p:extLst>
      <p:ext uri="{BB962C8B-B14F-4D97-AF65-F5344CB8AC3E}">
        <p14:creationId xmlns:p14="http://schemas.microsoft.com/office/powerpoint/2010/main" val="109612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F7742-46A7-0F83-21C6-00460F41F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41E36-BFE6-2566-1701-2EDB18887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41A5-9D58-0568-585A-C78D9A54678F}"/>
              </a:ext>
            </a:extLst>
          </p:cNvPr>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333333"/>
                </a:solidFill>
                <a:effectLst/>
                <a:latin typeface="Open Sans" panose="020B0606030504020204" pitchFamily="34" charset="0"/>
              </a:rPr>
              <a:t>In the shift of roles from partner (wife, husband) to caregiver, sexual intimacy often suffered, although emotional intimacy may strengthen through care for some</a:t>
            </a:r>
          </a:p>
          <a:p>
            <a:pPr marL="171450" indent="-171450">
              <a:buFont typeface="Arial" panose="020B0604020202020204" pitchFamily="34" charset="0"/>
              <a:buChar char="•"/>
            </a:pPr>
            <a:r>
              <a:rPr lang="en-US" b="0" i="0" dirty="0">
                <a:solidFill>
                  <a:srgbClr val="333333"/>
                </a:solidFill>
                <a:effectLst/>
                <a:latin typeface="Open Sans" panose="020B0606030504020204" pitchFamily="34" charset="0"/>
              </a:rPr>
              <a:t>Change in partners in studies did not always have a negative impact on sexual health in older age: One of the major influences on quality of sex life was a change of partners in old age. Whether it was because of divorce or widowhood, this “second </a:t>
            </a:r>
            <a:r>
              <a:rPr lang="en-US" b="0" i="0" dirty="0" err="1">
                <a:solidFill>
                  <a:srgbClr val="333333"/>
                </a:solidFill>
                <a:effectLst/>
                <a:latin typeface="Open Sans" panose="020B0606030504020204" pitchFamily="34" charset="0"/>
              </a:rPr>
              <a:t>couplehood</a:t>
            </a:r>
            <a:r>
              <a:rPr lang="en-US" b="0" i="0" dirty="0">
                <a:solidFill>
                  <a:srgbClr val="333333"/>
                </a:solidFill>
                <a:effectLst/>
                <a:latin typeface="Open Sans" panose="020B0606030504020204" pitchFamily="34" charset="0"/>
              </a:rPr>
              <a:t>” had positive effects on both quality and frequency of sexual intercourse</a:t>
            </a:r>
            <a:endParaRPr lang="en-US" dirty="0"/>
          </a:p>
        </p:txBody>
      </p:sp>
      <p:sp>
        <p:nvSpPr>
          <p:cNvPr id="4" name="Slide Number Placeholder 3">
            <a:extLst>
              <a:ext uri="{FF2B5EF4-FFF2-40B4-BE49-F238E27FC236}">
                <a16:creationId xmlns:a16="http://schemas.microsoft.com/office/drawing/2014/main" id="{FFDED9DA-2A67-2A22-08FF-4566F5A96D50}"/>
              </a:ext>
            </a:extLst>
          </p:cNvPr>
          <p:cNvSpPr>
            <a:spLocks noGrp="1"/>
          </p:cNvSpPr>
          <p:nvPr>
            <p:ph type="sldNum" sz="quarter" idx="5"/>
          </p:nvPr>
        </p:nvSpPr>
        <p:spPr/>
        <p:txBody>
          <a:bodyPr/>
          <a:lstStyle/>
          <a:p>
            <a:fld id="{DDEEBBC1-53CF-4EFC-A456-24EDF057A8C3}" type="slidenum">
              <a:rPr lang="en-US" smtClean="0"/>
              <a:t>14</a:t>
            </a:fld>
            <a:endParaRPr lang="en-US"/>
          </a:p>
        </p:txBody>
      </p:sp>
    </p:spTree>
    <p:extLst>
      <p:ext uri="{BB962C8B-B14F-4D97-AF65-F5344CB8AC3E}">
        <p14:creationId xmlns:p14="http://schemas.microsoft.com/office/powerpoint/2010/main" val="74570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55FE2-2D86-630A-D357-87CB02D0B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B50BA-78C6-5C82-FD94-CC3D3F338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45CBE-369E-A532-C6AC-A668972FD4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Arial" panose="020B0604020202020204" pitchFamily="34" charset="0"/>
                <a:cs typeface="Arial" panose="020B0604020202020204" pitchFamily="34" charset="0"/>
              </a:rPr>
              <a:t>Ageism affects older people’s sexuality, as sex is usually linked with youth and older age with being asexual</a:t>
            </a:r>
            <a:endParaRPr lang="en-US" sz="1200" b="0" i="0" dirty="0">
              <a:solidFill>
                <a:srgbClr val="212121"/>
              </a:solidFill>
              <a:effectLst/>
              <a:latin typeface="Arial" panose="020B0604020202020204" pitchFamily="34" charset="0"/>
              <a:cs typeface="Arial" panose="020B0604020202020204" pitchFamily="34" charset="0"/>
            </a:endParaRPr>
          </a:p>
          <a:p>
            <a:endParaRPr lang="en-US" dirty="0"/>
          </a:p>
          <a:p>
            <a:r>
              <a:rPr lang="en-US" dirty="0"/>
              <a:t>Gender stereotypes: women not interested in sex as much as men, men not interested in intimacy and emotional aspects of sex as much as women. </a:t>
            </a:r>
          </a:p>
          <a:p>
            <a:endParaRPr lang="en-US" dirty="0"/>
          </a:p>
          <a:p>
            <a:r>
              <a:rPr lang="en-US" b="0" i="0" dirty="0">
                <a:solidFill>
                  <a:srgbClr val="333333"/>
                </a:solidFill>
                <a:effectLst/>
                <a:latin typeface="Open Sans" panose="020B0606030504020204" pitchFamily="34" charset="0"/>
              </a:rPr>
              <a:t>It seems that the search for a new relationship in old age is confronted with age-related barriers regardless of sexual orientation</a:t>
            </a:r>
          </a:p>
          <a:p>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There is a substantial gender gap in research on older adults’ sexuality, with more research focusing on female sexuality. This is especially evident in the lack of the qualitative research on male desire and pleasure. As the findings of quantitative research on the relationship between age and sexual interest both in men and women are inconsistent (</a:t>
            </a:r>
            <a:r>
              <a:rPr lang="en-US" b="0" i="0" u="sng" dirty="0">
                <a:solidFill>
                  <a:srgbClr val="046FF8"/>
                </a:solidFill>
                <a:effectLst/>
                <a:latin typeface="Open Sans" panose="020B0606030504020204" pitchFamily="34" charset="0"/>
                <a:hlinkClick r:id="rId3"/>
              </a:rPr>
              <a:t>Graham et al., 2017</a:t>
            </a:r>
            <a:r>
              <a:rPr lang="en-US" b="0" i="0" dirty="0">
                <a:solidFill>
                  <a:srgbClr val="333333"/>
                </a:solidFill>
                <a:effectLst/>
                <a:latin typeface="Open Sans" panose="020B0606030504020204" pitchFamily="34" charset="0"/>
              </a:rPr>
              <a:t>), more qualitative research on sexual desire might shed light on these inconsistencies. For example, a recent qualitative study on a mid-aged cohort of Canadian men (</a:t>
            </a:r>
            <a:r>
              <a:rPr lang="en-US" b="0" i="1" dirty="0">
                <a:solidFill>
                  <a:srgbClr val="333333"/>
                </a:solidFill>
                <a:effectLst/>
                <a:latin typeface="Open Sans" panose="020B0606030504020204" pitchFamily="34" charset="0"/>
              </a:rPr>
              <a:t>M</a:t>
            </a:r>
            <a:r>
              <a:rPr lang="en-US" b="0" i="0" dirty="0">
                <a:solidFill>
                  <a:srgbClr val="333333"/>
                </a:solidFill>
                <a:effectLst/>
                <a:latin typeface="Open Sans" panose="020B0606030504020204" pitchFamily="34" charset="0"/>
              </a:rPr>
              <a:t> age = 42.83) reported that male desire was influenced by emotional intimacy and connectedness with the partner, indicating that there might be fewer differences in how men and women experience desire than previously thought (</a:t>
            </a:r>
            <a:r>
              <a:rPr lang="en-US" b="0" i="0" u="sng" dirty="0">
                <a:solidFill>
                  <a:srgbClr val="046FF8"/>
                </a:solidFill>
                <a:effectLst/>
                <a:latin typeface="Open Sans" panose="020B0606030504020204" pitchFamily="34" charset="0"/>
                <a:hlinkClick r:id="rId4"/>
              </a:rPr>
              <a:t>Murray, </a:t>
            </a:r>
            <a:r>
              <a:rPr lang="en-US" b="0" i="0" u="sng" dirty="0" err="1">
                <a:solidFill>
                  <a:srgbClr val="046FF8"/>
                </a:solidFill>
                <a:effectLst/>
                <a:latin typeface="Open Sans" panose="020B0606030504020204" pitchFamily="34" charset="0"/>
                <a:hlinkClick r:id="rId4"/>
              </a:rPr>
              <a:t>Milhausen</a:t>
            </a:r>
            <a:r>
              <a:rPr lang="en-US" b="0" i="0" u="sng" dirty="0">
                <a:solidFill>
                  <a:srgbClr val="046FF8"/>
                </a:solidFill>
                <a:effectLst/>
                <a:latin typeface="Open Sans" panose="020B0606030504020204" pitchFamily="34" charset="0"/>
                <a:hlinkClick r:id="rId4"/>
              </a:rPr>
              <a:t>, Graham, &amp; Kuczynski, 2017</a:t>
            </a:r>
            <a:r>
              <a:rPr lang="en-US" b="0" i="0" dirty="0">
                <a:solidFill>
                  <a:srgbClr val="333333"/>
                </a:solidFill>
                <a:effectLst/>
                <a:latin typeface="Open Sans" panose="020B0606030504020204" pitchFamily="34" charset="0"/>
              </a:rPr>
              <a:t>). An exception to the gender gap is the lack of the research focused on older lesbians and bisexual women. Although some studies included </a:t>
            </a:r>
            <a:r>
              <a:rPr lang="en-US" b="0" i="0" dirty="0" err="1">
                <a:solidFill>
                  <a:srgbClr val="333333"/>
                </a:solidFill>
                <a:effectLst/>
                <a:latin typeface="Open Sans" panose="020B0606030504020204" pitchFamily="34" charset="0"/>
              </a:rPr>
              <a:t>nonheterosexual</a:t>
            </a:r>
            <a:r>
              <a:rPr lang="en-US" b="0" i="0" dirty="0">
                <a:solidFill>
                  <a:srgbClr val="333333"/>
                </a:solidFill>
                <a:effectLst/>
                <a:latin typeface="Open Sans" panose="020B0606030504020204" pitchFamily="34" charset="0"/>
              </a:rPr>
              <a:t> female participants, limited insight was provided on this population, and more focused research is needed.</a:t>
            </a:r>
            <a:endParaRPr lang="en-US" dirty="0"/>
          </a:p>
        </p:txBody>
      </p:sp>
      <p:sp>
        <p:nvSpPr>
          <p:cNvPr id="4" name="Slide Number Placeholder 3">
            <a:extLst>
              <a:ext uri="{FF2B5EF4-FFF2-40B4-BE49-F238E27FC236}">
                <a16:creationId xmlns:a16="http://schemas.microsoft.com/office/drawing/2014/main" id="{9D00D634-C5BF-BAB4-C717-9E67CAD9990A}"/>
              </a:ext>
            </a:extLst>
          </p:cNvPr>
          <p:cNvSpPr>
            <a:spLocks noGrp="1"/>
          </p:cNvSpPr>
          <p:nvPr>
            <p:ph type="sldNum" sz="quarter" idx="5"/>
          </p:nvPr>
        </p:nvSpPr>
        <p:spPr/>
        <p:txBody>
          <a:bodyPr/>
          <a:lstStyle/>
          <a:p>
            <a:fld id="{DDEEBBC1-53CF-4EFC-A456-24EDF057A8C3}" type="slidenum">
              <a:rPr lang="en-US" smtClean="0"/>
              <a:t>15</a:t>
            </a:fld>
            <a:endParaRPr lang="en-US"/>
          </a:p>
        </p:txBody>
      </p:sp>
    </p:spTree>
    <p:extLst>
      <p:ext uri="{BB962C8B-B14F-4D97-AF65-F5344CB8AC3E}">
        <p14:creationId xmlns:p14="http://schemas.microsoft.com/office/powerpoint/2010/main" val="422535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inotype Univers"/>
              </a:rPr>
              <a:t>1,002 people ages 65 to 80</a:t>
            </a:r>
          </a:p>
          <a:p>
            <a:r>
              <a:rPr lang="en-US" b="0" i="0" dirty="0">
                <a:solidFill>
                  <a:srgbClr val="000000"/>
                </a:solidFill>
                <a:effectLst/>
                <a:latin typeface="Linotype Univers"/>
              </a:rPr>
              <a:t>62 percent of the older adults polled said that if they were having a problem with their sexual health, they would talk with their health provider about it, </a:t>
            </a:r>
            <a:r>
              <a:rPr lang="en-US" b="1" i="0" dirty="0">
                <a:solidFill>
                  <a:srgbClr val="000000"/>
                </a:solidFill>
                <a:effectLst/>
                <a:latin typeface="Linotype Univers"/>
              </a:rPr>
              <a:t>yet only 17 percent had actually done so in the past two years</a:t>
            </a:r>
            <a:r>
              <a:rPr lang="en-US" b="0" i="0" dirty="0">
                <a:solidFill>
                  <a:srgbClr val="000000"/>
                </a:solidFill>
                <a:effectLst/>
                <a:latin typeface="Linotype Univers"/>
              </a:rPr>
              <a:t>. The majority (88 percent) of those who had talked with their provider about their sexual health said they were comfortable doing so</a:t>
            </a:r>
            <a:endParaRPr lang="en-US" dirty="0"/>
          </a:p>
        </p:txBody>
      </p:sp>
      <p:sp>
        <p:nvSpPr>
          <p:cNvPr id="4" name="Slide Number Placeholder 3"/>
          <p:cNvSpPr>
            <a:spLocks noGrp="1"/>
          </p:cNvSpPr>
          <p:nvPr>
            <p:ph type="sldNum" sz="quarter" idx="5"/>
          </p:nvPr>
        </p:nvSpPr>
        <p:spPr/>
        <p:txBody>
          <a:bodyPr/>
          <a:lstStyle/>
          <a:p>
            <a:fld id="{DDEEBBC1-53CF-4EFC-A456-24EDF057A8C3}" type="slidenum">
              <a:rPr lang="en-US" smtClean="0"/>
              <a:t>16</a:t>
            </a:fld>
            <a:endParaRPr lang="en-US"/>
          </a:p>
        </p:txBody>
      </p:sp>
    </p:spTree>
    <p:extLst>
      <p:ext uri="{BB962C8B-B14F-4D97-AF65-F5344CB8AC3E}">
        <p14:creationId xmlns:p14="http://schemas.microsoft.com/office/powerpoint/2010/main" val="81074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Men and women seem to cope with sexual problems by positioning them as “normal” effects of aging, thereby reducing feelings of distress</a:t>
            </a:r>
          </a:p>
          <a:p>
            <a:r>
              <a:rPr lang="en-US" b="0" i="0" dirty="0">
                <a:solidFill>
                  <a:srgbClr val="333333"/>
                </a:solidFill>
                <a:effectLst/>
                <a:latin typeface="Open Sans" panose="020B0606030504020204" pitchFamily="34" charset="0"/>
              </a:rPr>
              <a:t>Some may not address sexual issues with doctors because sexual dysfunction can be seen as separate to health.</a:t>
            </a:r>
          </a:p>
          <a:p>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Lack of available information about sexual issues and lack of rapport with health care providers prevented older men and women from seeking help. Many older people felt that health care providers were not forthcoming with information regarding sexual issues, were too embarrassed to discuss the issue, or were not knowledgeable enough to assist with sexual problems</a:t>
            </a:r>
          </a:p>
          <a:p>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Building rapport with health care professionals was seen as an important facilitator to the discussion of sexual health issues with health care providers, and having long-standing, continuous contact with one health care provider was seen as essential to building that rapport</a:t>
            </a:r>
          </a:p>
          <a:p>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Older adults indicated that health care providers should be more open to discussing sexual issues, and discussion should be integrated into standard health care as opposed to treating sexuality as separate to health</a:t>
            </a:r>
          </a:p>
          <a:p>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Overall, older men and women seem likely to seek medical advice and discuss sexuality with health care providers when they feel a personal connection with them, when they feel confident and empowered to talk about sexuality, and when communication about sex and sexuality has been normalized by health care providers.</a:t>
            </a:r>
            <a:endParaRPr lang="en-US" dirty="0"/>
          </a:p>
        </p:txBody>
      </p:sp>
      <p:sp>
        <p:nvSpPr>
          <p:cNvPr id="4" name="Slide Number Placeholder 3"/>
          <p:cNvSpPr>
            <a:spLocks noGrp="1"/>
          </p:cNvSpPr>
          <p:nvPr>
            <p:ph type="sldNum" sz="quarter" idx="5"/>
          </p:nvPr>
        </p:nvSpPr>
        <p:spPr/>
        <p:txBody>
          <a:bodyPr/>
          <a:lstStyle/>
          <a:p>
            <a:fld id="{DDEEBBC1-53CF-4EFC-A456-24EDF057A8C3}" type="slidenum">
              <a:rPr lang="en-US" smtClean="0"/>
              <a:t>17</a:t>
            </a:fld>
            <a:endParaRPr lang="en-US"/>
          </a:p>
        </p:txBody>
      </p:sp>
    </p:spTree>
    <p:extLst>
      <p:ext uri="{BB962C8B-B14F-4D97-AF65-F5344CB8AC3E}">
        <p14:creationId xmlns:p14="http://schemas.microsoft.com/office/powerpoint/2010/main" val="595439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4242"/>
                </a:solidFill>
                <a:effectLst/>
                <a:latin typeface="Lora" pitchFamily="2" charset="0"/>
              </a:rPr>
              <a:t>Multifaceted approach that includes managing physical health, providing psychosocial support, and fostering emotional intimacy through targeted interventions</a:t>
            </a:r>
            <a:endParaRPr lang="en-US" dirty="0"/>
          </a:p>
          <a:p>
            <a:r>
              <a:rPr lang="en-US" dirty="0"/>
              <a:t>My colleagues today will be delving more into the physician aspects of sexual function and treatment for those conditions</a:t>
            </a:r>
          </a:p>
        </p:txBody>
      </p:sp>
      <p:sp>
        <p:nvSpPr>
          <p:cNvPr id="4" name="Slide Number Placeholder 3"/>
          <p:cNvSpPr>
            <a:spLocks noGrp="1"/>
          </p:cNvSpPr>
          <p:nvPr>
            <p:ph type="sldNum" sz="quarter" idx="5"/>
          </p:nvPr>
        </p:nvSpPr>
        <p:spPr/>
        <p:txBody>
          <a:bodyPr/>
          <a:lstStyle/>
          <a:p>
            <a:fld id="{DDEEBBC1-53CF-4EFC-A456-24EDF057A8C3}" type="slidenum">
              <a:rPr lang="en-US" smtClean="0"/>
              <a:t>18</a:t>
            </a:fld>
            <a:endParaRPr lang="en-US"/>
          </a:p>
        </p:txBody>
      </p:sp>
    </p:spTree>
    <p:extLst>
      <p:ext uri="{BB962C8B-B14F-4D97-AF65-F5344CB8AC3E}">
        <p14:creationId xmlns:p14="http://schemas.microsoft.com/office/powerpoint/2010/main" val="4268609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24242"/>
                </a:solidFill>
                <a:effectLst/>
                <a:latin typeface="Lora" pitchFamily="2" charset="0"/>
              </a:rPr>
              <a:t>Management of Chronic Conditions:</a:t>
            </a:r>
            <a:r>
              <a:rPr lang="en-US" b="0" i="0" dirty="0">
                <a:solidFill>
                  <a:srgbClr val="424242"/>
                </a:solidFill>
                <a:effectLst/>
                <a:latin typeface="Lora" pitchFamily="2" charset="0"/>
              </a:rPr>
              <a:t> Regular management of chronic diseases such as diabetes, cardiovascular disease, and genitourinary disorders is crucial. The American Heart Association recommends assessing and managing anxiety and depression related to sexual activity in patients with congenital heart disease.</a:t>
            </a:r>
            <a:r>
              <a:rPr lang="en-US" b="1" i="0" baseline="30000" dirty="0">
                <a:solidFill>
                  <a:srgbClr val="E4643D"/>
                </a:solidFill>
                <a:effectLst/>
                <a:latin typeface="var(--oe-sans)"/>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baseline="30000" dirty="0">
              <a:solidFill>
                <a:srgbClr val="E4643D"/>
              </a:solidFill>
              <a:effectLst/>
              <a:latin typeface="var(--oe-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424242"/>
                </a:solidFill>
                <a:effectLst/>
                <a:latin typeface="Lora" pitchFamily="2" charset="0"/>
              </a:rPr>
              <a:t>Pharmacological Interventions:</a:t>
            </a:r>
            <a:r>
              <a:rPr lang="en-US" b="0" i="0" dirty="0">
                <a:solidFill>
                  <a:srgbClr val="424242"/>
                </a:solidFill>
                <a:effectLst/>
                <a:latin typeface="Lora" pitchFamily="2" charset="0"/>
              </a:rPr>
              <a:t> For men with erectile dysfunction, phosphodiesterase type 5 inhibitors can be effective and are generally safe for those without contraindications. For women, nonhormonal lubricants and moisturizers can alleviate vaginal dryness, as recommended by the American Society of Clinical Oncology.</a:t>
            </a:r>
            <a:endParaRPr lang="en-US" b="0" i="0" dirty="0">
              <a:effectLst/>
              <a:latin typeface="Lora" pitchFamily="2" charset="0"/>
            </a:endParaRPr>
          </a:p>
          <a:p>
            <a:endParaRPr lang="en-US" dirty="0"/>
          </a:p>
        </p:txBody>
      </p:sp>
      <p:sp>
        <p:nvSpPr>
          <p:cNvPr id="4" name="Slide Number Placeholder 3"/>
          <p:cNvSpPr>
            <a:spLocks noGrp="1"/>
          </p:cNvSpPr>
          <p:nvPr>
            <p:ph type="sldNum" sz="quarter" idx="5"/>
          </p:nvPr>
        </p:nvSpPr>
        <p:spPr/>
        <p:txBody>
          <a:bodyPr/>
          <a:lstStyle/>
          <a:p>
            <a:fld id="{DDEEBBC1-53CF-4EFC-A456-24EDF057A8C3}" type="slidenum">
              <a:rPr lang="en-US" smtClean="0"/>
              <a:t>19</a:t>
            </a:fld>
            <a:endParaRPr lang="en-US"/>
          </a:p>
        </p:txBody>
      </p:sp>
    </p:spTree>
    <p:extLst>
      <p:ext uri="{BB962C8B-B14F-4D97-AF65-F5344CB8AC3E}">
        <p14:creationId xmlns:p14="http://schemas.microsoft.com/office/powerpoint/2010/main" val="52526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800"/>
              </a:lnSpc>
              <a:spcAft>
                <a:spcPts val="1200"/>
              </a:spcAft>
            </a:pPr>
            <a:r>
              <a:rPr lang="en-US" b="0" i="0" dirty="0">
                <a:solidFill>
                  <a:srgbClr val="424242"/>
                </a:solidFill>
                <a:effectLst/>
                <a:latin typeface="Lora" pitchFamily="2" charset="0"/>
              </a:rPr>
              <a:t>Depression has a significant negative impact on sexual health in aging individuals. Multiple studies have demonstrated that depressive symptoms are associated with various aspects of sexual dysfunction in older adults.</a:t>
            </a:r>
            <a:endParaRPr lang="en-US" b="0" i="0" dirty="0">
              <a:effectLst/>
              <a:latin typeface="var(--oe-serif)"/>
            </a:endParaRPr>
          </a:p>
          <a:p>
            <a:pPr algn="l">
              <a:lnSpc>
                <a:spcPts val="1800"/>
              </a:lnSpc>
              <a:spcAft>
                <a:spcPts val="1200"/>
              </a:spcAft>
            </a:pPr>
            <a:r>
              <a:rPr lang="en-US" b="0" i="0" dirty="0">
                <a:solidFill>
                  <a:srgbClr val="424242"/>
                </a:solidFill>
                <a:effectLst/>
                <a:latin typeface="Lora" pitchFamily="2" charset="0"/>
              </a:rPr>
              <a:t>In a population-based study of older adults with partners, </a:t>
            </a:r>
            <a:r>
              <a:rPr lang="en-US" b="1" i="0" dirty="0">
                <a:solidFill>
                  <a:srgbClr val="424242"/>
                </a:solidFill>
                <a:effectLst/>
                <a:latin typeface="Lora" pitchFamily="2" charset="0"/>
              </a:rPr>
              <a:t>depressive symptoms were found to be negatively associated with all assessed aspects of sexual health, including sexual activity frequency and satisfaction, even after adjusting for age, physical functioning, anxiety, cognitive ability, and perceived stress</a:t>
            </a:r>
            <a:r>
              <a:rPr lang="en-US" b="0" i="0" dirty="0">
                <a:solidFill>
                  <a:srgbClr val="424242"/>
                </a:solidFill>
                <a:effectLst/>
                <a:latin typeface="Lora" pitchFamily="2" charset="0"/>
              </a:rPr>
              <a:t>.</a:t>
            </a:r>
            <a:r>
              <a:rPr lang="en-US" b="1" i="0" baseline="30000" dirty="0">
                <a:solidFill>
                  <a:srgbClr val="E4643D"/>
                </a:solidFill>
                <a:effectLst/>
                <a:latin typeface="var(--oe-sans)"/>
              </a:rPr>
              <a:t>[1]</a:t>
            </a:r>
            <a:r>
              <a:rPr lang="en-US" b="0" i="0" dirty="0">
                <a:solidFill>
                  <a:srgbClr val="424242"/>
                </a:solidFill>
                <a:effectLst/>
                <a:latin typeface="Lora" pitchFamily="2" charset="0"/>
              </a:rPr>
              <a:t> This indicates that depression has a broad and substantial impact on sexual health in both older men and women.</a:t>
            </a:r>
            <a:endParaRPr lang="en-US" b="0" i="0" dirty="0">
              <a:effectLst/>
              <a:latin typeface="var(--oe-serif)"/>
            </a:endParaRPr>
          </a:p>
          <a:p>
            <a:pPr algn="l">
              <a:lnSpc>
                <a:spcPts val="1800"/>
              </a:lnSpc>
              <a:spcAft>
                <a:spcPts val="1200"/>
              </a:spcAft>
            </a:pPr>
            <a:r>
              <a:rPr lang="en-US" b="0" i="0" dirty="0">
                <a:solidFill>
                  <a:srgbClr val="424242"/>
                </a:solidFill>
                <a:effectLst/>
                <a:latin typeface="Lora" pitchFamily="2" charset="0"/>
              </a:rPr>
              <a:t>Specifically, in men, depressive symptoms are significantly associated with erectile dysfunction (ED), orgasmic function, intercourse satisfaction, and overall sexual satisfaction. These associations are independent of age, education, and number of health conditions.</a:t>
            </a:r>
            <a:r>
              <a:rPr lang="en-US" b="1" i="0" baseline="30000" dirty="0">
                <a:solidFill>
                  <a:srgbClr val="E4643D"/>
                </a:solidFill>
                <a:effectLst/>
                <a:latin typeface="var(--oe-sans)"/>
              </a:rPr>
              <a:t>[2]</a:t>
            </a:r>
            <a:r>
              <a:rPr lang="en-US" b="0" i="0" dirty="0">
                <a:solidFill>
                  <a:srgbClr val="424242"/>
                </a:solidFill>
                <a:effectLst/>
                <a:latin typeface="Lora" pitchFamily="2" charset="0"/>
              </a:rPr>
              <a:t> Additionally, depressive symptoms such as "low mood" and "worthlessness" are particularly predictive of ED.</a:t>
            </a:r>
            <a:r>
              <a:rPr lang="en-US" b="1" i="0" baseline="30000" dirty="0">
                <a:solidFill>
                  <a:srgbClr val="E4643D"/>
                </a:solidFill>
                <a:effectLst/>
                <a:latin typeface="var(--oe-sans)"/>
              </a:rPr>
              <a:t>[2]</a:t>
            </a:r>
            <a:endParaRPr lang="en-US" b="0" i="0" dirty="0">
              <a:effectLst/>
              <a:latin typeface="var(--oe-serif)"/>
            </a:endParaRPr>
          </a:p>
          <a:p>
            <a:pPr algn="l">
              <a:lnSpc>
                <a:spcPts val="1800"/>
              </a:lnSpc>
              <a:spcAft>
                <a:spcPts val="1200"/>
              </a:spcAft>
            </a:pPr>
            <a:r>
              <a:rPr lang="en-US" b="0" i="0" dirty="0">
                <a:solidFill>
                  <a:srgbClr val="424242"/>
                </a:solidFill>
                <a:effectLst/>
                <a:latin typeface="Lora" pitchFamily="2" charset="0"/>
              </a:rPr>
              <a:t>For women, depressive symptoms during the menopause transition are associated with low sexual function. Factors such as antidepressant usage, low household income, being postmenopausal, and age further exacerbate this association.</a:t>
            </a:r>
            <a:r>
              <a:rPr lang="en-US" b="1" i="0" baseline="30000" dirty="0">
                <a:solidFill>
                  <a:srgbClr val="E4643D"/>
                </a:solidFill>
                <a:effectLst/>
                <a:latin typeface="var(--oe-sans)"/>
              </a:rPr>
              <a:t>[3]</a:t>
            </a:r>
            <a:endParaRPr lang="en-US" b="0" i="0" dirty="0">
              <a:effectLst/>
              <a:latin typeface="var(--oe-serif)"/>
            </a:endParaRPr>
          </a:p>
        </p:txBody>
      </p:sp>
      <p:sp>
        <p:nvSpPr>
          <p:cNvPr id="4" name="Slide Number Placeholder 3"/>
          <p:cNvSpPr>
            <a:spLocks noGrp="1"/>
          </p:cNvSpPr>
          <p:nvPr>
            <p:ph type="sldNum" sz="quarter" idx="5"/>
          </p:nvPr>
        </p:nvSpPr>
        <p:spPr/>
        <p:txBody>
          <a:bodyPr/>
          <a:lstStyle/>
          <a:p>
            <a:fld id="{DDEEBBC1-53CF-4EFC-A456-24EDF057A8C3}" type="slidenum">
              <a:rPr lang="en-US" smtClean="0"/>
              <a:t>21</a:t>
            </a:fld>
            <a:endParaRPr lang="en-US"/>
          </a:p>
        </p:txBody>
      </p:sp>
    </p:spTree>
    <p:extLst>
      <p:ext uri="{BB962C8B-B14F-4D97-AF65-F5344CB8AC3E}">
        <p14:creationId xmlns:p14="http://schemas.microsoft.com/office/powerpoint/2010/main" val="2887850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0377D-E719-D963-B078-D7D76F134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5BB13-AEBA-9682-6D8D-6428EBBF4E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C0F39-F091-2ACB-B30D-5ABABDD54211}"/>
              </a:ext>
            </a:extLst>
          </p:cNvPr>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Psychosocial Counseling:</a:t>
            </a:r>
            <a:r>
              <a:rPr lang="en-US" dirty="0"/>
              <a:t> Psychotherapy and psychosexual counseling can help address psychological barriers to sexual health. The American Urological Association suggests that counseling can improve communication about sexual concerns and reduce anxiety.</a:t>
            </a:r>
            <a:r>
              <a:rPr lang="en-US" b="1" baseline="30000" dirty="0"/>
              <a:t>[3]. </a:t>
            </a:r>
            <a:r>
              <a:rPr lang="en-US" sz="1200" dirty="0"/>
              <a:t>Therapy can help address psychological barriers, manage expectations, and improve communication skills in intimate relationships</a:t>
            </a:r>
            <a:endParaRPr lang="en-US" sz="1200" dirty="0">
              <a:latin typeface="Arial" panose="020B0604020202020204" pitchFamily="34" charset="0"/>
              <a:cs typeface="Arial" panose="020B0604020202020204" pitchFamily="34" charset="0"/>
            </a:endParaRPr>
          </a:p>
          <a:p>
            <a:endParaRPr lang="en-US" dirty="0"/>
          </a:p>
          <a:p>
            <a:r>
              <a:rPr lang="en-US" dirty="0"/>
              <a:t>• </a:t>
            </a:r>
            <a:r>
              <a:rPr lang="en-US" b="1" dirty="0"/>
              <a:t>Education and Training:</a:t>
            </a:r>
            <a:r>
              <a:rPr lang="en-US" dirty="0"/>
              <a:t> Providing education to both healthcare providers and older adults about sexual health can help reduce stigma and improve knowledge (Stowell); </a:t>
            </a:r>
            <a:r>
              <a:rPr lang="en-US" b="0" i="0" dirty="0">
                <a:solidFill>
                  <a:srgbClr val="212121"/>
                </a:solidFill>
                <a:effectLst/>
                <a:latin typeface="BlinkMacSystemFont"/>
              </a:rPr>
              <a:t>Older people have specific needs relating to their sexual health. </a:t>
            </a:r>
            <a:r>
              <a:rPr lang="en-US" b="1" dirty="0"/>
              <a:t>Sexual education for older adults:</a:t>
            </a:r>
            <a:r>
              <a:rPr lang="en-US" dirty="0"/>
              <a:t> Many older adults are unaware of sexual health issues relevant to aging. Education can include safe sex practices, normalizing sexual changes with age, and addressing myths about sexuality in later life.</a:t>
            </a:r>
            <a:endParaRPr lang="en-US" b="0" i="0" dirty="0">
              <a:solidFill>
                <a:srgbClr val="212121"/>
              </a:solidFill>
              <a:effectLst/>
              <a:latin typeface="BlinkMacSystemFont"/>
            </a:endParaRPr>
          </a:p>
          <a:p>
            <a:endParaRPr lang="en-US" b="0" i="0" dirty="0">
              <a:solidFill>
                <a:srgbClr val="212121"/>
              </a:solidFill>
              <a:effectLst/>
              <a:latin typeface="BlinkMacSystemFont"/>
            </a:endParaRPr>
          </a:p>
          <a:p>
            <a:r>
              <a:rPr lang="en-US" b="0" i="0" dirty="0">
                <a:solidFill>
                  <a:srgbClr val="212121"/>
                </a:solidFill>
                <a:effectLst/>
                <a:latin typeface="BlinkMacSystemFont"/>
              </a:rPr>
              <a:t>Health and social care professionals working with older people may benefit from education/training around sexuality in later life. Evidence on effective interventions and strategies is limited. </a:t>
            </a:r>
            <a:endParaRPr lang="en-US" dirty="0"/>
          </a:p>
          <a:p>
            <a:endParaRPr lang="en-US" dirty="0"/>
          </a:p>
        </p:txBody>
      </p:sp>
      <p:sp>
        <p:nvSpPr>
          <p:cNvPr id="4" name="Slide Number Placeholder 3">
            <a:extLst>
              <a:ext uri="{FF2B5EF4-FFF2-40B4-BE49-F238E27FC236}">
                <a16:creationId xmlns:a16="http://schemas.microsoft.com/office/drawing/2014/main" id="{56EF2814-4E32-1930-635D-1E956D412458}"/>
              </a:ext>
            </a:extLst>
          </p:cNvPr>
          <p:cNvSpPr>
            <a:spLocks noGrp="1"/>
          </p:cNvSpPr>
          <p:nvPr>
            <p:ph type="sldNum" sz="quarter" idx="5"/>
          </p:nvPr>
        </p:nvSpPr>
        <p:spPr/>
        <p:txBody>
          <a:bodyPr/>
          <a:lstStyle/>
          <a:p>
            <a:fld id="{DDEEBBC1-53CF-4EFC-A456-24EDF057A8C3}" type="slidenum">
              <a:rPr lang="en-US" smtClean="0"/>
              <a:t>22</a:t>
            </a:fld>
            <a:endParaRPr lang="en-US"/>
          </a:p>
        </p:txBody>
      </p:sp>
    </p:spTree>
    <p:extLst>
      <p:ext uri="{BB962C8B-B14F-4D97-AF65-F5344CB8AC3E}">
        <p14:creationId xmlns:p14="http://schemas.microsoft.com/office/powerpoint/2010/main" val="2378445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A9B4E-F490-3EDC-561F-1C941D157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80558-9329-9A50-A286-29E90E1D6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D74826-4F79-A6E7-3D7A-0AF3A048565C}"/>
              </a:ext>
            </a:extLst>
          </p:cNvPr>
          <p:cNvSpPr>
            <a:spLocks noGrp="1"/>
          </p:cNvSpPr>
          <p:nvPr>
            <p:ph type="body" idx="1"/>
          </p:nvPr>
        </p:nvSpPr>
        <p:spPr/>
        <p:txBody>
          <a:bodyPr/>
          <a:lstStyle/>
          <a:p>
            <a:pPr algn="l">
              <a:spcAft>
                <a:spcPts val="1200"/>
              </a:spcAft>
            </a:pPr>
            <a:r>
              <a:rPr lang="en-US" b="1" i="0" dirty="0">
                <a:solidFill>
                  <a:srgbClr val="424242"/>
                </a:solidFill>
                <a:effectLst/>
                <a:latin typeface="Lora" pitchFamily="2" charset="0"/>
              </a:rPr>
              <a:t>Emotional Intimacy:</a:t>
            </a:r>
            <a:endParaRPr lang="en-US" b="0" i="0" dirty="0">
              <a:effectLst/>
              <a:latin typeface="Lora" pitchFamily="2" charset="0"/>
            </a:endParaRPr>
          </a:p>
          <a:p>
            <a:pPr algn="l">
              <a:spcAft>
                <a:spcPts val="1200"/>
              </a:spcAft>
            </a:pPr>
            <a:r>
              <a:rPr lang="en-US" b="0" i="0" dirty="0">
                <a:solidFill>
                  <a:srgbClr val="424242"/>
                </a:solidFill>
                <a:effectLst/>
                <a:latin typeface="Lora" pitchFamily="2" charset="0"/>
              </a:rPr>
              <a:t>• </a:t>
            </a:r>
            <a:r>
              <a:rPr lang="en-US" b="1" i="0" dirty="0">
                <a:solidFill>
                  <a:srgbClr val="424242"/>
                </a:solidFill>
                <a:effectLst/>
                <a:latin typeface="Lora" pitchFamily="2" charset="0"/>
              </a:rPr>
              <a:t>Couples Therapy:</a:t>
            </a:r>
            <a:r>
              <a:rPr lang="en-US" b="0" i="0" dirty="0">
                <a:solidFill>
                  <a:srgbClr val="424242"/>
                </a:solidFill>
                <a:effectLst/>
                <a:latin typeface="Lora" pitchFamily="2" charset="0"/>
              </a:rPr>
              <a:t> Interventions such as Sensate Focus exercises and expanding sexual activities beyond penetration can enhance emotional intimacy and resilience in relationships, as described by </a:t>
            </a:r>
            <a:r>
              <a:rPr lang="en-US" b="0" i="0" dirty="0" err="1">
                <a:solidFill>
                  <a:srgbClr val="424242"/>
                </a:solidFill>
                <a:effectLst/>
                <a:latin typeface="Lora" pitchFamily="2" charset="0"/>
              </a:rPr>
              <a:t>Scheinkman</a:t>
            </a:r>
            <a:r>
              <a:rPr lang="en-US" b="0" i="0" dirty="0">
                <a:solidFill>
                  <a:srgbClr val="424242"/>
                </a:solidFill>
                <a:effectLst/>
                <a:latin typeface="Lora" pitchFamily="2" charset="0"/>
              </a:rPr>
              <a:t> et al..</a:t>
            </a:r>
            <a:r>
              <a:rPr lang="en-US" b="1" i="0" baseline="30000" dirty="0">
                <a:solidFill>
                  <a:srgbClr val="E4643D"/>
                </a:solidFill>
                <a:effectLst/>
                <a:latin typeface="var(--oe-sans)"/>
              </a:rPr>
              <a:t>[5]</a:t>
            </a:r>
            <a:endParaRPr lang="en-US" b="0" i="0" dirty="0">
              <a:effectLst/>
              <a:latin typeface="Lora" pitchFamily="2" charset="0"/>
            </a:endParaRPr>
          </a:p>
          <a:p>
            <a:pPr algn="l">
              <a:spcAft>
                <a:spcPts val="1200"/>
              </a:spcAft>
            </a:pPr>
            <a:r>
              <a:rPr lang="en-US" b="0" i="0" dirty="0">
                <a:solidFill>
                  <a:srgbClr val="424242"/>
                </a:solidFill>
                <a:effectLst/>
                <a:latin typeface="Lora" pitchFamily="2" charset="0"/>
              </a:rPr>
              <a:t>• </a:t>
            </a:r>
            <a:r>
              <a:rPr lang="en-US" b="1" i="0" dirty="0">
                <a:solidFill>
                  <a:srgbClr val="424242"/>
                </a:solidFill>
                <a:effectLst/>
                <a:latin typeface="Lora" pitchFamily="2" charset="0"/>
              </a:rPr>
              <a:t>Relational Satisfaction:</a:t>
            </a:r>
            <a:r>
              <a:rPr lang="en-US" b="0" i="0" dirty="0">
                <a:solidFill>
                  <a:srgbClr val="424242"/>
                </a:solidFill>
                <a:effectLst/>
                <a:latin typeface="Lora" pitchFamily="2" charset="0"/>
              </a:rPr>
              <a:t> Addressing relationship satisfaction and sexual beliefs is important for sexual well-being. Vasconcelos et al. emphasize the role of relationship satisfaction and positive sexual beliefs in maintaining sexual health.</a:t>
            </a:r>
            <a:endParaRPr lang="en-US" b="0" i="0" dirty="0">
              <a:effectLst/>
              <a:latin typeface="Lora" pitchFamily="2" charset="0"/>
            </a:endParaRPr>
          </a:p>
          <a:p>
            <a:endParaRPr lang="en-US" dirty="0"/>
          </a:p>
          <a:p>
            <a:endParaRPr lang="en-US" dirty="0"/>
          </a:p>
        </p:txBody>
      </p:sp>
      <p:sp>
        <p:nvSpPr>
          <p:cNvPr id="4" name="Slide Number Placeholder 3">
            <a:extLst>
              <a:ext uri="{FF2B5EF4-FFF2-40B4-BE49-F238E27FC236}">
                <a16:creationId xmlns:a16="http://schemas.microsoft.com/office/drawing/2014/main" id="{55B804B6-1FBE-D64F-2A7D-5BBF5D074BB4}"/>
              </a:ext>
            </a:extLst>
          </p:cNvPr>
          <p:cNvSpPr>
            <a:spLocks noGrp="1"/>
          </p:cNvSpPr>
          <p:nvPr>
            <p:ph type="sldNum" sz="quarter" idx="5"/>
          </p:nvPr>
        </p:nvSpPr>
        <p:spPr/>
        <p:txBody>
          <a:bodyPr/>
          <a:lstStyle/>
          <a:p>
            <a:fld id="{DDEEBBC1-53CF-4EFC-A456-24EDF057A8C3}" type="slidenum">
              <a:rPr lang="en-US" smtClean="0"/>
              <a:t>23</a:t>
            </a:fld>
            <a:endParaRPr lang="en-US"/>
          </a:p>
        </p:txBody>
      </p:sp>
    </p:spTree>
    <p:extLst>
      <p:ext uri="{BB962C8B-B14F-4D97-AF65-F5344CB8AC3E}">
        <p14:creationId xmlns:p14="http://schemas.microsoft.com/office/powerpoint/2010/main" val="412328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stigma and ageism: , which can discourage older adults from seeking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Address societal views that associate aging with a loss of sexual interest or capacity.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Residential and care facility considerations:</a:t>
            </a:r>
            <a:r>
              <a:rPr lang="en-US" sz="1200" dirty="0"/>
              <a:t> Older adults in assisted living or nursing homes may face restrictions or lack privacy. Advocacy and policy changes to support both sexual rights and safety in such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DDEEBBC1-53CF-4EFC-A456-24EDF057A8C3}" type="slidenum">
              <a:rPr lang="en-US" smtClean="0"/>
              <a:t>24</a:t>
            </a:fld>
            <a:endParaRPr lang="en-US"/>
          </a:p>
        </p:txBody>
      </p:sp>
    </p:spTree>
    <p:extLst>
      <p:ext uri="{BB962C8B-B14F-4D97-AF65-F5344CB8AC3E}">
        <p14:creationId xmlns:p14="http://schemas.microsoft.com/office/powerpoint/2010/main" val="342447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333333"/>
                </a:solidFill>
                <a:effectLst/>
                <a:latin typeface="Open Sans" panose="020B0606030504020204" pitchFamily="34" charset="0"/>
              </a:rPr>
              <a:t>While this perspective focuses on activity/behavior of actors, it recognizes that different individual perceptions of what is sexual are based on complex social, economical, and political factors.</a:t>
            </a:r>
          </a:p>
          <a:p>
            <a:pPr marL="171450" indent="-171450">
              <a:buFont typeface="Arial" panose="020B0604020202020204" pitchFamily="34" charset="0"/>
              <a:buChar char="•"/>
            </a:pPr>
            <a:r>
              <a:rPr lang="en-US" b="0" i="0" dirty="0">
                <a:solidFill>
                  <a:srgbClr val="333333"/>
                </a:solidFill>
                <a:effectLst/>
                <a:latin typeface="Open Sans" panose="020B0606030504020204" pitchFamily="34" charset="0"/>
              </a:rPr>
              <a:t>Thus, what does not seem sexual for someone at one stage of life might be for someone else of different age and social circumstances</a:t>
            </a:r>
            <a:endParaRPr lang="en-US" dirty="0"/>
          </a:p>
        </p:txBody>
      </p:sp>
      <p:sp>
        <p:nvSpPr>
          <p:cNvPr id="4" name="Slide Number Placeholder 3"/>
          <p:cNvSpPr>
            <a:spLocks noGrp="1"/>
          </p:cNvSpPr>
          <p:nvPr>
            <p:ph type="sldNum" sz="quarter" idx="5"/>
          </p:nvPr>
        </p:nvSpPr>
        <p:spPr/>
        <p:txBody>
          <a:bodyPr/>
          <a:lstStyle/>
          <a:p>
            <a:fld id="{DDEEBBC1-53CF-4EFC-A456-24EDF057A8C3}" type="slidenum">
              <a:rPr lang="en-US" smtClean="0"/>
              <a:t>5</a:t>
            </a:fld>
            <a:endParaRPr lang="en-US"/>
          </a:p>
        </p:txBody>
      </p:sp>
    </p:spTree>
    <p:extLst>
      <p:ext uri="{BB962C8B-B14F-4D97-AF65-F5344CB8AC3E}">
        <p14:creationId xmlns:p14="http://schemas.microsoft.com/office/powerpoint/2010/main" val="32372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EEBBC1-53CF-4EFC-A456-24EDF057A8C3}" type="slidenum">
              <a:rPr lang="en-US" smtClean="0"/>
              <a:t>25</a:t>
            </a:fld>
            <a:endParaRPr lang="en-US"/>
          </a:p>
        </p:txBody>
      </p:sp>
    </p:spTree>
    <p:extLst>
      <p:ext uri="{BB962C8B-B14F-4D97-AF65-F5344CB8AC3E}">
        <p14:creationId xmlns:p14="http://schemas.microsoft.com/office/powerpoint/2010/main" val="2295628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52525"/>
                </a:solidFill>
                <a:effectLst/>
                <a:latin typeface="system-ui"/>
              </a:rPr>
              <a:t>The ISSWSH is a multidisciplinary, academic, and scientific organization with the following purposes:</a:t>
            </a:r>
          </a:p>
          <a:p>
            <a:pPr algn="l">
              <a:buFont typeface="Arial" panose="020B0604020202020204" pitchFamily="34" charset="0"/>
              <a:buChar char="•"/>
            </a:pPr>
            <a:r>
              <a:rPr lang="en-US" b="1" i="0" dirty="0">
                <a:solidFill>
                  <a:srgbClr val="252525"/>
                </a:solidFill>
                <a:effectLst/>
                <a:latin typeface="system-ui"/>
              </a:rPr>
              <a:t>To provide</a:t>
            </a:r>
            <a:r>
              <a:rPr lang="en-US" b="0" i="0" dirty="0">
                <a:solidFill>
                  <a:srgbClr val="252525"/>
                </a:solidFill>
                <a:effectLst/>
                <a:latin typeface="system-ui"/>
              </a:rPr>
              <a:t> opportunities for communication among scholars, researchers, and practitioners about women's sexual function and sexual experience,</a:t>
            </a:r>
          </a:p>
          <a:p>
            <a:pPr algn="l">
              <a:buFont typeface="Arial" panose="020B0604020202020204" pitchFamily="34" charset="0"/>
              <a:buChar char="•"/>
            </a:pPr>
            <a:r>
              <a:rPr lang="en-US" b="1" i="0" dirty="0">
                <a:solidFill>
                  <a:srgbClr val="252525"/>
                </a:solidFill>
                <a:effectLst/>
                <a:latin typeface="system-ui"/>
              </a:rPr>
              <a:t>To support</a:t>
            </a:r>
            <a:r>
              <a:rPr lang="en-US" b="0" i="0" dirty="0">
                <a:solidFill>
                  <a:srgbClr val="252525"/>
                </a:solidFill>
                <a:effectLst/>
                <a:latin typeface="system-ui"/>
              </a:rPr>
              <a:t> the highest standards of ethics and professionalism in research, education, and clinical practice of women's sexuality, and</a:t>
            </a:r>
          </a:p>
          <a:p>
            <a:pPr algn="l">
              <a:buFont typeface="Arial" panose="020B0604020202020204" pitchFamily="34" charset="0"/>
              <a:buChar char="•"/>
            </a:pPr>
            <a:r>
              <a:rPr lang="en-US" b="1" i="0" dirty="0">
                <a:solidFill>
                  <a:srgbClr val="252525"/>
                </a:solidFill>
                <a:effectLst/>
                <a:latin typeface="system-ui"/>
              </a:rPr>
              <a:t>To provide</a:t>
            </a:r>
            <a:r>
              <a:rPr lang="en-US" b="0" i="0" dirty="0">
                <a:solidFill>
                  <a:srgbClr val="252525"/>
                </a:solidFill>
                <a:effectLst/>
                <a:latin typeface="system-ui"/>
              </a:rPr>
              <a:t> the public with accurate information about women's sexuality and sexual health</a:t>
            </a:r>
          </a:p>
          <a:p>
            <a:endParaRPr lang="en-US" dirty="0"/>
          </a:p>
        </p:txBody>
      </p:sp>
      <p:sp>
        <p:nvSpPr>
          <p:cNvPr id="4" name="Slide Number Placeholder 3"/>
          <p:cNvSpPr>
            <a:spLocks noGrp="1"/>
          </p:cNvSpPr>
          <p:nvPr>
            <p:ph type="sldNum" sz="quarter" idx="5"/>
          </p:nvPr>
        </p:nvSpPr>
        <p:spPr/>
        <p:txBody>
          <a:bodyPr/>
          <a:lstStyle/>
          <a:p>
            <a:fld id="{DDEEBBC1-53CF-4EFC-A456-24EDF057A8C3}" type="slidenum">
              <a:rPr lang="en-US" smtClean="0"/>
              <a:t>26</a:t>
            </a:fld>
            <a:endParaRPr lang="en-US"/>
          </a:p>
        </p:txBody>
      </p:sp>
    </p:spTree>
    <p:extLst>
      <p:ext uri="{BB962C8B-B14F-4D97-AF65-F5344CB8AC3E}">
        <p14:creationId xmlns:p14="http://schemas.microsoft.com/office/powerpoint/2010/main" val="352663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frequency of sexual activity tends to decline with age, older adults are still sexually active. </a:t>
            </a:r>
          </a:p>
        </p:txBody>
      </p:sp>
      <p:sp>
        <p:nvSpPr>
          <p:cNvPr id="4" name="Slide Number Placeholder 3"/>
          <p:cNvSpPr>
            <a:spLocks noGrp="1"/>
          </p:cNvSpPr>
          <p:nvPr>
            <p:ph type="sldNum" sz="quarter" idx="5"/>
          </p:nvPr>
        </p:nvSpPr>
        <p:spPr/>
        <p:txBody>
          <a:bodyPr/>
          <a:lstStyle/>
          <a:p>
            <a:fld id="{DDEEBBC1-53CF-4EFC-A456-24EDF057A8C3}" type="slidenum">
              <a:rPr lang="en-US" smtClean="0"/>
              <a:t>6</a:t>
            </a:fld>
            <a:endParaRPr lang="en-US"/>
          </a:p>
        </p:txBody>
      </p:sp>
    </p:spTree>
    <p:extLst>
      <p:ext uri="{BB962C8B-B14F-4D97-AF65-F5344CB8AC3E}">
        <p14:creationId xmlns:p14="http://schemas.microsoft.com/office/powerpoint/2010/main" val="622786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one study in England, 86% of men and 60% of women age 60-69 reported being sexually active. </a:t>
            </a:r>
          </a:p>
          <a:p>
            <a:r>
              <a:rPr lang="en-US" dirty="0"/>
              <a:t>As did 59% of men and 34% of women aged 70-79, and 31% of men and 14% of women aged 80 and older. </a:t>
            </a:r>
          </a:p>
          <a:p>
            <a:r>
              <a:rPr lang="en-US" dirty="0"/>
              <a:t>Even 10% of people older than 90 reported being sexually active in a Swedish study. </a:t>
            </a:r>
          </a:p>
        </p:txBody>
      </p:sp>
      <p:sp>
        <p:nvSpPr>
          <p:cNvPr id="4" name="Slide Number Placeholder 3"/>
          <p:cNvSpPr>
            <a:spLocks noGrp="1"/>
          </p:cNvSpPr>
          <p:nvPr>
            <p:ph type="sldNum" sz="quarter" idx="5"/>
          </p:nvPr>
        </p:nvSpPr>
        <p:spPr/>
        <p:txBody>
          <a:bodyPr/>
          <a:lstStyle/>
          <a:p>
            <a:fld id="{DDEEBBC1-53CF-4EFC-A456-24EDF057A8C3}" type="slidenum">
              <a:rPr lang="en-US" smtClean="0"/>
              <a:t>7</a:t>
            </a:fld>
            <a:endParaRPr lang="en-US"/>
          </a:p>
        </p:txBody>
      </p:sp>
    </p:spTree>
    <p:extLst>
      <p:ext uri="{BB962C8B-B14F-4D97-AF65-F5344CB8AC3E}">
        <p14:creationId xmlns:p14="http://schemas.microsoft.com/office/powerpoint/2010/main" val="91951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Source Sans Pro" panose="020B0503030403020204" pitchFamily="34" charset="0"/>
              </a:rPr>
              <a:t>Which is not the reality for many older adults who adapt their sexual activity because of erectile dysfunction, vaginal dryness, arthritis, mobility limitations, effects of medication, or serious health conditions</a:t>
            </a:r>
          </a:p>
          <a:p>
            <a:r>
              <a:rPr lang="en-US" b="0" i="0" dirty="0">
                <a:solidFill>
                  <a:srgbClr val="2E2E2E"/>
                </a:solidFill>
                <a:effectLst/>
                <a:latin typeface="Source Sans Pro" panose="020B0503030403020204" pitchFamily="34" charset="0"/>
              </a:rPr>
              <a:t>Additionally, this misconstruction ignores those whose sex partner has passed away or has a serious health condition, and also older people who are LGBTQ. In interactions with older patients, physicians need to consider forms of sexual activity beyond penetrative sex, and to include oral sex, kissing, fondling, and solo sex (masturbation) in the conversation.</a:t>
            </a:r>
            <a:endParaRPr lang="en-US" dirty="0"/>
          </a:p>
        </p:txBody>
      </p:sp>
      <p:sp>
        <p:nvSpPr>
          <p:cNvPr id="4" name="Slide Number Placeholder 3"/>
          <p:cNvSpPr>
            <a:spLocks noGrp="1"/>
          </p:cNvSpPr>
          <p:nvPr>
            <p:ph type="sldNum" sz="quarter" idx="5"/>
          </p:nvPr>
        </p:nvSpPr>
        <p:spPr/>
        <p:txBody>
          <a:bodyPr/>
          <a:lstStyle/>
          <a:p>
            <a:fld id="{DDEEBBC1-53CF-4EFC-A456-24EDF057A8C3}" type="slidenum">
              <a:rPr lang="en-US" smtClean="0"/>
              <a:t>8</a:t>
            </a:fld>
            <a:endParaRPr lang="en-US"/>
          </a:p>
        </p:txBody>
      </p:sp>
    </p:spTree>
    <p:extLst>
      <p:ext uri="{BB962C8B-B14F-4D97-AF65-F5344CB8AC3E}">
        <p14:creationId xmlns:p14="http://schemas.microsoft.com/office/powerpoint/2010/main" val="518422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STI’s remain common and costly to our nation’s health </a:t>
            </a:r>
          </a:p>
          <a:p>
            <a:r>
              <a:rPr lang="en-US" dirty="0"/>
              <a:t>In 2018, 26 million people has a new STI costing an estimated $16 BILLION dollars in direct lifetime medical costs </a:t>
            </a:r>
          </a:p>
        </p:txBody>
      </p:sp>
      <p:sp>
        <p:nvSpPr>
          <p:cNvPr id="4" name="Slide Number Placeholder 3"/>
          <p:cNvSpPr>
            <a:spLocks noGrp="1"/>
          </p:cNvSpPr>
          <p:nvPr>
            <p:ph type="sldNum" sz="quarter" idx="5"/>
          </p:nvPr>
        </p:nvSpPr>
        <p:spPr/>
        <p:txBody>
          <a:bodyPr/>
          <a:lstStyle/>
          <a:p>
            <a:fld id="{DDEEBBC1-53CF-4EFC-A456-24EDF057A8C3}" type="slidenum">
              <a:rPr lang="en-US" smtClean="0"/>
              <a:t>10</a:t>
            </a:fld>
            <a:endParaRPr lang="en-US"/>
          </a:p>
        </p:txBody>
      </p:sp>
    </p:spTree>
    <p:extLst>
      <p:ext uri="{BB962C8B-B14F-4D97-AF65-F5344CB8AC3E}">
        <p14:creationId xmlns:p14="http://schemas.microsoft.com/office/powerpoint/2010/main" val="335317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1800"/>
              </a:lnSpc>
              <a:spcAft>
                <a:spcPts val="1200"/>
              </a:spcAft>
            </a:pPr>
            <a:r>
              <a:rPr lang="en-US" b="1" i="0" dirty="0">
                <a:solidFill>
                  <a:srgbClr val="424242"/>
                </a:solidFill>
                <a:effectLst/>
                <a:latin typeface="Lora" pitchFamily="2" charset="0"/>
              </a:rPr>
              <a:t>Physical Health:</a:t>
            </a:r>
            <a:r>
              <a:rPr lang="en-US" b="0" i="0" dirty="0">
                <a:solidFill>
                  <a:srgbClr val="424242"/>
                </a:solidFill>
                <a:effectLst/>
                <a:latin typeface="Lora" pitchFamily="2" charset="0"/>
              </a:rPr>
              <a:t> Regular sexual activity in older adults is associated with numerous physical health benefits, including improved cardiovascular health and better overall physical functioning. </a:t>
            </a:r>
            <a:r>
              <a:rPr lang="en-US" b="0" i="0" dirty="0" err="1">
                <a:solidFill>
                  <a:srgbClr val="424242"/>
                </a:solidFill>
                <a:effectLst/>
                <a:latin typeface="Lora" pitchFamily="2" charset="0"/>
              </a:rPr>
              <a:t>DeLamater's</a:t>
            </a:r>
            <a:r>
              <a:rPr lang="en-US" b="0" i="0" dirty="0">
                <a:solidFill>
                  <a:srgbClr val="424242"/>
                </a:solidFill>
                <a:effectLst/>
                <a:latin typeface="Lora" pitchFamily="2" charset="0"/>
              </a:rPr>
              <a:t> review highlights that good physical health and continued sexual activity are interlinked, with regular sexual expression contributing to better physical health outcomes. Additionally, Flynn and Gow found that the frequency of sexual behaviors is a significant predictor of quality of life in the physical health domain.</a:t>
            </a:r>
            <a:r>
              <a:rPr lang="en-US" b="1" i="0" baseline="30000" dirty="0">
                <a:solidFill>
                  <a:srgbClr val="E4643D"/>
                </a:solidFill>
                <a:effectLst/>
                <a:latin typeface="var(--oe-sans)"/>
              </a:rPr>
              <a:t>[1-2]</a:t>
            </a:r>
            <a:endParaRPr lang="en-US" b="0" i="0" dirty="0">
              <a:effectLst/>
              <a:latin typeface="var(--oe-serif)"/>
            </a:endParaRPr>
          </a:p>
          <a:p>
            <a:pPr algn="l">
              <a:lnSpc>
                <a:spcPts val="1800"/>
              </a:lnSpc>
              <a:spcAft>
                <a:spcPts val="1200"/>
              </a:spcAft>
            </a:pPr>
            <a:r>
              <a:rPr lang="en-US" b="1" i="0" dirty="0">
                <a:solidFill>
                  <a:srgbClr val="424242"/>
                </a:solidFill>
                <a:effectLst/>
                <a:latin typeface="Lora" pitchFamily="2" charset="0"/>
              </a:rPr>
              <a:t>Mental Well-Being:</a:t>
            </a:r>
            <a:r>
              <a:rPr lang="en-US" b="0" i="0" dirty="0">
                <a:solidFill>
                  <a:srgbClr val="424242"/>
                </a:solidFill>
                <a:effectLst/>
                <a:latin typeface="Lora" pitchFamily="2" charset="0"/>
              </a:rPr>
              <a:t> Sexual activity and satisfaction are strongly correlated with mental health. Zhang and Liu's longitudinal study demonstrated that being sexually active and having a satisfying sexual relationship are associated with better mental health outcomes, including lower levels of psychological distress and higher levels of happiness. Similarly, Flynn and Gow reported that the importance of sexual behaviors is associated with better psychological health, independent of other factors.</a:t>
            </a:r>
            <a:r>
              <a:rPr lang="en-US" b="1" i="0" baseline="30000" dirty="0">
                <a:solidFill>
                  <a:srgbClr val="E4643D"/>
                </a:solidFill>
                <a:effectLst/>
                <a:latin typeface="var(--oe-sans)"/>
              </a:rPr>
              <a:t>[2-3]</a:t>
            </a:r>
            <a:endParaRPr lang="en-US" b="0" i="0" dirty="0">
              <a:effectLst/>
              <a:latin typeface="var(--oe-serif)"/>
            </a:endParaRPr>
          </a:p>
          <a:p>
            <a:pPr algn="l">
              <a:lnSpc>
                <a:spcPts val="1800"/>
              </a:lnSpc>
              <a:spcAft>
                <a:spcPts val="1200"/>
              </a:spcAft>
            </a:pPr>
            <a:r>
              <a:rPr lang="en-US" b="1" i="0" dirty="0">
                <a:solidFill>
                  <a:srgbClr val="424242"/>
                </a:solidFill>
                <a:effectLst/>
                <a:latin typeface="Lora" pitchFamily="2" charset="0"/>
              </a:rPr>
              <a:t>Emotional Intimacy:</a:t>
            </a:r>
            <a:r>
              <a:rPr lang="en-US" b="0" i="0" dirty="0">
                <a:solidFill>
                  <a:srgbClr val="424242"/>
                </a:solidFill>
                <a:effectLst/>
                <a:latin typeface="Lora" pitchFamily="2" charset="0"/>
              </a:rPr>
              <a:t> Emotional intimacy is a critical component of sexual health in older adults. Towler et al. found that older adults often view sexual activity as an extension of emotional closeness and relationship satisfaction, which can be maintained despite changes in sexual function. This emotional connection enhances relationship satisfaction and overall quality of life.</a:t>
            </a:r>
            <a:r>
              <a:rPr lang="en-US" b="1" i="0" baseline="30000" dirty="0">
                <a:solidFill>
                  <a:srgbClr val="E4643D"/>
                </a:solidFill>
                <a:effectLst/>
                <a:latin typeface="var(--oe-sans)"/>
              </a:rPr>
              <a:t>[4]</a:t>
            </a:r>
            <a:endParaRPr lang="en-US" b="0" i="0" dirty="0">
              <a:effectLst/>
              <a:latin typeface="var(--oe-serif)"/>
            </a:endParaRPr>
          </a:p>
          <a:p>
            <a:pPr algn="l">
              <a:lnSpc>
                <a:spcPts val="1800"/>
              </a:lnSpc>
              <a:spcAft>
                <a:spcPts val="750"/>
              </a:spcAft>
            </a:pPr>
            <a:r>
              <a:rPr lang="en-US" b="0" i="0" dirty="0">
                <a:solidFill>
                  <a:srgbClr val="424242"/>
                </a:solidFill>
                <a:effectLst/>
                <a:latin typeface="Lora" pitchFamily="2" charset="0"/>
              </a:rPr>
              <a:t>In summary, </a:t>
            </a:r>
            <a:r>
              <a:rPr lang="en-US" b="1" i="0" dirty="0">
                <a:solidFill>
                  <a:srgbClr val="424242"/>
                </a:solidFill>
                <a:effectLst/>
                <a:latin typeface="Lora" pitchFamily="2" charset="0"/>
              </a:rPr>
              <a:t>sexual health in aging improves quality of life</a:t>
            </a:r>
            <a:r>
              <a:rPr lang="en-US" b="0" i="0" dirty="0">
                <a:solidFill>
                  <a:srgbClr val="424242"/>
                </a:solidFill>
                <a:effectLst/>
                <a:latin typeface="Lora" pitchFamily="2" charset="0"/>
              </a:rPr>
              <a:t> by enhancing physical health, supporting mental well-being, and fostering emotional intimacy, as evidenced by multiple studies in the medical literature.</a:t>
            </a:r>
            <a:r>
              <a:rPr lang="en-US" b="1" i="0" baseline="30000" dirty="0">
                <a:solidFill>
                  <a:srgbClr val="E4643D"/>
                </a:solidFill>
                <a:effectLst/>
                <a:latin typeface="var(--oe-sans)"/>
              </a:rPr>
              <a:t>[1-4]</a:t>
            </a:r>
            <a:endParaRPr lang="en-US" b="0" i="0" dirty="0">
              <a:effectLst/>
              <a:latin typeface="var(--oe-serif)"/>
            </a:endParaRPr>
          </a:p>
        </p:txBody>
      </p:sp>
      <p:sp>
        <p:nvSpPr>
          <p:cNvPr id="4" name="Slide Number Placeholder 3"/>
          <p:cNvSpPr>
            <a:spLocks noGrp="1"/>
          </p:cNvSpPr>
          <p:nvPr>
            <p:ph type="sldNum" sz="quarter" idx="5"/>
          </p:nvPr>
        </p:nvSpPr>
        <p:spPr/>
        <p:txBody>
          <a:bodyPr/>
          <a:lstStyle/>
          <a:p>
            <a:fld id="{DDEEBBC1-53CF-4EFC-A456-24EDF057A8C3}" type="slidenum">
              <a:rPr lang="en-US" smtClean="0"/>
              <a:t>11</a:t>
            </a:fld>
            <a:endParaRPr lang="en-US"/>
          </a:p>
        </p:txBody>
      </p:sp>
    </p:spTree>
    <p:extLst>
      <p:ext uri="{BB962C8B-B14F-4D97-AF65-F5344CB8AC3E}">
        <p14:creationId xmlns:p14="http://schemas.microsoft.com/office/powerpoint/2010/main" val="795216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Published in 2019</a:t>
            </a:r>
          </a:p>
          <a:p>
            <a:r>
              <a:rPr lang="en-US" b="0" i="0" dirty="0">
                <a:solidFill>
                  <a:srgbClr val="333333"/>
                </a:solidFill>
                <a:effectLst/>
                <a:latin typeface="Open Sans" panose="020B0606030504020204" pitchFamily="34" charset="0"/>
              </a:rPr>
              <a:t>published in English language in peer-reviewed journals between 1990 and 2016</a:t>
            </a:r>
            <a:endParaRPr lang="en-US" dirty="0"/>
          </a:p>
        </p:txBody>
      </p:sp>
      <p:sp>
        <p:nvSpPr>
          <p:cNvPr id="4" name="Slide Number Placeholder 3"/>
          <p:cNvSpPr>
            <a:spLocks noGrp="1"/>
          </p:cNvSpPr>
          <p:nvPr>
            <p:ph type="sldNum" sz="quarter" idx="5"/>
          </p:nvPr>
        </p:nvSpPr>
        <p:spPr/>
        <p:txBody>
          <a:bodyPr/>
          <a:lstStyle/>
          <a:p>
            <a:fld id="{DDEEBBC1-53CF-4EFC-A456-24EDF057A8C3}" type="slidenum">
              <a:rPr lang="en-US" smtClean="0"/>
              <a:t>12</a:t>
            </a:fld>
            <a:endParaRPr lang="en-US"/>
          </a:p>
        </p:txBody>
      </p:sp>
    </p:spTree>
    <p:extLst>
      <p:ext uri="{BB962C8B-B14F-4D97-AF65-F5344CB8AC3E}">
        <p14:creationId xmlns:p14="http://schemas.microsoft.com/office/powerpoint/2010/main" val="73294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erection issues are also sometimes reported to have positive effects. These include increased intimacy between partners, and the development of alternative sexual practices less focused on the penis, which resulted in greater sexual satisfaction</a:t>
            </a:r>
            <a:endParaRPr lang="en-US" dirty="0"/>
          </a:p>
        </p:txBody>
      </p:sp>
      <p:sp>
        <p:nvSpPr>
          <p:cNvPr id="4" name="Slide Number Placeholder 3"/>
          <p:cNvSpPr>
            <a:spLocks noGrp="1"/>
          </p:cNvSpPr>
          <p:nvPr>
            <p:ph type="sldNum" sz="quarter" idx="5"/>
          </p:nvPr>
        </p:nvSpPr>
        <p:spPr/>
        <p:txBody>
          <a:bodyPr/>
          <a:lstStyle/>
          <a:p>
            <a:fld id="{DDEEBBC1-53CF-4EFC-A456-24EDF057A8C3}" type="slidenum">
              <a:rPr lang="en-US" smtClean="0"/>
              <a:t>13</a:t>
            </a:fld>
            <a:endParaRPr lang="en-US"/>
          </a:p>
        </p:txBody>
      </p:sp>
    </p:spTree>
    <p:extLst>
      <p:ext uri="{BB962C8B-B14F-4D97-AF65-F5344CB8AC3E}">
        <p14:creationId xmlns:p14="http://schemas.microsoft.com/office/powerpoint/2010/main" val="335034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11/18/2024</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7715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11/18/2024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786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11/18/2024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7496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11/18/2024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3094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11/18/2024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5226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11/18/2024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2950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11/18/2024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6848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11/18/2024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9945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11/18/2024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5826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11/18/2024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9518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11/18/2024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12608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11/18/2024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34893720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s/sexual-health.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red geometric pattern">
            <a:extLst>
              <a:ext uri="{FF2B5EF4-FFF2-40B4-BE49-F238E27FC236}">
                <a16:creationId xmlns:a16="http://schemas.microsoft.com/office/drawing/2014/main" id="{9ACF8A15-6A1B-42BE-1446-5F7AC8D278D8}"/>
              </a:ext>
            </a:extLst>
          </p:cNvPr>
          <p:cNvPicPr>
            <a:picLocks noChangeAspect="1"/>
          </p:cNvPicPr>
          <p:nvPr/>
        </p:nvPicPr>
        <p:blipFill>
          <a:blip r:embed="rId2" cstate="print">
            <a:alphaModFix amt="70000"/>
            <a:extLst>
              <a:ext uri="{28A0092B-C50C-407E-A947-70E740481C1C}">
                <a14:useLocalDpi xmlns:a14="http://schemas.microsoft.com/office/drawing/2010/main"/>
              </a:ext>
            </a:extLst>
          </a:blip>
          <a:srcRect r="-1"/>
          <a:stretch/>
        </p:blipFill>
        <p:spPr>
          <a:xfrm>
            <a:off x="20" y="10"/>
            <a:ext cx="12188932" cy="6856614"/>
          </a:xfrm>
          <a:prstGeom prst="rect">
            <a:avLst/>
          </a:prstGeom>
        </p:spPr>
      </p:pic>
      <p:sp>
        <p:nvSpPr>
          <p:cNvPr id="2" name="Title 1">
            <a:extLst>
              <a:ext uri="{FF2B5EF4-FFF2-40B4-BE49-F238E27FC236}">
                <a16:creationId xmlns:a16="http://schemas.microsoft.com/office/drawing/2014/main" id="{8BD177F9-FFC0-14AD-4E9A-CF251E1CB9C5}"/>
              </a:ext>
            </a:extLst>
          </p:cNvPr>
          <p:cNvSpPr>
            <a:spLocks noGrp="1"/>
          </p:cNvSpPr>
          <p:nvPr>
            <p:ph type="ctrTitle"/>
          </p:nvPr>
        </p:nvSpPr>
        <p:spPr>
          <a:xfrm>
            <a:off x="996275" y="744909"/>
            <a:ext cx="10190071" cy="3145855"/>
          </a:xfrm>
        </p:spPr>
        <p:txBody>
          <a:bodyPr anchor="b">
            <a:normAutofit/>
          </a:bodyPr>
          <a:lstStyle/>
          <a:p>
            <a:r>
              <a:rPr lang="en-US" sz="5400" dirty="0">
                <a:solidFill>
                  <a:srgbClr val="FFFFFF"/>
                </a:solidFill>
              </a:rPr>
              <a:t>Sexual Health and Aging</a:t>
            </a:r>
          </a:p>
        </p:txBody>
      </p:sp>
      <p:sp>
        <p:nvSpPr>
          <p:cNvPr id="3" name="Subtitle 2">
            <a:extLst>
              <a:ext uri="{FF2B5EF4-FFF2-40B4-BE49-F238E27FC236}">
                <a16:creationId xmlns:a16="http://schemas.microsoft.com/office/drawing/2014/main" id="{FC2B51AF-612D-05CE-8334-64EAC66CFAA5}"/>
              </a:ext>
            </a:extLst>
          </p:cNvPr>
          <p:cNvSpPr>
            <a:spLocks noGrp="1"/>
          </p:cNvSpPr>
          <p:nvPr>
            <p:ph type="subTitle" idx="1"/>
          </p:nvPr>
        </p:nvSpPr>
        <p:spPr>
          <a:xfrm>
            <a:off x="1218708" y="4069780"/>
            <a:ext cx="9781327" cy="2056617"/>
          </a:xfrm>
        </p:spPr>
        <p:txBody>
          <a:bodyPr anchor="t">
            <a:normAutofit fontScale="92500" lnSpcReduction="20000"/>
          </a:bodyPr>
          <a:lstStyle/>
          <a:p>
            <a:r>
              <a:rPr lang="en-US" sz="2200" dirty="0">
                <a:solidFill>
                  <a:srgbClr val="FFFFFF"/>
                </a:solidFill>
              </a:rPr>
              <a:t>Joy Bulger Beck, MD, MS, FACP</a:t>
            </a:r>
          </a:p>
          <a:p>
            <a:r>
              <a:rPr lang="en-US" sz="2200" dirty="0">
                <a:solidFill>
                  <a:srgbClr val="FFFFFF"/>
                </a:solidFill>
              </a:rPr>
              <a:t>Mini Medical School</a:t>
            </a:r>
          </a:p>
          <a:p>
            <a:r>
              <a:rPr lang="en-US" sz="2200" dirty="0">
                <a:solidFill>
                  <a:srgbClr val="FFFFFF"/>
                </a:solidFill>
              </a:rPr>
              <a:t>Clinical Assistant Professor of Medicine</a:t>
            </a:r>
          </a:p>
          <a:p>
            <a:r>
              <a:rPr lang="en-US" sz="2200" dirty="0">
                <a:solidFill>
                  <a:srgbClr val="FFFFFF"/>
                </a:solidFill>
              </a:rPr>
              <a:t>College of Medicine, University of Arizona - Tucson</a:t>
            </a:r>
          </a:p>
          <a:p>
            <a:r>
              <a:rPr lang="en-US" sz="2200" dirty="0">
                <a:solidFill>
                  <a:srgbClr val="FFFFFF"/>
                </a:solidFill>
              </a:rPr>
              <a:t>November 21, 2024</a:t>
            </a:r>
          </a:p>
        </p:txBody>
      </p:sp>
      <p:grpSp>
        <p:nvGrpSpPr>
          <p:cNvPr id="1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24" name="Group 23">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25" name="Straight Connector 2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9"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30" name="Freeform: Shape 29">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504189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Ds In Older Adults: What To Know As You Age | Everlywell">
            <a:extLst>
              <a:ext uri="{FF2B5EF4-FFF2-40B4-BE49-F238E27FC236}">
                <a16:creationId xmlns:a16="http://schemas.microsoft.com/office/drawing/2014/main" id="{6D550AFC-A8A3-9298-4548-F9F12F1C4B44}"/>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963179" y="117502"/>
            <a:ext cx="10265642" cy="6622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14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470F-3702-0A49-4A75-BE740ACC8EE4}"/>
              </a:ext>
            </a:extLst>
          </p:cNvPr>
          <p:cNvSpPr>
            <a:spLocks noGrp="1"/>
          </p:cNvSpPr>
          <p:nvPr>
            <p:ph type="title"/>
          </p:nvPr>
        </p:nvSpPr>
        <p:spPr/>
        <p:txBody>
          <a:bodyPr/>
          <a:lstStyle/>
          <a:p>
            <a:r>
              <a:rPr lang="en-US" dirty="0"/>
              <a:t>Sex and Quality of Life </a:t>
            </a:r>
          </a:p>
        </p:txBody>
      </p:sp>
      <p:sp>
        <p:nvSpPr>
          <p:cNvPr id="3" name="Content Placeholder 2">
            <a:extLst>
              <a:ext uri="{FF2B5EF4-FFF2-40B4-BE49-F238E27FC236}">
                <a16:creationId xmlns:a16="http://schemas.microsoft.com/office/drawing/2014/main" id="{CC447167-1018-E13A-4C2A-99532AB8475F}"/>
              </a:ext>
            </a:extLst>
          </p:cNvPr>
          <p:cNvSpPr>
            <a:spLocks noGrp="1"/>
          </p:cNvSpPr>
          <p:nvPr>
            <p:ph idx="1"/>
          </p:nvPr>
        </p:nvSpPr>
        <p:spPr/>
        <p:txBody>
          <a:bodyPr>
            <a:normAutofit fontScale="92500" lnSpcReduction="10000"/>
          </a:bodyPr>
          <a:lstStyle/>
          <a:p>
            <a:r>
              <a:rPr lang="en-US" b="1" dirty="0"/>
              <a:t>Physical Health</a:t>
            </a:r>
            <a:r>
              <a:rPr lang="en-US" dirty="0"/>
              <a:t>: improved cardiovascular health and conditioning (</a:t>
            </a:r>
            <a:r>
              <a:rPr lang="en-US" dirty="0" err="1"/>
              <a:t>DeLamter</a:t>
            </a:r>
            <a:r>
              <a:rPr lang="en-US" dirty="0"/>
              <a:t>, et al) </a:t>
            </a:r>
          </a:p>
          <a:p>
            <a:endParaRPr lang="en-US" dirty="0"/>
          </a:p>
          <a:p>
            <a:r>
              <a:rPr lang="en-US" b="1" dirty="0"/>
              <a:t>Mental Well-Being</a:t>
            </a:r>
            <a:r>
              <a:rPr lang="en-US" dirty="0"/>
              <a:t>: lower levels of psychological distress and higher levels of happiness associated with being sexually active (Flynn, et al)</a:t>
            </a:r>
          </a:p>
          <a:p>
            <a:endParaRPr lang="en-US" dirty="0"/>
          </a:p>
          <a:p>
            <a:r>
              <a:rPr lang="en-US" b="1" dirty="0"/>
              <a:t>Emotional Intimacy</a:t>
            </a:r>
            <a:r>
              <a:rPr lang="en-US" dirty="0"/>
              <a:t>: emotional connections enhance relationship satisfaction and overall quality of life (Towler, et al) </a:t>
            </a:r>
          </a:p>
        </p:txBody>
      </p:sp>
    </p:spTree>
    <p:extLst>
      <p:ext uri="{BB962C8B-B14F-4D97-AF65-F5344CB8AC3E}">
        <p14:creationId xmlns:p14="http://schemas.microsoft.com/office/powerpoint/2010/main" val="40624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273D-B961-FF3C-8D6B-3BB54AEBAECE}"/>
              </a:ext>
            </a:extLst>
          </p:cNvPr>
          <p:cNvSpPr>
            <a:spLocks noGrp="1"/>
          </p:cNvSpPr>
          <p:nvPr>
            <p:ph type="title"/>
          </p:nvPr>
        </p:nvSpPr>
        <p:spPr/>
        <p:txBody>
          <a:bodyPr>
            <a:normAutofit fontScale="90000"/>
          </a:bodyPr>
          <a:lstStyle/>
          <a:p>
            <a:br>
              <a:rPr lang="en-US" b="1" i="0" dirty="0">
                <a:solidFill>
                  <a:srgbClr val="212121"/>
                </a:solidFill>
                <a:effectLst/>
                <a:latin typeface="Merriweather" panose="020F0502020204030204" pitchFamily="2" charset="0"/>
              </a:rPr>
            </a:br>
            <a:endParaRPr lang="en-US" dirty="0"/>
          </a:p>
        </p:txBody>
      </p:sp>
      <p:graphicFrame>
        <p:nvGraphicFramePr>
          <p:cNvPr id="8" name="Content Placeholder 2">
            <a:extLst>
              <a:ext uri="{FF2B5EF4-FFF2-40B4-BE49-F238E27FC236}">
                <a16:creationId xmlns:a16="http://schemas.microsoft.com/office/drawing/2014/main" id="{CF8759A2-FE0F-77B7-56B8-6B33A8E9C06C}"/>
              </a:ext>
            </a:extLst>
          </p:cNvPr>
          <p:cNvGraphicFramePr>
            <a:graphicFrameLocks noGrp="1"/>
          </p:cNvGraphicFramePr>
          <p:nvPr>
            <p:ph idx="1"/>
            <p:extLst>
              <p:ext uri="{D42A27DB-BD31-4B8C-83A1-F6EECF244321}">
                <p14:modId xmlns:p14="http://schemas.microsoft.com/office/powerpoint/2010/main" val="3374128339"/>
              </p:ext>
            </p:extLst>
          </p:nvPr>
        </p:nvGraphicFramePr>
        <p:xfrm>
          <a:off x="838200" y="2547257"/>
          <a:ext cx="10515600" cy="362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50A5620-8483-AC11-5CDB-86E74C6FD374}"/>
              </a:ext>
            </a:extLst>
          </p:cNvPr>
          <p:cNvPicPr>
            <a:picLocks noChangeAspect="1"/>
          </p:cNvPicPr>
          <p:nvPr/>
        </p:nvPicPr>
        <p:blipFill>
          <a:blip r:embed="rId8"/>
          <a:stretch>
            <a:fillRect/>
          </a:stretch>
        </p:blipFill>
        <p:spPr>
          <a:xfrm>
            <a:off x="838200" y="365125"/>
            <a:ext cx="10588487" cy="1735818"/>
          </a:xfrm>
          <a:prstGeom prst="rect">
            <a:avLst/>
          </a:prstGeom>
        </p:spPr>
      </p:pic>
      <p:sp>
        <p:nvSpPr>
          <p:cNvPr id="6" name="TextBox 5">
            <a:extLst>
              <a:ext uri="{FF2B5EF4-FFF2-40B4-BE49-F238E27FC236}">
                <a16:creationId xmlns:a16="http://schemas.microsoft.com/office/drawing/2014/main" id="{9462BA24-14F6-A46B-BE44-273068FCEF91}"/>
              </a:ext>
            </a:extLst>
          </p:cNvPr>
          <p:cNvSpPr txBox="1"/>
          <p:nvPr/>
        </p:nvSpPr>
        <p:spPr>
          <a:xfrm>
            <a:off x="10319656" y="6308209"/>
            <a:ext cx="3548743" cy="369332"/>
          </a:xfrm>
          <a:prstGeom prst="rect">
            <a:avLst/>
          </a:prstGeom>
          <a:noFill/>
        </p:spPr>
        <p:txBody>
          <a:bodyPr wrap="square" rtlCol="0">
            <a:spAutoFit/>
          </a:bodyPr>
          <a:lstStyle/>
          <a:p>
            <a:r>
              <a:rPr lang="en-US" dirty="0" err="1"/>
              <a:t>Sinkovic</a:t>
            </a:r>
            <a:r>
              <a:rPr lang="en-US" dirty="0"/>
              <a:t>, et. al</a:t>
            </a:r>
          </a:p>
        </p:txBody>
      </p:sp>
    </p:spTree>
    <p:extLst>
      <p:ext uri="{BB962C8B-B14F-4D97-AF65-F5344CB8AC3E}">
        <p14:creationId xmlns:p14="http://schemas.microsoft.com/office/powerpoint/2010/main" val="273196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2A5C-0E0E-1A02-56AF-88B5583CF8E4}"/>
              </a:ext>
            </a:extLst>
          </p:cNvPr>
          <p:cNvSpPr>
            <a:spLocks noGrp="1"/>
          </p:cNvSpPr>
          <p:nvPr>
            <p:ph type="title"/>
          </p:nvPr>
        </p:nvSpPr>
        <p:spPr/>
        <p:txBody>
          <a:bodyPr>
            <a:normAutofit fontScale="90000"/>
          </a:bodyPr>
          <a:lstStyle/>
          <a:p>
            <a:r>
              <a:rPr lang="en-US" dirty="0">
                <a:solidFill>
                  <a:srgbClr val="212121"/>
                </a:solidFill>
                <a:latin typeface="BlinkMacSystemFont"/>
              </a:rPr>
              <a:t>P</a:t>
            </a:r>
            <a:r>
              <a:rPr lang="en-US" b="0" i="0" dirty="0">
                <a:solidFill>
                  <a:srgbClr val="212121"/>
                </a:solidFill>
                <a:effectLst/>
                <a:latin typeface="BlinkMacSystemFont"/>
              </a:rPr>
              <a:t>sychological and relational aspects of sexuality</a:t>
            </a:r>
            <a:br>
              <a:rPr lang="en-US" b="0" i="0" dirty="0">
                <a:solidFill>
                  <a:srgbClr val="212121"/>
                </a:solidFill>
                <a:effectLst/>
                <a:latin typeface="BlinkMacSystemFont"/>
              </a:rPr>
            </a:br>
            <a:endParaRPr lang="en-US" dirty="0"/>
          </a:p>
        </p:txBody>
      </p:sp>
      <p:sp>
        <p:nvSpPr>
          <p:cNvPr id="3" name="Content Placeholder 2">
            <a:extLst>
              <a:ext uri="{FF2B5EF4-FFF2-40B4-BE49-F238E27FC236}">
                <a16:creationId xmlns:a16="http://schemas.microsoft.com/office/drawing/2014/main" id="{67F1354F-3201-1384-8356-36343BA97DC9}"/>
              </a:ext>
            </a:extLst>
          </p:cNvPr>
          <p:cNvSpPr>
            <a:spLocks noGrp="1"/>
          </p:cNvSpPr>
          <p:nvPr>
            <p:ph idx="1"/>
          </p:nvPr>
        </p:nvSpPr>
        <p:spPr>
          <a:xfrm>
            <a:off x="838200" y="1462370"/>
            <a:ext cx="10515600" cy="4351338"/>
          </a:xfrm>
        </p:spPr>
        <p:txBody>
          <a:bodyPr>
            <a:normAutofit/>
          </a:bodyPr>
          <a:lstStyle/>
          <a:p>
            <a:r>
              <a:rPr lang="en-US" b="1" dirty="0">
                <a:solidFill>
                  <a:srgbClr val="212121"/>
                </a:solidFill>
                <a:latin typeface="Arial" panose="020B0604020202020204" pitchFamily="34" charset="0"/>
                <a:cs typeface="Arial" panose="020B0604020202020204" pitchFamily="34" charset="0"/>
              </a:rPr>
              <a:t>P</a:t>
            </a:r>
            <a:r>
              <a:rPr lang="en-US" b="1" i="0" dirty="0">
                <a:solidFill>
                  <a:srgbClr val="212121"/>
                </a:solidFill>
                <a:effectLst/>
                <a:latin typeface="Arial" panose="020B0604020202020204" pitchFamily="34" charset="0"/>
                <a:cs typeface="Arial" panose="020B0604020202020204" pitchFamily="34" charset="0"/>
              </a:rPr>
              <a:t>ersonal meanings and understandings of sex</a:t>
            </a:r>
          </a:p>
          <a:p>
            <a:pPr lvl="1"/>
            <a:r>
              <a:rPr lang="en-US" sz="2800" b="0" i="0" dirty="0">
                <a:solidFill>
                  <a:srgbClr val="212121"/>
                </a:solidFill>
                <a:effectLst/>
                <a:latin typeface="Arial" panose="020B0604020202020204" pitchFamily="34" charset="0"/>
                <a:cs typeface="Arial" panose="020B0604020202020204" pitchFamily="34" charset="0"/>
              </a:rPr>
              <a:t>What is considered important or quality sex may change over time</a:t>
            </a:r>
          </a:p>
          <a:p>
            <a:pPr lvl="1"/>
            <a:r>
              <a:rPr lang="en-US" sz="2800" b="0" i="0" dirty="0">
                <a:solidFill>
                  <a:srgbClr val="212121"/>
                </a:solidFill>
                <a:effectLst/>
                <a:latin typeface="Arial" panose="020B0604020202020204" pitchFamily="34" charset="0"/>
                <a:cs typeface="Arial" panose="020B0604020202020204" pitchFamily="34" charset="0"/>
              </a:rPr>
              <a:t>Intimacy between partners and development of alternative sexual practices when health was a limitation resulted in greater sexual satisfaction</a:t>
            </a:r>
          </a:p>
        </p:txBody>
      </p:sp>
      <p:sp>
        <p:nvSpPr>
          <p:cNvPr id="4" name="TextBox 3">
            <a:extLst>
              <a:ext uri="{FF2B5EF4-FFF2-40B4-BE49-F238E27FC236}">
                <a16:creationId xmlns:a16="http://schemas.microsoft.com/office/drawing/2014/main" id="{A7AD48A6-757D-3D41-798D-93B079FF0DBA}"/>
              </a:ext>
            </a:extLst>
          </p:cNvPr>
          <p:cNvSpPr txBox="1"/>
          <p:nvPr/>
        </p:nvSpPr>
        <p:spPr>
          <a:xfrm>
            <a:off x="10221684" y="6311900"/>
            <a:ext cx="3548743" cy="369332"/>
          </a:xfrm>
          <a:prstGeom prst="rect">
            <a:avLst/>
          </a:prstGeom>
          <a:noFill/>
        </p:spPr>
        <p:txBody>
          <a:bodyPr wrap="square" rtlCol="0">
            <a:spAutoFit/>
          </a:bodyPr>
          <a:lstStyle/>
          <a:p>
            <a:r>
              <a:rPr lang="en-US" dirty="0" err="1"/>
              <a:t>Sinkovic</a:t>
            </a:r>
            <a:r>
              <a:rPr lang="en-US" dirty="0"/>
              <a:t>, et. al</a:t>
            </a:r>
          </a:p>
        </p:txBody>
      </p:sp>
      <p:pic>
        <p:nvPicPr>
          <p:cNvPr id="15362" name="Picture 2">
            <a:extLst>
              <a:ext uri="{FF2B5EF4-FFF2-40B4-BE49-F238E27FC236}">
                <a16:creationId xmlns:a16="http://schemas.microsoft.com/office/drawing/2014/main" id="{5F3E4441-FB30-643A-07FC-C0CAD47FA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101253" y="4169233"/>
            <a:ext cx="3683822" cy="232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8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7ED88-2D39-A259-F240-F0AE19498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95165-F119-8DF5-5EF0-692386D2B3A7}"/>
              </a:ext>
            </a:extLst>
          </p:cNvPr>
          <p:cNvSpPr>
            <a:spLocks noGrp="1"/>
          </p:cNvSpPr>
          <p:nvPr>
            <p:ph type="title"/>
          </p:nvPr>
        </p:nvSpPr>
        <p:spPr/>
        <p:txBody>
          <a:bodyPr>
            <a:normAutofit fontScale="90000"/>
          </a:bodyPr>
          <a:lstStyle/>
          <a:p>
            <a:r>
              <a:rPr lang="en-US" dirty="0">
                <a:solidFill>
                  <a:srgbClr val="212121"/>
                </a:solidFill>
                <a:latin typeface="BlinkMacSystemFont"/>
              </a:rPr>
              <a:t>P</a:t>
            </a:r>
            <a:r>
              <a:rPr lang="en-US" b="0" i="0" dirty="0">
                <a:solidFill>
                  <a:srgbClr val="212121"/>
                </a:solidFill>
                <a:effectLst/>
                <a:latin typeface="BlinkMacSystemFont"/>
              </a:rPr>
              <a:t>sychological and relational aspects of sexuality</a:t>
            </a:r>
            <a:br>
              <a:rPr lang="en-US" b="0" i="0" dirty="0">
                <a:solidFill>
                  <a:srgbClr val="212121"/>
                </a:solidFill>
                <a:effectLst/>
                <a:latin typeface="BlinkMacSystemFont"/>
              </a:rPr>
            </a:br>
            <a:endParaRPr lang="en-US" dirty="0"/>
          </a:p>
        </p:txBody>
      </p:sp>
      <p:sp>
        <p:nvSpPr>
          <p:cNvPr id="4" name="TextBox 3">
            <a:extLst>
              <a:ext uri="{FF2B5EF4-FFF2-40B4-BE49-F238E27FC236}">
                <a16:creationId xmlns:a16="http://schemas.microsoft.com/office/drawing/2014/main" id="{41B90B97-4E95-E8A1-02B9-4ECE70073817}"/>
              </a:ext>
            </a:extLst>
          </p:cNvPr>
          <p:cNvSpPr txBox="1"/>
          <p:nvPr/>
        </p:nvSpPr>
        <p:spPr>
          <a:xfrm>
            <a:off x="10221684" y="6311900"/>
            <a:ext cx="3548743" cy="369332"/>
          </a:xfrm>
          <a:prstGeom prst="rect">
            <a:avLst/>
          </a:prstGeom>
          <a:noFill/>
        </p:spPr>
        <p:txBody>
          <a:bodyPr wrap="square" rtlCol="0">
            <a:spAutoFit/>
          </a:bodyPr>
          <a:lstStyle/>
          <a:p>
            <a:r>
              <a:rPr lang="en-US" dirty="0" err="1"/>
              <a:t>Sinkovic</a:t>
            </a:r>
            <a:r>
              <a:rPr lang="en-US" dirty="0"/>
              <a:t>, et. al</a:t>
            </a:r>
          </a:p>
        </p:txBody>
      </p:sp>
      <p:sp>
        <p:nvSpPr>
          <p:cNvPr id="3" name="Content Placeholder 2">
            <a:extLst>
              <a:ext uri="{FF2B5EF4-FFF2-40B4-BE49-F238E27FC236}">
                <a16:creationId xmlns:a16="http://schemas.microsoft.com/office/drawing/2014/main" id="{6D3E5B94-9BF8-1E6A-1DC9-A809D00C1988}"/>
              </a:ext>
            </a:extLst>
          </p:cNvPr>
          <p:cNvSpPr>
            <a:spLocks noGrp="1"/>
          </p:cNvSpPr>
          <p:nvPr>
            <p:ph idx="1"/>
          </p:nvPr>
        </p:nvSpPr>
        <p:spPr>
          <a:xfrm>
            <a:off x="1314189" y="1690688"/>
            <a:ext cx="5257800" cy="4519612"/>
          </a:xfrm>
        </p:spPr>
        <p:txBody>
          <a:bodyPr>
            <a:normAutofit/>
          </a:bodyPr>
          <a:lstStyle/>
          <a:p>
            <a:r>
              <a:rPr lang="en-US" b="1" dirty="0">
                <a:solidFill>
                  <a:srgbClr val="212121"/>
                </a:solidFill>
                <a:latin typeface="BlinkMacSystemFont"/>
              </a:rPr>
              <a:t>C</a:t>
            </a:r>
            <a:r>
              <a:rPr lang="en-US" b="1" i="0" dirty="0">
                <a:solidFill>
                  <a:srgbClr val="212121"/>
                </a:solidFill>
                <a:effectLst/>
                <a:latin typeface="BlinkMacSystemFont"/>
              </a:rPr>
              <a:t>ouple hood aspects</a:t>
            </a:r>
          </a:p>
          <a:p>
            <a:pPr lvl="1"/>
            <a:r>
              <a:rPr lang="en-US" sz="2800" b="0" i="0" dirty="0">
                <a:solidFill>
                  <a:srgbClr val="212121"/>
                </a:solidFill>
                <a:effectLst/>
                <a:latin typeface="BlinkMacSystemFont"/>
              </a:rPr>
              <a:t>Change in partners </a:t>
            </a:r>
            <a:endParaRPr lang="en-US" sz="2800" dirty="0">
              <a:solidFill>
                <a:srgbClr val="212121"/>
              </a:solidFill>
              <a:latin typeface="BlinkMacSystemFont"/>
            </a:endParaRPr>
          </a:p>
          <a:p>
            <a:pPr lvl="1"/>
            <a:r>
              <a:rPr lang="en-US" sz="2800" b="0" i="0" dirty="0">
                <a:solidFill>
                  <a:srgbClr val="212121"/>
                </a:solidFill>
                <a:effectLst/>
                <a:latin typeface="BlinkMacSystemFont"/>
              </a:rPr>
              <a:t>Difficulty finding part</a:t>
            </a:r>
            <a:r>
              <a:rPr lang="en-US" sz="2800" dirty="0">
                <a:solidFill>
                  <a:srgbClr val="212121"/>
                </a:solidFill>
                <a:latin typeface="BlinkMacSystemFont"/>
              </a:rPr>
              <a:t>ners</a:t>
            </a:r>
          </a:p>
          <a:p>
            <a:pPr lvl="1"/>
            <a:r>
              <a:rPr lang="en-US" sz="2800" b="0" i="0" dirty="0">
                <a:solidFill>
                  <a:srgbClr val="212121"/>
                </a:solidFill>
                <a:effectLst/>
                <a:latin typeface="BlinkMacSystemFont"/>
              </a:rPr>
              <a:t>Partner communication</a:t>
            </a:r>
          </a:p>
          <a:p>
            <a:pPr lvl="1"/>
            <a:r>
              <a:rPr lang="en-US" sz="2800" dirty="0">
                <a:solidFill>
                  <a:srgbClr val="212121"/>
                </a:solidFill>
                <a:latin typeface="BlinkMacSystemFont"/>
              </a:rPr>
              <a:t>More distress if mismatch in sexual satisfaction between partners</a:t>
            </a:r>
          </a:p>
          <a:p>
            <a:pPr lvl="1"/>
            <a:r>
              <a:rPr lang="en-US" sz="2800" dirty="0">
                <a:solidFill>
                  <a:srgbClr val="212121"/>
                </a:solidFill>
                <a:latin typeface="BlinkMacSystemFont"/>
              </a:rPr>
              <a:t>Caregiving and sexuality </a:t>
            </a:r>
          </a:p>
        </p:txBody>
      </p:sp>
      <p:pic>
        <p:nvPicPr>
          <p:cNvPr id="16388" name="Picture 4">
            <a:extLst>
              <a:ext uri="{FF2B5EF4-FFF2-40B4-BE49-F238E27FC236}">
                <a16:creationId xmlns:a16="http://schemas.microsoft.com/office/drawing/2014/main" id="{2AE274D0-E616-CCB9-3883-E07E71530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43" r="15252"/>
          <a:stretch/>
        </p:blipFill>
        <p:spPr bwMode="auto">
          <a:xfrm>
            <a:off x="7187556" y="1690688"/>
            <a:ext cx="3690255" cy="3898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58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3697-8F0A-7BFF-4C06-5155B3263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A8F0A-9EC6-DDF1-75DA-8C02893F7A6A}"/>
              </a:ext>
            </a:extLst>
          </p:cNvPr>
          <p:cNvSpPr>
            <a:spLocks noGrp="1"/>
          </p:cNvSpPr>
          <p:nvPr>
            <p:ph type="title"/>
          </p:nvPr>
        </p:nvSpPr>
        <p:spPr/>
        <p:txBody>
          <a:bodyPr>
            <a:normAutofit fontScale="90000"/>
          </a:bodyPr>
          <a:lstStyle/>
          <a:p>
            <a:r>
              <a:rPr lang="en-US" dirty="0">
                <a:solidFill>
                  <a:srgbClr val="212121"/>
                </a:solidFill>
                <a:latin typeface="BlinkMacSystemFont"/>
              </a:rPr>
              <a:t>P</a:t>
            </a:r>
            <a:r>
              <a:rPr lang="en-US" b="0" i="0" dirty="0">
                <a:solidFill>
                  <a:srgbClr val="212121"/>
                </a:solidFill>
                <a:effectLst/>
                <a:latin typeface="BlinkMacSystemFont"/>
              </a:rPr>
              <a:t>sychological and relational aspects of sexuality</a:t>
            </a:r>
            <a:br>
              <a:rPr lang="en-US" b="0" i="0" dirty="0">
                <a:solidFill>
                  <a:srgbClr val="212121"/>
                </a:solidFill>
                <a:effectLst/>
                <a:latin typeface="BlinkMacSystemFont"/>
              </a:rPr>
            </a:br>
            <a:endParaRPr lang="en-US" dirty="0"/>
          </a:p>
        </p:txBody>
      </p:sp>
      <p:sp>
        <p:nvSpPr>
          <p:cNvPr id="4" name="TextBox 3">
            <a:extLst>
              <a:ext uri="{FF2B5EF4-FFF2-40B4-BE49-F238E27FC236}">
                <a16:creationId xmlns:a16="http://schemas.microsoft.com/office/drawing/2014/main" id="{2EB24E93-62DA-DC34-2666-69F5F3CD174B}"/>
              </a:ext>
            </a:extLst>
          </p:cNvPr>
          <p:cNvSpPr txBox="1"/>
          <p:nvPr/>
        </p:nvSpPr>
        <p:spPr>
          <a:xfrm>
            <a:off x="10221684" y="6311900"/>
            <a:ext cx="3548743" cy="369332"/>
          </a:xfrm>
          <a:prstGeom prst="rect">
            <a:avLst/>
          </a:prstGeom>
          <a:noFill/>
        </p:spPr>
        <p:txBody>
          <a:bodyPr wrap="square" rtlCol="0">
            <a:spAutoFit/>
          </a:bodyPr>
          <a:lstStyle/>
          <a:p>
            <a:r>
              <a:rPr lang="en-US" dirty="0" err="1"/>
              <a:t>Sinkovic</a:t>
            </a:r>
            <a:r>
              <a:rPr lang="en-US" dirty="0"/>
              <a:t>, et. al</a:t>
            </a:r>
          </a:p>
        </p:txBody>
      </p:sp>
      <p:sp>
        <p:nvSpPr>
          <p:cNvPr id="3" name="Content Placeholder 2">
            <a:extLst>
              <a:ext uri="{FF2B5EF4-FFF2-40B4-BE49-F238E27FC236}">
                <a16:creationId xmlns:a16="http://schemas.microsoft.com/office/drawing/2014/main" id="{53BBA637-C060-050F-F767-F10135A6DCED}"/>
              </a:ext>
            </a:extLst>
          </p:cNvPr>
          <p:cNvSpPr>
            <a:spLocks noGrp="1"/>
          </p:cNvSpPr>
          <p:nvPr>
            <p:ph idx="1"/>
          </p:nvPr>
        </p:nvSpPr>
        <p:spPr>
          <a:xfrm>
            <a:off x="537575" y="1575103"/>
            <a:ext cx="6577210" cy="4917771"/>
          </a:xfrm>
        </p:spPr>
        <p:txBody>
          <a:bodyPr>
            <a:normAutofit/>
          </a:bodyPr>
          <a:lstStyle/>
          <a:p>
            <a:r>
              <a:rPr lang="en-US" dirty="0">
                <a:solidFill>
                  <a:srgbClr val="212121"/>
                </a:solidFill>
                <a:latin typeface="Arial" panose="020B0604020202020204" pitchFamily="34" charset="0"/>
                <a:cs typeface="Arial" panose="020B0604020202020204" pitchFamily="34" charset="0"/>
              </a:rPr>
              <a:t>Sociocultural Aspects </a:t>
            </a:r>
          </a:p>
          <a:p>
            <a:pPr lvl="1"/>
            <a:r>
              <a:rPr lang="en-US" sz="2800" b="0" i="0" dirty="0">
                <a:solidFill>
                  <a:srgbClr val="212121"/>
                </a:solidFill>
                <a:effectLst/>
                <a:latin typeface="Arial" panose="020B0604020202020204" pitchFamily="34" charset="0"/>
                <a:cs typeface="Arial" panose="020B0604020202020204" pitchFamily="34" charset="0"/>
              </a:rPr>
              <a:t>Gender and sex stereotypes can affect psychological aspects of sexuality</a:t>
            </a:r>
          </a:p>
          <a:p>
            <a:pPr lvl="1"/>
            <a:endParaRPr lang="en-US" b="0" i="0" dirty="0">
              <a:solidFill>
                <a:srgbClr val="212121"/>
              </a:solidFill>
              <a:effectLst/>
              <a:latin typeface="BlinkMacSystemFont"/>
            </a:endParaRPr>
          </a:p>
        </p:txBody>
      </p:sp>
      <p:pic>
        <p:nvPicPr>
          <p:cNvPr id="8200" name="Picture 8">
            <a:extLst>
              <a:ext uri="{FF2B5EF4-FFF2-40B4-BE49-F238E27FC236}">
                <a16:creationId xmlns:a16="http://schemas.microsoft.com/office/drawing/2014/main" id="{EF6D4C25-E264-0254-A818-FA52CF835FB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6859359" y="2193318"/>
            <a:ext cx="4749868" cy="316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6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445C-878B-2682-3C5A-26E97E6E9987}"/>
              </a:ext>
            </a:extLst>
          </p:cNvPr>
          <p:cNvSpPr>
            <a:spLocks noGrp="1"/>
          </p:cNvSpPr>
          <p:nvPr>
            <p:ph type="title"/>
          </p:nvPr>
        </p:nvSpPr>
        <p:spPr>
          <a:xfrm>
            <a:off x="838200" y="0"/>
            <a:ext cx="10515600" cy="1325563"/>
          </a:xfrm>
        </p:spPr>
        <p:txBody>
          <a:bodyPr/>
          <a:lstStyle/>
          <a:p>
            <a:pPr algn="ctr"/>
            <a:r>
              <a:rPr lang="en-US" dirty="0"/>
              <a:t>OPEN DIALOGUE</a:t>
            </a:r>
          </a:p>
        </p:txBody>
      </p:sp>
      <p:pic>
        <p:nvPicPr>
          <p:cNvPr id="14338" name="Picture 2">
            <a:extLst>
              <a:ext uri="{FF2B5EF4-FFF2-40B4-BE49-F238E27FC236}">
                <a16:creationId xmlns:a16="http://schemas.microsoft.com/office/drawing/2014/main" id="{980811E3-D476-1173-9E73-950A7E1AD12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385692" y="1027906"/>
            <a:ext cx="9420616" cy="576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974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8814E-A6DF-45B3-E682-3F66FB280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0E942-F844-7720-2855-8F471AD05538}"/>
              </a:ext>
            </a:extLst>
          </p:cNvPr>
          <p:cNvSpPr>
            <a:spLocks noGrp="1"/>
          </p:cNvSpPr>
          <p:nvPr>
            <p:ph type="title"/>
          </p:nvPr>
        </p:nvSpPr>
        <p:spPr/>
        <p:txBody>
          <a:bodyPr/>
          <a:lstStyle/>
          <a:p>
            <a:r>
              <a:rPr lang="en-US" dirty="0"/>
              <a:t>HELP-SEEKING BEHAVIORS </a:t>
            </a:r>
          </a:p>
        </p:txBody>
      </p:sp>
      <p:graphicFrame>
        <p:nvGraphicFramePr>
          <p:cNvPr id="6" name="Content Placeholder 2">
            <a:extLst>
              <a:ext uri="{FF2B5EF4-FFF2-40B4-BE49-F238E27FC236}">
                <a16:creationId xmlns:a16="http://schemas.microsoft.com/office/drawing/2014/main" id="{393FEA6D-58A6-3DCB-4AFC-E4D828B7CC9B}"/>
              </a:ext>
            </a:extLst>
          </p:cNvPr>
          <p:cNvGraphicFramePr>
            <a:graphicFrameLocks noGrp="1"/>
          </p:cNvGraphicFramePr>
          <p:nvPr>
            <p:ph idx="1"/>
            <p:extLst>
              <p:ext uri="{D42A27DB-BD31-4B8C-83A1-F6EECF244321}">
                <p14:modId xmlns:p14="http://schemas.microsoft.com/office/powerpoint/2010/main" val="23336387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068554B-FB08-5D31-0D3A-4E8F157786EA}"/>
              </a:ext>
            </a:extLst>
          </p:cNvPr>
          <p:cNvSpPr txBox="1"/>
          <p:nvPr/>
        </p:nvSpPr>
        <p:spPr>
          <a:xfrm>
            <a:off x="10319656" y="6308209"/>
            <a:ext cx="3548743" cy="369332"/>
          </a:xfrm>
          <a:prstGeom prst="rect">
            <a:avLst/>
          </a:prstGeom>
          <a:noFill/>
        </p:spPr>
        <p:txBody>
          <a:bodyPr wrap="square" rtlCol="0">
            <a:spAutoFit/>
          </a:bodyPr>
          <a:lstStyle/>
          <a:p>
            <a:r>
              <a:rPr lang="en-US" dirty="0" err="1"/>
              <a:t>Sinkovic</a:t>
            </a:r>
            <a:r>
              <a:rPr lang="en-US" dirty="0"/>
              <a:t>, et. al</a:t>
            </a:r>
          </a:p>
        </p:txBody>
      </p:sp>
    </p:spTree>
    <p:extLst>
      <p:ext uri="{BB962C8B-B14F-4D97-AF65-F5344CB8AC3E}">
        <p14:creationId xmlns:p14="http://schemas.microsoft.com/office/powerpoint/2010/main" val="3242183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0C93-D4E1-3D4A-132A-77CB746AA960}"/>
              </a:ext>
            </a:extLst>
          </p:cNvPr>
          <p:cNvSpPr>
            <a:spLocks noGrp="1"/>
          </p:cNvSpPr>
          <p:nvPr>
            <p:ph type="title"/>
          </p:nvPr>
        </p:nvSpPr>
        <p:spPr/>
        <p:txBody>
          <a:bodyPr>
            <a:normAutofit fontScale="90000"/>
          </a:bodyPr>
          <a:lstStyle/>
          <a:p>
            <a:r>
              <a:rPr lang="en-US" dirty="0"/>
              <a:t>How To Maintain Sexual Health in Aging? </a:t>
            </a:r>
          </a:p>
        </p:txBody>
      </p:sp>
      <p:graphicFrame>
        <p:nvGraphicFramePr>
          <p:cNvPr id="4" name="Diagram 3">
            <a:extLst>
              <a:ext uri="{FF2B5EF4-FFF2-40B4-BE49-F238E27FC236}">
                <a16:creationId xmlns:a16="http://schemas.microsoft.com/office/drawing/2014/main" id="{53E87960-BBC1-AB14-44A3-2E78C167DDF5}"/>
              </a:ext>
            </a:extLst>
          </p:cNvPr>
          <p:cNvGraphicFramePr/>
          <p:nvPr>
            <p:extLst>
              <p:ext uri="{D42A27DB-BD31-4B8C-83A1-F6EECF244321}">
                <p14:modId xmlns:p14="http://schemas.microsoft.com/office/powerpoint/2010/main" val="3186618577"/>
              </p:ext>
            </p:extLst>
          </p:nvPr>
        </p:nvGraphicFramePr>
        <p:xfrm>
          <a:off x="1906740" y="129196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1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EB83-E96F-97A6-0891-2958CCEF6BA4}"/>
              </a:ext>
            </a:extLst>
          </p:cNvPr>
          <p:cNvSpPr>
            <a:spLocks noGrp="1"/>
          </p:cNvSpPr>
          <p:nvPr>
            <p:ph type="title"/>
          </p:nvPr>
        </p:nvSpPr>
        <p:spPr/>
        <p:txBody>
          <a:bodyPr/>
          <a:lstStyle/>
          <a:p>
            <a:r>
              <a:rPr lang="en-US" dirty="0"/>
              <a:t>Physical Health and Chronic Conditions</a:t>
            </a:r>
          </a:p>
        </p:txBody>
      </p:sp>
      <p:sp>
        <p:nvSpPr>
          <p:cNvPr id="3" name="Content Placeholder 2">
            <a:extLst>
              <a:ext uri="{FF2B5EF4-FFF2-40B4-BE49-F238E27FC236}">
                <a16:creationId xmlns:a16="http://schemas.microsoft.com/office/drawing/2014/main" id="{C511A90C-E884-73A8-6453-FBF40A983AEC}"/>
              </a:ext>
            </a:extLst>
          </p:cNvPr>
          <p:cNvSpPr>
            <a:spLocks noGrp="1"/>
          </p:cNvSpPr>
          <p:nvPr>
            <p:ph idx="1"/>
          </p:nvPr>
        </p:nvSpPr>
        <p:spPr>
          <a:xfrm>
            <a:off x="838200" y="1478071"/>
            <a:ext cx="10515600" cy="4698892"/>
          </a:xfrm>
        </p:spPr>
        <p:txBody>
          <a:bodyPr>
            <a:normAutofit fontScale="85000" lnSpcReduction="20000"/>
          </a:bodyPr>
          <a:lstStyle/>
          <a:p>
            <a:pPr marL="457200" lvl="1" indent="0">
              <a:buNone/>
            </a:pPr>
            <a:endParaRPr lang="en-US" dirty="0"/>
          </a:p>
          <a:p>
            <a:r>
              <a:rPr lang="en-US" b="1" dirty="0"/>
              <a:t>Hormonal changes:</a:t>
            </a:r>
            <a:r>
              <a:rPr lang="en-US" dirty="0"/>
              <a:t>  Decreases in estrogen and testosterone, which can affect libido, arousal, and sexual function </a:t>
            </a:r>
          </a:p>
          <a:p>
            <a:pPr lvl="1"/>
            <a:r>
              <a:rPr lang="en-US" dirty="0">
                <a:latin typeface="Arial" panose="020B0604020202020204" pitchFamily="34" charset="0"/>
                <a:cs typeface="Arial" panose="020B0604020202020204" pitchFamily="34" charset="0"/>
              </a:rPr>
              <a:t>-&gt; Pharmacological Interventions</a:t>
            </a:r>
            <a:endParaRPr lang="en-US" dirty="0"/>
          </a:p>
          <a:p>
            <a:endParaRPr lang="en-US" dirty="0"/>
          </a:p>
          <a:p>
            <a:r>
              <a:rPr lang="en-US" b="1" dirty="0"/>
              <a:t>Medical conditions:</a:t>
            </a:r>
            <a:r>
              <a:rPr lang="en-US" dirty="0"/>
              <a:t> Diabetes, cardiovascular diseases, cancer, HIV, and arthritis can impact sexual health</a:t>
            </a:r>
          </a:p>
          <a:p>
            <a:pPr lvl="1"/>
            <a:r>
              <a:rPr lang="en-US" dirty="0"/>
              <a:t>-&gt; </a:t>
            </a:r>
            <a:r>
              <a:rPr lang="en-US" dirty="0">
                <a:latin typeface="Arial" panose="020B0604020202020204" pitchFamily="34" charset="0"/>
                <a:cs typeface="Arial" panose="020B0604020202020204" pitchFamily="34" charset="0"/>
              </a:rPr>
              <a:t>Management of Chronic Conditions</a:t>
            </a:r>
            <a:endParaRPr lang="en-US" dirty="0"/>
          </a:p>
          <a:p>
            <a:pPr marL="0" indent="0">
              <a:buNone/>
            </a:pPr>
            <a:endParaRPr lang="en-US" dirty="0"/>
          </a:p>
          <a:p>
            <a:r>
              <a:rPr lang="en-US" b="1" dirty="0"/>
              <a:t>Medications:</a:t>
            </a:r>
            <a:r>
              <a:rPr lang="en-US" dirty="0"/>
              <a:t> Some medications may have side effects that can impact sexual function</a:t>
            </a:r>
          </a:p>
          <a:p>
            <a:pPr lvl="1"/>
            <a:r>
              <a:rPr lang="en-US" dirty="0"/>
              <a:t>-&gt; Education and communication </a:t>
            </a:r>
          </a:p>
          <a:p>
            <a:endParaRPr lang="en-US" dirty="0"/>
          </a:p>
        </p:txBody>
      </p:sp>
      <p:sp>
        <p:nvSpPr>
          <p:cNvPr id="4" name="TextBox 3">
            <a:extLst>
              <a:ext uri="{FF2B5EF4-FFF2-40B4-BE49-F238E27FC236}">
                <a16:creationId xmlns:a16="http://schemas.microsoft.com/office/drawing/2014/main" id="{2D9B7B50-1CBC-FA83-0695-6046E21675D7}"/>
              </a:ext>
            </a:extLst>
          </p:cNvPr>
          <p:cNvSpPr txBox="1"/>
          <p:nvPr/>
        </p:nvSpPr>
        <p:spPr>
          <a:xfrm>
            <a:off x="10319656" y="6308209"/>
            <a:ext cx="3548743" cy="369332"/>
          </a:xfrm>
          <a:prstGeom prst="rect">
            <a:avLst/>
          </a:prstGeom>
          <a:noFill/>
        </p:spPr>
        <p:txBody>
          <a:bodyPr wrap="square" rtlCol="0">
            <a:spAutoFit/>
          </a:bodyPr>
          <a:lstStyle/>
          <a:p>
            <a:r>
              <a:rPr lang="en-US" dirty="0" err="1"/>
              <a:t>Sinkovic</a:t>
            </a:r>
            <a:r>
              <a:rPr lang="en-US" dirty="0"/>
              <a:t>, et. al</a:t>
            </a:r>
          </a:p>
        </p:txBody>
      </p:sp>
    </p:spTree>
    <p:extLst>
      <p:ext uri="{BB962C8B-B14F-4D97-AF65-F5344CB8AC3E}">
        <p14:creationId xmlns:p14="http://schemas.microsoft.com/office/powerpoint/2010/main" val="20273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249" name="Freeform: Shape 10248">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0251" name="Freeform: Shape 10250">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0253" name="Freeform: Shape 10252">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255"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0256" name="Freeform: Shape 10255">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257" name="Freeform: Shape 10256">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258" name="Freeform: Shape 10257">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0259" name="Freeform: Shape 10258">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260" name="Freeform: Shape 10259">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0261" name="Freeform: Shape 10260">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0262" name="Freeform: Shape 10261">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0264"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0265" name="Freeform: Shape 10264">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266" name="Freeform: Shape 10265">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267" name="Freeform: Shape 10266">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268" name="Freeform: Shape 10267">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269" name="Freeform: Shape 10268">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270" name="Freeform: Shape 10269">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271" name="Freeform: Shape 10270">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0273" name="Rectangle 10272">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275" name="Rectangle 10274">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277" name="Bottom Right">
            <a:extLst>
              <a:ext uri="{FF2B5EF4-FFF2-40B4-BE49-F238E27FC236}">
                <a16:creationId xmlns:a16="http://schemas.microsoft.com/office/drawing/2014/main" id="{33609D13-CB83-4F4B-BB01-27F01BE4E9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0278" name="Freeform: Shape 10277">
              <a:extLst>
                <a:ext uri="{FF2B5EF4-FFF2-40B4-BE49-F238E27FC236}">
                  <a16:creationId xmlns:a16="http://schemas.microsoft.com/office/drawing/2014/main" id="{92BD156E-E42F-4CFB-89AD-312AEC753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279" name="Graphic 157">
              <a:extLst>
                <a:ext uri="{FF2B5EF4-FFF2-40B4-BE49-F238E27FC236}">
                  <a16:creationId xmlns:a16="http://schemas.microsoft.com/office/drawing/2014/main" id="{C8B96A24-322B-419A-847B-E8C600AA5BE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281" name="Freeform: Shape 10280">
                <a:extLst>
                  <a:ext uri="{FF2B5EF4-FFF2-40B4-BE49-F238E27FC236}">
                    <a16:creationId xmlns:a16="http://schemas.microsoft.com/office/drawing/2014/main" id="{427E1425-F9A6-4F2D-8335-CBA7062B91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282" name="Freeform: Shape 10281">
                <a:extLst>
                  <a:ext uri="{FF2B5EF4-FFF2-40B4-BE49-F238E27FC236}">
                    <a16:creationId xmlns:a16="http://schemas.microsoft.com/office/drawing/2014/main" id="{57DF7F24-8721-4CD5-AE3B-C72BCE2882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283" name="Freeform: Shape 10282">
                <a:extLst>
                  <a:ext uri="{FF2B5EF4-FFF2-40B4-BE49-F238E27FC236}">
                    <a16:creationId xmlns:a16="http://schemas.microsoft.com/office/drawing/2014/main" id="{A0C58FE3-4394-46E8-9039-2D69C594B8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284" name="Freeform: Shape 10283">
                <a:extLst>
                  <a:ext uri="{FF2B5EF4-FFF2-40B4-BE49-F238E27FC236}">
                    <a16:creationId xmlns:a16="http://schemas.microsoft.com/office/drawing/2014/main" id="{02D8E899-B726-49F6-9C9F-59A314701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285" name="Freeform: Shape 10284">
                <a:extLst>
                  <a:ext uri="{FF2B5EF4-FFF2-40B4-BE49-F238E27FC236}">
                    <a16:creationId xmlns:a16="http://schemas.microsoft.com/office/drawing/2014/main" id="{242131D2-A82F-4603-9B6A-EA00FEB82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286" name="Freeform: Shape 10285">
                <a:extLst>
                  <a:ext uri="{FF2B5EF4-FFF2-40B4-BE49-F238E27FC236}">
                    <a16:creationId xmlns:a16="http://schemas.microsoft.com/office/drawing/2014/main" id="{4CCDA1D5-C84B-470D-A2E1-5E51E8A85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287" name="Freeform: Shape 10286">
                <a:extLst>
                  <a:ext uri="{FF2B5EF4-FFF2-40B4-BE49-F238E27FC236}">
                    <a16:creationId xmlns:a16="http://schemas.microsoft.com/office/drawing/2014/main" id="{7BF2B54C-D2E2-4A3E-8DA8-E56D7375C9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0280" name="Freeform: Shape 10279">
              <a:extLst>
                <a:ext uri="{FF2B5EF4-FFF2-40B4-BE49-F238E27FC236}">
                  <a16:creationId xmlns:a16="http://schemas.microsoft.com/office/drawing/2014/main" id="{72505F4D-B4C3-4EB9-9252-F7229CBD1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289" name="Top left">
            <a:extLst>
              <a:ext uri="{FF2B5EF4-FFF2-40B4-BE49-F238E27FC236}">
                <a16:creationId xmlns:a16="http://schemas.microsoft.com/office/drawing/2014/main" id="{FF47B612-7B2E-4A09-9B53-40BDE4350E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290" name="Freeform: Shape 10289">
              <a:extLst>
                <a:ext uri="{FF2B5EF4-FFF2-40B4-BE49-F238E27FC236}">
                  <a16:creationId xmlns:a16="http://schemas.microsoft.com/office/drawing/2014/main" id="{599A3C89-9112-4DA1-8BB8-8DE0F7A70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291" name="Freeform: Shape 10290">
              <a:extLst>
                <a:ext uri="{FF2B5EF4-FFF2-40B4-BE49-F238E27FC236}">
                  <a16:creationId xmlns:a16="http://schemas.microsoft.com/office/drawing/2014/main" id="{60847D53-C868-4FD8-A29C-4C44BCBA9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292" name="Freeform: Shape 10291">
              <a:extLst>
                <a:ext uri="{FF2B5EF4-FFF2-40B4-BE49-F238E27FC236}">
                  <a16:creationId xmlns:a16="http://schemas.microsoft.com/office/drawing/2014/main" id="{E11266F6-080B-489F-9B02-B5C4DE4EB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293" name="Freeform: Shape 10292">
              <a:extLst>
                <a:ext uri="{FF2B5EF4-FFF2-40B4-BE49-F238E27FC236}">
                  <a16:creationId xmlns:a16="http://schemas.microsoft.com/office/drawing/2014/main" id="{7A0BBAD6-8B87-4B31-89B8-E2C854FF3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294" name="Freeform: Shape 10293">
              <a:extLst>
                <a:ext uri="{FF2B5EF4-FFF2-40B4-BE49-F238E27FC236}">
                  <a16:creationId xmlns:a16="http://schemas.microsoft.com/office/drawing/2014/main" id="{BD79712E-3AD5-4656-A6A0-54C4087A0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295" name="Freeform: Shape 10294">
              <a:extLst>
                <a:ext uri="{FF2B5EF4-FFF2-40B4-BE49-F238E27FC236}">
                  <a16:creationId xmlns:a16="http://schemas.microsoft.com/office/drawing/2014/main" id="{31635E33-4458-4D3F-A1C4-264AC5221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296" name="Freeform: Shape 10295">
              <a:extLst>
                <a:ext uri="{FF2B5EF4-FFF2-40B4-BE49-F238E27FC236}">
                  <a16:creationId xmlns:a16="http://schemas.microsoft.com/office/drawing/2014/main" id="{3432BB39-F871-43E7-A232-C65BFFA9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297" name="Freeform: Shape 10296">
              <a:extLst>
                <a:ext uri="{FF2B5EF4-FFF2-40B4-BE49-F238E27FC236}">
                  <a16:creationId xmlns:a16="http://schemas.microsoft.com/office/drawing/2014/main" id="{AAE45D09-4993-4718-82A0-BA2217EB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10299" name="Cross">
            <a:extLst>
              <a:ext uri="{FF2B5EF4-FFF2-40B4-BE49-F238E27FC236}">
                <a16:creationId xmlns:a16="http://schemas.microsoft.com/office/drawing/2014/main" id="{3BC5998F-E162-4A33-9E87-01942908A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10300" name="Straight Connector 10299">
              <a:extLst>
                <a:ext uri="{FF2B5EF4-FFF2-40B4-BE49-F238E27FC236}">
                  <a16:creationId xmlns:a16="http://schemas.microsoft.com/office/drawing/2014/main" id="{8259320D-EB3E-4C80-8E86-8A18306B24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0301" name="Straight Connector 10300">
              <a:extLst>
                <a:ext uri="{FF2B5EF4-FFF2-40B4-BE49-F238E27FC236}">
                  <a16:creationId xmlns:a16="http://schemas.microsoft.com/office/drawing/2014/main" id="{F07AF5EE-95F6-4B57-B8DD-5051D2EB9E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6" name="Content Placeholder 5">
            <a:extLst>
              <a:ext uri="{FF2B5EF4-FFF2-40B4-BE49-F238E27FC236}">
                <a16:creationId xmlns:a16="http://schemas.microsoft.com/office/drawing/2014/main" id="{7DF41193-5100-8829-E84D-D9CD9E8845C6}"/>
              </a:ext>
            </a:extLst>
          </p:cNvPr>
          <p:cNvPicPr>
            <a:picLocks noGrp="1" noChangeAspect="1"/>
          </p:cNvPicPr>
          <p:nvPr>
            <p:ph idx="1"/>
          </p:nvPr>
        </p:nvPicPr>
        <p:blipFill>
          <a:blip r:embed="rId2"/>
          <a:stretch>
            <a:fillRect/>
          </a:stretch>
        </p:blipFill>
        <p:spPr>
          <a:xfrm>
            <a:off x="2642275" y="-256158"/>
            <a:ext cx="7133073" cy="7370315"/>
          </a:xfrm>
        </p:spPr>
      </p:pic>
    </p:spTree>
    <p:extLst>
      <p:ext uri="{BB962C8B-B14F-4D97-AF65-F5344CB8AC3E}">
        <p14:creationId xmlns:p14="http://schemas.microsoft.com/office/powerpoint/2010/main" val="3058693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 name="Rectangle 6">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 name="Top left">
            <a:extLst>
              <a:ext uri="{FF2B5EF4-FFF2-40B4-BE49-F238E27FC236}">
                <a16:creationId xmlns:a16="http://schemas.microsoft.com/office/drawing/2014/main" id="{F73EC8D8-C118-4A24-B3A2-F22636F20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0" name="Freeform: Shape 9">
              <a:extLst>
                <a:ext uri="{FF2B5EF4-FFF2-40B4-BE49-F238E27FC236}">
                  <a16:creationId xmlns:a16="http://schemas.microsoft.com/office/drawing/2014/main" id="{33A839E4-FE02-4C32-B9F7-07884043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9C10340A-FCF2-4B86-A53A-4AC07E6CF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Freeform: Shape 21">
              <a:extLst>
                <a:ext uri="{FF2B5EF4-FFF2-40B4-BE49-F238E27FC236}">
                  <a16:creationId xmlns:a16="http://schemas.microsoft.com/office/drawing/2014/main" id="{2E85F37B-D9B1-4701-B54A-A91E836FA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Shape 32">
              <a:extLst>
                <a:ext uri="{FF2B5EF4-FFF2-40B4-BE49-F238E27FC236}">
                  <a16:creationId xmlns:a16="http://schemas.microsoft.com/office/drawing/2014/main" id="{227C5295-7462-4E42-B19A-682465F9F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Freeform: Shape 33">
              <a:extLst>
                <a:ext uri="{FF2B5EF4-FFF2-40B4-BE49-F238E27FC236}">
                  <a16:creationId xmlns:a16="http://schemas.microsoft.com/office/drawing/2014/main" id="{712C31CF-3625-4E9F-99FC-C7AA5BBA8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Freeform: Shape 34">
              <a:extLst>
                <a:ext uri="{FF2B5EF4-FFF2-40B4-BE49-F238E27FC236}">
                  <a16:creationId xmlns:a16="http://schemas.microsoft.com/office/drawing/2014/main" id="{36EDCF2F-2C4B-4D4B-964F-F640BCDCE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Shape 35">
              <a:extLst>
                <a:ext uri="{FF2B5EF4-FFF2-40B4-BE49-F238E27FC236}">
                  <a16:creationId xmlns:a16="http://schemas.microsoft.com/office/drawing/2014/main" id="{21B0354D-2FFC-40F9-91E5-A83DDD770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Shape 36">
              <a:extLst>
                <a:ext uri="{FF2B5EF4-FFF2-40B4-BE49-F238E27FC236}">
                  <a16:creationId xmlns:a16="http://schemas.microsoft.com/office/drawing/2014/main" id="{E4F4CED2-0CA8-4824-93F0-00BE4C7D1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3C6C172E-1BFA-0DC1-BB0C-C53277780E6C}"/>
              </a:ext>
            </a:extLst>
          </p:cNvPr>
          <p:cNvSpPr>
            <a:spLocks noGrp="1"/>
          </p:cNvSpPr>
          <p:nvPr>
            <p:ph type="title"/>
          </p:nvPr>
        </p:nvSpPr>
        <p:spPr>
          <a:xfrm>
            <a:off x="1198182" y="559813"/>
            <a:ext cx="3980254" cy="5577934"/>
          </a:xfrm>
        </p:spPr>
        <p:txBody>
          <a:bodyPr>
            <a:normAutofit/>
          </a:bodyPr>
          <a:lstStyle/>
          <a:p>
            <a:r>
              <a:rPr lang="en-US" dirty="0"/>
              <a:t>Sexual Function and Dysfunctions</a:t>
            </a:r>
          </a:p>
        </p:txBody>
      </p:sp>
      <p:grpSp>
        <p:nvGrpSpPr>
          <p:cNvPr id="38" name="Bottom Right">
            <a:extLst>
              <a:ext uri="{FF2B5EF4-FFF2-40B4-BE49-F238E27FC236}">
                <a16:creationId xmlns:a16="http://schemas.microsoft.com/office/drawing/2014/main" id="{3BA0B410-FA41-4CD6-A923-146E029BB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2448B270-CA89-4A7C-8CFC-8237ED03AE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39" name="Freeform: Shape 38">
                <a:extLst>
                  <a:ext uri="{FF2B5EF4-FFF2-40B4-BE49-F238E27FC236}">
                    <a16:creationId xmlns:a16="http://schemas.microsoft.com/office/drawing/2014/main" id="{BD2ED6FF-1F6E-4BF0-BFFF-5CB8D36F1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Shape 39">
                <a:extLst>
                  <a:ext uri="{FF2B5EF4-FFF2-40B4-BE49-F238E27FC236}">
                    <a16:creationId xmlns:a16="http://schemas.microsoft.com/office/drawing/2014/main" id="{2F2CCA35-C35D-416B-A083-A167138A5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Shape 40">
                <a:extLst>
                  <a:ext uri="{FF2B5EF4-FFF2-40B4-BE49-F238E27FC236}">
                    <a16:creationId xmlns:a16="http://schemas.microsoft.com/office/drawing/2014/main" id="{70FAEE04-D524-4356-8CFE-091D44ED1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Shape 41">
                <a:extLst>
                  <a:ext uri="{FF2B5EF4-FFF2-40B4-BE49-F238E27FC236}">
                    <a16:creationId xmlns:a16="http://schemas.microsoft.com/office/drawing/2014/main" id="{5F641E2E-FB37-449C-96DA-945907C75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Shape 42">
                <a:extLst>
                  <a:ext uri="{FF2B5EF4-FFF2-40B4-BE49-F238E27FC236}">
                    <a16:creationId xmlns:a16="http://schemas.microsoft.com/office/drawing/2014/main" id="{283CE73A-E65A-44EA-9C23-C6F2137AF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Shape 43">
                <a:extLst>
                  <a:ext uri="{FF2B5EF4-FFF2-40B4-BE49-F238E27FC236}">
                    <a16:creationId xmlns:a16="http://schemas.microsoft.com/office/drawing/2014/main" id="{41745A30-6979-4D1D-A629-E7C0C6A53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Freeform: Shape 44">
                <a:extLst>
                  <a:ext uri="{FF2B5EF4-FFF2-40B4-BE49-F238E27FC236}">
                    <a16:creationId xmlns:a16="http://schemas.microsoft.com/office/drawing/2014/main" id="{E70C366B-087F-442D-AC20-1319F97A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6" name="Freeform: Shape 45">
              <a:extLst>
                <a:ext uri="{FF2B5EF4-FFF2-40B4-BE49-F238E27FC236}">
                  <a16:creationId xmlns:a16="http://schemas.microsoft.com/office/drawing/2014/main" id="{1D2F7A6B-9CB6-4AC5-B906-664FC95A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47" name="Content Placeholder 2">
            <a:extLst>
              <a:ext uri="{FF2B5EF4-FFF2-40B4-BE49-F238E27FC236}">
                <a16:creationId xmlns:a16="http://schemas.microsoft.com/office/drawing/2014/main" id="{50DF9369-9BA0-71BA-F0CD-B1280ADDEFDE}"/>
              </a:ext>
            </a:extLst>
          </p:cNvPr>
          <p:cNvGraphicFramePr>
            <a:graphicFrameLocks noGrp="1"/>
          </p:cNvGraphicFramePr>
          <p:nvPr>
            <p:ph idx="1"/>
            <p:extLst>
              <p:ext uri="{D42A27DB-BD31-4B8C-83A1-F6EECF244321}">
                <p14:modId xmlns:p14="http://schemas.microsoft.com/office/powerpoint/2010/main" val="3481402681"/>
              </p:ext>
            </p:extLst>
          </p:nvPr>
        </p:nvGraphicFramePr>
        <p:xfrm>
          <a:off x="5408988" y="341165"/>
          <a:ext cx="6173409" cy="584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351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1DC9-3ABC-0D7C-1E14-2676A2D836CF}"/>
              </a:ext>
            </a:extLst>
          </p:cNvPr>
          <p:cNvSpPr>
            <a:spLocks noGrp="1"/>
          </p:cNvSpPr>
          <p:nvPr>
            <p:ph type="title"/>
          </p:nvPr>
        </p:nvSpPr>
        <p:spPr/>
        <p:txBody>
          <a:bodyPr/>
          <a:lstStyle/>
          <a:p>
            <a:pPr algn="ctr"/>
            <a:r>
              <a:rPr lang="en-US" dirty="0"/>
              <a:t>DEPRESSION </a:t>
            </a:r>
          </a:p>
        </p:txBody>
      </p:sp>
      <p:graphicFrame>
        <p:nvGraphicFramePr>
          <p:cNvPr id="9" name="Content Placeholder 6">
            <a:extLst>
              <a:ext uri="{FF2B5EF4-FFF2-40B4-BE49-F238E27FC236}">
                <a16:creationId xmlns:a16="http://schemas.microsoft.com/office/drawing/2014/main" id="{5590280B-9ED6-4DD6-2066-1708F36E5BDA}"/>
              </a:ext>
            </a:extLst>
          </p:cNvPr>
          <p:cNvGraphicFramePr>
            <a:graphicFrameLocks noGrp="1"/>
          </p:cNvGraphicFramePr>
          <p:nvPr>
            <p:ph idx="1"/>
            <p:extLst>
              <p:ext uri="{D42A27DB-BD31-4B8C-83A1-F6EECF244321}">
                <p14:modId xmlns:p14="http://schemas.microsoft.com/office/powerpoint/2010/main" val="11200614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728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B65EA-F97C-9FCD-4695-281DA45066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770F6-55B6-DD96-4836-27EA96C60804}"/>
              </a:ext>
            </a:extLst>
          </p:cNvPr>
          <p:cNvSpPr>
            <a:spLocks noGrp="1"/>
          </p:cNvSpPr>
          <p:nvPr>
            <p:ph type="title"/>
          </p:nvPr>
        </p:nvSpPr>
        <p:spPr/>
        <p:txBody>
          <a:bodyPr>
            <a:normAutofit fontScale="90000"/>
          </a:bodyPr>
          <a:lstStyle/>
          <a:p>
            <a:r>
              <a:rPr lang="en-US" dirty="0"/>
              <a:t>How To Maintain Sexual Health in Aging? </a:t>
            </a:r>
          </a:p>
        </p:txBody>
      </p:sp>
      <p:sp>
        <p:nvSpPr>
          <p:cNvPr id="5" name="TextBox 4">
            <a:extLst>
              <a:ext uri="{FF2B5EF4-FFF2-40B4-BE49-F238E27FC236}">
                <a16:creationId xmlns:a16="http://schemas.microsoft.com/office/drawing/2014/main" id="{10D0AB37-41CF-7AE9-7E6C-3262EA5F50BD}"/>
              </a:ext>
            </a:extLst>
          </p:cNvPr>
          <p:cNvSpPr txBox="1"/>
          <p:nvPr/>
        </p:nvSpPr>
        <p:spPr>
          <a:xfrm>
            <a:off x="10033348" y="6308209"/>
            <a:ext cx="2367419" cy="369332"/>
          </a:xfrm>
          <a:prstGeom prst="rect">
            <a:avLst/>
          </a:prstGeom>
          <a:noFill/>
        </p:spPr>
        <p:txBody>
          <a:bodyPr wrap="square" rtlCol="0">
            <a:spAutoFit/>
          </a:bodyPr>
          <a:lstStyle/>
          <a:p>
            <a:r>
              <a:rPr lang="en-US" b="0" i="0" dirty="0">
                <a:solidFill>
                  <a:srgbClr val="212121"/>
                </a:solidFill>
                <a:effectLst/>
                <a:latin typeface="BlinkMacSystemFont"/>
              </a:rPr>
              <a:t>Stowell, et al </a:t>
            </a:r>
            <a:endParaRPr lang="en-US" dirty="0"/>
          </a:p>
        </p:txBody>
      </p:sp>
      <p:grpSp>
        <p:nvGrpSpPr>
          <p:cNvPr id="6" name="Group 5">
            <a:extLst>
              <a:ext uri="{FF2B5EF4-FFF2-40B4-BE49-F238E27FC236}">
                <a16:creationId xmlns:a16="http://schemas.microsoft.com/office/drawing/2014/main" id="{2564C867-1D84-416A-3512-E4DA02C78DB4}"/>
              </a:ext>
            </a:extLst>
          </p:cNvPr>
          <p:cNvGrpSpPr/>
          <p:nvPr/>
        </p:nvGrpSpPr>
        <p:grpSpPr>
          <a:xfrm>
            <a:off x="292601" y="1690688"/>
            <a:ext cx="10924456" cy="4351338"/>
            <a:chOff x="287055" y="1460524"/>
            <a:chExt cx="10924456" cy="4351338"/>
          </a:xfrm>
        </p:grpSpPr>
        <p:sp>
          <p:nvSpPr>
            <p:cNvPr id="3" name="Content Placeholder 2">
              <a:extLst>
                <a:ext uri="{FF2B5EF4-FFF2-40B4-BE49-F238E27FC236}">
                  <a16:creationId xmlns:a16="http://schemas.microsoft.com/office/drawing/2014/main" id="{E3B76333-E564-CADD-5AA4-0B5AEFE0D234}"/>
                </a:ext>
              </a:extLst>
            </p:cNvPr>
            <p:cNvSpPr>
              <a:spLocks noGrp="1"/>
            </p:cNvSpPr>
            <p:nvPr>
              <p:ph idx="1"/>
            </p:nvPr>
          </p:nvSpPr>
          <p:spPr>
            <a:xfrm>
              <a:off x="287055" y="1460524"/>
              <a:ext cx="6696922" cy="4351338"/>
            </a:xfrm>
          </p:spPr>
          <p:txBody>
            <a:bodyPr>
              <a:normAutofit/>
            </a:bodyPr>
            <a:lstStyle/>
            <a:p>
              <a:pPr marL="0" indent="0">
                <a:buNone/>
              </a:pPr>
              <a:r>
                <a:rPr lang="en-US" sz="3200" b="1" u="sng" dirty="0">
                  <a:latin typeface="Arial" panose="020B0604020202020204" pitchFamily="34" charset="0"/>
                  <a:cs typeface="Arial" panose="020B0604020202020204" pitchFamily="34" charset="0"/>
                </a:rPr>
                <a:t>Mental Well-Being</a:t>
              </a:r>
              <a:r>
                <a:rPr lang="en-US" sz="3200" b="1"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Psychosocial Counseling</a:t>
              </a:r>
            </a:p>
            <a:p>
              <a:pPr lvl="2">
                <a:buClrTx/>
                <a:buFont typeface="Courier New" panose="02070309020205020404" pitchFamily="49" charset="0"/>
                <a:buChar char="o"/>
              </a:pPr>
              <a:r>
                <a:rPr lang="en-US" sz="2400" dirty="0">
                  <a:latin typeface="Arial" panose="020B0604020202020204" pitchFamily="34" charset="0"/>
                  <a:cs typeface="Arial" panose="020B0604020202020204" pitchFamily="34" charset="0"/>
                </a:rPr>
                <a:t> Therapy to address psychological barriers and manage expectations</a:t>
              </a:r>
            </a:p>
            <a:p>
              <a:pPr marL="457200" lvl="1" indent="0">
                <a:buNone/>
              </a:pPr>
              <a:endParaRPr lang="en-US" sz="2800" dirty="0">
                <a:latin typeface="Arial" panose="020B0604020202020204" pitchFamily="34" charset="0"/>
                <a:cs typeface="Arial" panose="020B0604020202020204" pitchFamily="34" charset="0"/>
              </a:endParaRPr>
            </a:p>
            <a:p>
              <a:pPr marL="457200" lvl="1" indent="0">
                <a:buNone/>
              </a:pPr>
              <a:r>
                <a:rPr lang="en-US" sz="2800" dirty="0">
                  <a:latin typeface="Arial" panose="020B0604020202020204" pitchFamily="34" charset="0"/>
                  <a:cs typeface="Arial" panose="020B0604020202020204" pitchFamily="34" charset="0"/>
                </a:rPr>
                <a:t>• Education and Training</a:t>
              </a:r>
            </a:p>
            <a:p>
              <a:pPr lvl="2">
                <a:spcAft>
                  <a:spcPts val="1200"/>
                </a:spcAft>
                <a:buClrTx/>
                <a:buFont typeface="Courier New" panose="02070309020205020404" pitchFamily="49" charset="0"/>
                <a:buChar char="o"/>
              </a:pPr>
              <a:r>
                <a:rPr lang="en-US" i="0" dirty="0">
                  <a:solidFill>
                    <a:srgbClr val="424242"/>
                  </a:solidFill>
                  <a:effectLst/>
                  <a:latin typeface="Lora" pitchFamily="2" charset="0"/>
                </a:rPr>
                <a:t> </a:t>
              </a:r>
              <a:r>
                <a:rPr lang="en-US" sz="2400" i="0" dirty="0">
                  <a:solidFill>
                    <a:srgbClr val="424242"/>
                  </a:solidFill>
                  <a:effectLst/>
                  <a:latin typeface="Arial" panose="020B0604020202020204" pitchFamily="34" charset="0"/>
                  <a:cs typeface="Arial" panose="020B0604020202020204" pitchFamily="34" charset="0"/>
                </a:rPr>
                <a:t>Sex Ed for older adults</a:t>
              </a:r>
            </a:p>
            <a:p>
              <a:pPr lvl="2">
                <a:spcAft>
                  <a:spcPts val="1200"/>
                </a:spcAft>
                <a:buClrTx/>
                <a:buFont typeface="Courier New" panose="02070309020205020404" pitchFamily="49" charset="0"/>
                <a:buChar char="o"/>
              </a:pPr>
              <a:r>
                <a:rPr lang="en-US" sz="2400" dirty="0">
                  <a:solidFill>
                    <a:srgbClr val="424242"/>
                  </a:solidFill>
                  <a:latin typeface="Arial" panose="020B0604020202020204" pitchFamily="34" charset="0"/>
                  <a:cs typeface="Arial" panose="020B0604020202020204" pitchFamily="34" charset="0"/>
                </a:rPr>
                <a:t> Medical education and research </a:t>
              </a:r>
              <a:endParaRPr lang="en-US" sz="2400" i="0" dirty="0">
                <a:solidFill>
                  <a:srgbClr val="424242"/>
                </a:solidFill>
                <a:effectLst/>
                <a:latin typeface="Arial" panose="020B0604020202020204" pitchFamily="34" charset="0"/>
                <a:cs typeface="Arial" panose="020B0604020202020204" pitchFamily="34" charset="0"/>
              </a:endParaRPr>
            </a:p>
          </p:txBody>
        </p:sp>
        <p:pic>
          <p:nvPicPr>
            <p:cNvPr id="4098" name="Picture 2" descr="Sexuality Educators, Counselors ...">
              <a:extLst>
                <a:ext uri="{FF2B5EF4-FFF2-40B4-BE49-F238E27FC236}">
                  <a16:creationId xmlns:a16="http://schemas.microsoft.com/office/drawing/2014/main" id="{261225C2-E67D-6BD1-3F31-37819E27871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27581" y="1756323"/>
              <a:ext cx="3983930" cy="1158961"/>
            </a:xfrm>
            <a:prstGeom prst="rect">
              <a:avLst/>
            </a:prstGeom>
            <a:noFill/>
            <a:extLst>
              <a:ext uri="{909E8E84-426E-40DD-AFC4-6F175D3DCCD1}">
                <a14:hiddenFill xmlns:a14="http://schemas.microsoft.com/office/drawing/2010/main">
                  <a:solidFill>
                    <a:srgbClr val="FFFFFF"/>
                  </a:solidFill>
                </a14:hiddenFill>
              </a:ext>
            </a:extLst>
          </p:spPr>
        </p:pic>
      </p:grpSp>
      <p:pic>
        <p:nvPicPr>
          <p:cNvPr id="4100" name="Picture 4" descr="Sexual Health">
            <a:extLst>
              <a:ext uri="{FF2B5EF4-FFF2-40B4-BE49-F238E27FC236}">
                <a16:creationId xmlns:a16="http://schemas.microsoft.com/office/drawing/2014/main" id="{9B1228A4-0594-C685-0678-568877C223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00099" y="354817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92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AE916-0D29-9BCB-4C87-799A5FB4D3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9D148-3D7F-B85E-48A0-1B0059C168B0}"/>
              </a:ext>
            </a:extLst>
          </p:cNvPr>
          <p:cNvSpPr>
            <a:spLocks noGrp="1"/>
          </p:cNvSpPr>
          <p:nvPr>
            <p:ph type="title"/>
          </p:nvPr>
        </p:nvSpPr>
        <p:spPr/>
        <p:txBody>
          <a:bodyPr>
            <a:normAutofit fontScale="90000"/>
          </a:bodyPr>
          <a:lstStyle/>
          <a:p>
            <a:r>
              <a:rPr lang="en-US" dirty="0"/>
              <a:t>How To Maintain Sexual Health in Aging? </a:t>
            </a:r>
          </a:p>
        </p:txBody>
      </p:sp>
      <p:sp>
        <p:nvSpPr>
          <p:cNvPr id="3" name="Content Placeholder 2">
            <a:extLst>
              <a:ext uri="{FF2B5EF4-FFF2-40B4-BE49-F238E27FC236}">
                <a16:creationId xmlns:a16="http://schemas.microsoft.com/office/drawing/2014/main" id="{A5FA5CE0-F99F-BEAC-A691-861441E2D20E}"/>
              </a:ext>
            </a:extLst>
          </p:cNvPr>
          <p:cNvSpPr>
            <a:spLocks noGrp="1"/>
          </p:cNvSpPr>
          <p:nvPr>
            <p:ph idx="1"/>
          </p:nvPr>
        </p:nvSpPr>
        <p:spPr>
          <a:xfrm>
            <a:off x="779745" y="1690688"/>
            <a:ext cx="10515600" cy="4351338"/>
          </a:xfrm>
        </p:spPr>
        <p:txBody>
          <a:bodyPr>
            <a:normAutofit/>
          </a:bodyPr>
          <a:lstStyle/>
          <a:p>
            <a:pPr marL="0" indent="0" algn="l">
              <a:spcAft>
                <a:spcPts val="1200"/>
              </a:spcAft>
              <a:buNone/>
            </a:pPr>
            <a:r>
              <a:rPr lang="en-US" b="1" i="0" u="sng" dirty="0">
                <a:solidFill>
                  <a:srgbClr val="424242"/>
                </a:solidFill>
                <a:effectLst/>
                <a:latin typeface="Arial" panose="020B0604020202020204" pitchFamily="34" charset="0"/>
                <a:cs typeface="Arial" panose="020B0604020202020204" pitchFamily="34" charset="0"/>
              </a:rPr>
              <a:t>Emotional Intimacy: </a:t>
            </a:r>
          </a:p>
          <a:p>
            <a:pPr>
              <a:spcAft>
                <a:spcPts val="1200"/>
              </a:spcAft>
              <a:buClrTx/>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Couples Therapy: Interventions to improve communication, expand sexual activities </a:t>
            </a:r>
          </a:p>
          <a:p>
            <a:pPr>
              <a:spcAft>
                <a:spcPts val="1200"/>
              </a:spcAft>
              <a:buClrTx/>
              <a:buFont typeface="Arial" panose="020B0604020202020204" pitchFamily="34" charset="0"/>
              <a:buChar char="•"/>
            </a:pPr>
            <a:r>
              <a:rPr lang="en-US" dirty="0">
                <a:solidFill>
                  <a:srgbClr val="424242"/>
                </a:solidFill>
                <a:latin typeface="Arial" panose="020B0604020202020204" pitchFamily="34" charset="0"/>
                <a:cs typeface="Arial" panose="020B0604020202020204" pitchFamily="34" charset="0"/>
              </a:rPr>
              <a:t>Address Relational Satisfaction and Sexual Beliefs </a:t>
            </a:r>
          </a:p>
        </p:txBody>
      </p:sp>
      <p:sp>
        <p:nvSpPr>
          <p:cNvPr id="4" name="TextBox 3">
            <a:extLst>
              <a:ext uri="{FF2B5EF4-FFF2-40B4-BE49-F238E27FC236}">
                <a16:creationId xmlns:a16="http://schemas.microsoft.com/office/drawing/2014/main" id="{F68BBF13-4CC3-B257-0F12-F26CD13A5F0C}"/>
              </a:ext>
            </a:extLst>
          </p:cNvPr>
          <p:cNvSpPr txBox="1"/>
          <p:nvPr/>
        </p:nvSpPr>
        <p:spPr>
          <a:xfrm>
            <a:off x="6901841" y="5674290"/>
            <a:ext cx="3131507" cy="646331"/>
          </a:xfrm>
          <a:prstGeom prst="rect">
            <a:avLst/>
          </a:prstGeom>
          <a:noFill/>
        </p:spPr>
        <p:txBody>
          <a:bodyPr wrap="square" rtlCol="0">
            <a:spAutoFit/>
          </a:bodyPr>
          <a:lstStyle/>
          <a:p>
            <a:r>
              <a:rPr lang="en-US" dirty="0" err="1"/>
              <a:t>Scheinkman</a:t>
            </a:r>
            <a:r>
              <a:rPr lang="en-US" dirty="0"/>
              <a:t>, et al</a:t>
            </a:r>
          </a:p>
          <a:p>
            <a:r>
              <a:rPr lang="en-US" dirty="0"/>
              <a:t>Vasconcelos, et al </a:t>
            </a:r>
          </a:p>
        </p:txBody>
      </p:sp>
      <p:pic>
        <p:nvPicPr>
          <p:cNvPr id="6146" name="Picture 2" descr="Benefits of Intimacy in Older Adults">
            <a:extLst>
              <a:ext uri="{FF2B5EF4-FFF2-40B4-BE49-F238E27FC236}">
                <a16:creationId xmlns:a16="http://schemas.microsoft.com/office/drawing/2014/main" id="{2A1B6D58-5D39-0DF1-9762-AD5586C8379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12258" y="4400507"/>
            <a:ext cx="4556407" cy="209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381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74" name="Rectangle 927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276" name="Rectangle 9275">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4940D979-8DBF-5596-87CD-C59DEDDE24A1}"/>
              </a:ext>
            </a:extLst>
          </p:cNvPr>
          <p:cNvSpPr>
            <a:spLocks noGrp="1"/>
          </p:cNvSpPr>
          <p:nvPr>
            <p:ph type="title"/>
          </p:nvPr>
        </p:nvSpPr>
        <p:spPr>
          <a:xfrm>
            <a:off x="6179406" y="559813"/>
            <a:ext cx="4814412" cy="1664573"/>
          </a:xfrm>
        </p:spPr>
        <p:txBody>
          <a:bodyPr>
            <a:normAutofit/>
          </a:bodyPr>
          <a:lstStyle/>
          <a:p>
            <a:pPr>
              <a:lnSpc>
                <a:spcPct val="90000"/>
              </a:lnSpc>
            </a:pPr>
            <a:r>
              <a:rPr lang="en-US" sz="3700" b="1" dirty="0"/>
              <a:t>Improve Social and Environmental Factors</a:t>
            </a:r>
          </a:p>
        </p:txBody>
      </p:sp>
      <p:pic>
        <p:nvPicPr>
          <p:cNvPr id="9218" name="Picture 2">
            <a:extLst>
              <a:ext uri="{FF2B5EF4-FFF2-40B4-BE49-F238E27FC236}">
                <a16:creationId xmlns:a16="http://schemas.microsoft.com/office/drawing/2014/main" id="{1E6F508F-1EBF-564A-8C2C-51A18922BE3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758737" y="1020267"/>
            <a:ext cx="4817466" cy="4817466"/>
          </a:xfrm>
          <a:prstGeom prst="rect">
            <a:avLst/>
          </a:prstGeom>
          <a:noFill/>
          <a:extLst>
            <a:ext uri="{909E8E84-426E-40DD-AFC4-6F175D3DCCD1}">
              <a14:hiddenFill xmlns:a14="http://schemas.microsoft.com/office/drawing/2010/main">
                <a:solidFill>
                  <a:srgbClr val="FFFFFF"/>
                </a:solidFill>
              </a14:hiddenFill>
            </a:ext>
          </a:extLst>
        </p:spPr>
      </p:pic>
      <p:grpSp>
        <p:nvGrpSpPr>
          <p:cNvPr id="9278" name="Top left">
            <a:extLst>
              <a:ext uri="{FF2B5EF4-FFF2-40B4-BE49-F238E27FC236}">
                <a16:creationId xmlns:a16="http://schemas.microsoft.com/office/drawing/2014/main" id="{49EBBDF7-403B-404C-AE65-6529C47977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9279" name="Freeform: Shape 9278">
              <a:extLst>
                <a:ext uri="{FF2B5EF4-FFF2-40B4-BE49-F238E27FC236}">
                  <a16:creationId xmlns:a16="http://schemas.microsoft.com/office/drawing/2014/main" id="{B45E4DDE-DABB-4541-B044-FC38949E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9280" name="Freeform: Shape 9279">
              <a:extLst>
                <a:ext uri="{FF2B5EF4-FFF2-40B4-BE49-F238E27FC236}">
                  <a16:creationId xmlns:a16="http://schemas.microsoft.com/office/drawing/2014/main" id="{22D357AD-5163-45F3-A5C7-FD3351A90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9281" name="Freeform: Shape 9280">
              <a:extLst>
                <a:ext uri="{FF2B5EF4-FFF2-40B4-BE49-F238E27FC236}">
                  <a16:creationId xmlns:a16="http://schemas.microsoft.com/office/drawing/2014/main" id="{8886A53D-82B1-4C65-9DED-59358265B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9282" name="Freeform: Shape 9281">
              <a:extLst>
                <a:ext uri="{FF2B5EF4-FFF2-40B4-BE49-F238E27FC236}">
                  <a16:creationId xmlns:a16="http://schemas.microsoft.com/office/drawing/2014/main" id="{B6200E88-1288-40E7-9A66-D513E6CA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9283" name="Freeform: Shape 9282">
              <a:extLst>
                <a:ext uri="{FF2B5EF4-FFF2-40B4-BE49-F238E27FC236}">
                  <a16:creationId xmlns:a16="http://schemas.microsoft.com/office/drawing/2014/main" id="{CB4E4D96-95D8-43F4-90B2-25AC6F6A0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9284" name="Freeform: Shape 9283">
              <a:extLst>
                <a:ext uri="{FF2B5EF4-FFF2-40B4-BE49-F238E27FC236}">
                  <a16:creationId xmlns:a16="http://schemas.microsoft.com/office/drawing/2014/main" id="{6951A656-8684-49D3-8C63-5513CD7BF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9285" name="Freeform: Shape 9284">
              <a:extLst>
                <a:ext uri="{FF2B5EF4-FFF2-40B4-BE49-F238E27FC236}">
                  <a16:creationId xmlns:a16="http://schemas.microsoft.com/office/drawing/2014/main" id="{B248A156-06F4-42AE-871D-4535FF097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9286" name="Freeform: Shape 9285">
              <a:extLst>
                <a:ext uri="{FF2B5EF4-FFF2-40B4-BE49-F238E27FC236}">
                  <a16:creationId xmlns:a16="http://schemas.microsoft.com/office/drawing/2014/main" id="{01FD1AA9-14F8-45A8-88C0-28DC94ED4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9288" name="Bottom Right">
            <a:extLst>
              <a:ext uri="{FF2B5EF4-FFF2-40B4-BE49-F238E27FC236}">
                <a16:creationId xmlns:a16="http://schemas.microsoft.com/office/drawing/2014/main" id="{1C0BEBF8-7FFB-422A-98F0-90FF9E7F3C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9289" name="Freeform: Shape 9288">
              <a:extLst>
                <a:ext uri="{FF2B5EF4-FFF2-40B4-BE49-F238E27FC236}">
                  <a16:creationId xmlns:a16="http://schemas.microsoft.com/office/drawing/2014/main" id="{F1B94AB3-A0D6-4DB5-9006-C7F2ABD8AF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9290" name="Graphic 157">
              <a:extLst>
                <a:ext uri="{FF2B5EF4-FFF2-40B4-BE49-F238E27FC236}">
                  <a16:creationId xmlns:a16="http://schemas.microsoft.com/office/drawing/2014/main" id="{C59F5611-23BC-435A-A5C0-D4DD8912772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9292" name="Freeform: Shape 9291">
                <a:extLst>
                  <a:ext uri="{FF2B5EF4-FFF2-40B4-BE49-F238E27FC236}">
                    <a16:creationId xmlns:a16="http://schemas.microsoft.com/office/drawing/2014/main" id="{713287DA-BE38-4656-B32C-F10B005F0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93" name="Freeform: Shape 9292">
                <a:extLst>
                  <a:ext uri="{FF2B5EF4-FFF2-40B4-BE49-F238E27FC236}">
                    <a16:creationId xmlns:a16="http://schemas.microsoft.com/office/drawing/2014/main" id="{FBBFD07E-A2BD-4A54-B194-B784DF265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94" name="Freeform: Shape 9293">
                <a:extLst>
                  <a:ext uri="{FF2B5EF4-FFF2-40B4-BE49-F238E27FC236}">
                    <a16:creationId xmlns:a16="http://schemas.microsoft.com/office/drawing/2014/main" id="{719B4517-9BB8-4C32-B87D-F5E8CD477E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95" name="Freeform: Shape 9294">
                <a:extLst>
                  <a:ext uri="{FF2B5EF4-FFF2-40B4-BE49-F238E27FC236}">
                    <a16:creationId xmlns:a16="http://schemas.microsoft.com/office/drawing/2014/main" id="{EBA9DD75-9D79-4D26-8A36-B5D9BBA74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96" name="Freeform: Shape 9295">
                <a:extLst>
                  <a:ext uri="{FF2B5EF4-FFF2-40B4-BE49-F238E27FC236}">
                    <a16:creationId xmlns:a16="http://schemas.microsoft.com/office/drawing/2014/main" id="{B4EFBFDC-6A43-4413-AC75-13861B0D4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97" name="Freeform: Shape 9296">
                <a:extLst>
                  <a:ext uri="{FF2B5EF4-FFF2-40B4-BE49-F238E27FC236}">
                    <a16:creationId xmlns:a16="http://schemas.microsoft.com/office/drawing/2014/main" id="{7236E5D8-45CC-41FA-A68C-608422971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298" name="Freeform: Shape 9297">
                <a:extLst>
                  <a:ext uri="{FF2B5EF4-FFF2-40B4-BE49-F238E27FC236}">
                    <a16:creationId xmlns:a16="http://schemas.microsoft.com/office/drawing/2014/main" id="{24BED8DA-C8A2-4323-A230-5D354066CA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9291" name="Freeform: Shape 9290">
              <a:extLst>
                <a:ext uri="{FF2B5EF4-FFF2-40B4-BE49-F238E27FC236}">
                  <a16:creationId xmlns:a16="http://schemas.microsoft.com/office/drawing/2014/main" id="{AA700AC1-CD4C-4962-B47B-92CDE218A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59191B6-BE02-6FF1-7BE5-4251BE0187B5}"/>
              </a:ext>
            </a:extLst>
          </p:cNvPr>
          <p:cNvSpPr>
            <a:spLocks noGrp="1"/>
          </p:cNvSpPr>
          <p:nvPr>
            <p:ph idx="1"/>
          </p:nvPr>
        </p:nvSpPr>
        <p:spPr>
          <a:xfrm>
            <a:off x="6192142" y="2384474"/>
            <a:ext cx="4814102" cy="3728613"/>
          </a:xfrm>
        </p:spPr>
        <p:txBody>
          <a:bodyPr>
            <a:normAutofit/>
          </a:bodyPr>
          <a:lstStyle/>
          <a:p>
            <a:r>
              <a:rPr lang="en-US" sz="3200" dirty="0"/>
              <a:t>Social stigma and ageism</a:t>
            </a:r>
          </a:p>
          <a:p>
            <a:endParaRPr lang="en-US" sz="3200" dirty="0"/>
          </a:p>
          <a:p>
            <a:r>
              <a:rPr lang="en-US" sz="3200" dirty="0"/>
              <a:t>Residential and care facility considerations</a:t>
            </a:r>
          </a:p>
        </p:txBody>
      </p:sp>
    </p:spTree>
    <p:extLst>
      <p:ext uri="{BB962C8B-B14F-4D97-AF65-F5344CB8AC3E}">
        <p14:creationId xmlns:p14="http://schemas.microsoft.com/office/powerpoint/2010/main" val="61559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3466-DBB0-279A-CFE2-A11343BA236A}"/>
              </a:ext>
            </a:extLst>
          </p:cNvPr>
          <p:cNvSpPr>
            <a:spLocks noGrp="1"/>
          </p:cNvSpPr>
          <p:nvPr>
            <p:ph type="title"/>
          </p:nvPr>
        </p:nvSpPr>
        <p:spPr/>
        <p:txBody>
          <a:bodyPr/>
          <a:lstStyle/>
          <a:p>
            <a:r>
              <a:rPr lang="en-US" dirty="0"/>
              <a:t>TAKE HOME POINTS </a:t>
            </a:r>
          </a:p>
        </p:txBody>
      </p:sp>
      <p:sp>
        <p:nvSpPr>
          <p:cNvPr id="3" name="Content Placeholder 2">
            <a:extLst>
              <a:ext uri="{FF2B5EF4-FFF2-40B4-BE49-F238E27FC236}">
                <a16:creationId xmlns:a16="http://schemas.microsoft.com/office/drawing/2014/main" id="{BEFA8D69-340A-01CE-1FD0-47E133293687}"/>
              </a:ext>
            </a:extLst>
          </p:cNvPr>
          <p:cNvSpPr>
            <a:spLocks noGrp="1"/>
          </p:cNvSpPr>
          <p:nvPr>
            <p:ph idx="1"/>
          </p:nvPr>
        </p:nvSpPr>
        <p:spPr>
          <a:xfrm>
            <a:off x="838200" y="1562578"/>
            <a:ext cx="10515600" cy="4351338"/>
          </a:xfrm>
        </p:spPr>
        <p:txBody>
          <a:bodyPr>
            <a:normAutofit fontScale="92500" lnSpcReduction="10000"/>
          </a:bodyPr>
          <a:lstStyle/>
          <a:p>
            <a:r>
              <a:rPr lang="en-US" dirty="0"/>
              <a:t>Sexual health in aging is associated with improved quality of life and should be a routine part of health care </a:t>
            </a:r>
          </a:p>
          <a:p>
            <a:endParaRPr lang="en-US" dirty="0"/>
          </a:p>
          <a:p>
            <a:r>
              <a:rPr lang="en-US" dirty="0"/>
              <a:t>To address sexual health concerns in aging, treatment is a multifaceted approach including managing physical health, mental wellbeing, emotional intimacy </a:t>
            </a:r>
          </a:p>
          <a:p>
            <a:endParaRPr lang="en-US" dirty="0"/>
          </a:p>
          <a:p>
            <a:r>
              <a:rPr lang="en-US" dirty="0"/>
              <a:t>Further research is needed, but we currently have a lot of mental and physical resources available to help</a:t>
            </a:r>
          </a:p>
        </p:txBody>
      </p:sp>
    </p:spTree>
    <p:extLst>
      <p:ext uri="{BB962C8B-B14F-4D97-AF65-F5344CB8AC3E}">
        <p14:creationId xmlns:p14="http://schemas.microsoft.com/office/powerpoint/2010/main" val="352747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7" name="Top Left">
            <a:extLst>
              <a:ext uri="{FF2B5EF4-FFF2-40B4-BE49-F238E27FC236}">
                <a16:creationId xmlns:a16="http://schemas.microsoft.com/office/drawing/2014/main" id="{D6CB783F-4879-4A56-B28A-1E2C9A95D4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39" name="Freeform: Shape 38">
              <a:extLst>
                <a:ext uri="{FF2B5EF4-FFF2-40B4-BE49-F238E27FC236}">
                  <a16:creationId xmlns:a16="http://schemas.microsoft.com/office/drawing/2014/main" id="{F03B7790-AC1F-4C9E-82A5-0D3ED9135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40" name="Freeform: Shape 39">
              <a:extLst>
                <a:ext uri="{FF2B5EF4-FFF2-40B4-BE49-F238E27FC236}">
                  <a16:creationId xmlns:a16="http://schemas.microsoft.com/office/drawing/2014/main" id="{24F41532-E3DD-4685-AF21-DC5A504FC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E5153570-165D-4616-83D8-9A81A8594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78D218DB-9E8A-400D-A93E-5F3A437B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3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7FD9BE2F-E553-4E8C-A576-FF0883CD7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3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1DB66DC4-9D1C-4972-9B69-92E0B38ED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458D61B9-00C6-41E7-8666-EE5685A62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0701468-47AF-4411-BA59-AE2B83A64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09C1D1CA-3B19-CC01-6FE4-2C83C36E9E2A}"/>
              </a:ext>
            </a:extLst>
          </p:cNvPr>
          <p:cNvSpPr>
            <a:spLocks noGrp="1"/>
          </p:cNvSpPr>
          <p:nvPr>
            <p:ph type="title"/>
          </p:nvPr>
        </p:nvSpPr>
        <p:spPr>
          <a:xfrm>
            <a:off x="1198181" y="741024"/>
            <a:ext cx="3812079" cy="5396722"/>
          </a:xfrm>
        </p:spPr>
        <p:txBody>
          <a:bodyPr vert="horz" lIns="91440" tIns="45720" rIns="91440" bIns="45720" rtlCol="0" anchor="t">
            <a:normAutofit/>
          </a:bodyPr>
          <a:lstStyle/>
          <a:p>
            <a:r>
              <a:rPr lang="en-US" kern="1200" dirty="0">
                <a:solidFill>
                  <a:schemeClr val="tx2"/>
                </a:solidFill>
                <a:latin typeface="+mj-lt"/>
                <a:ea typeface="+mj-ea"/>
                <a:cs typeface="+mj-cs"/>
              </a:rPr>
              <a:t>RESOURCES </a:t>
            </a:r>
          </a:p>
        </p:txBody>
      </p:sp>
      <p:grpSp>
        <p:nvGrpSpPr>
          <p:cNvPr id="27" name="Bottom Right">
            <a:extLst>
              <a:ext uri="{FF2B5EF4-FFF2-40B4-BE49-F238E27FC236}">
                <a16:creationId xmlns:a16="http://schemas.microsoft.com/office/drawing/2014/main" id="{9028FA34-8D15-405C-A297-54A197D403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7" name="Freeform: Shape 46">
              <a:extLst>
                <a:ext uri="{FF2B5EF4-FFF2-40B4-BE49-F238E27FC236}">
                  <a16:creationId xmlns:a16="http://schemas.microsoft.com/office/drawing/2014/main" id="{8AED69D7-BD1D-491F-835F-95796C4DF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9" name="Graphic 157">
              <a:extLst>
                <a:ext uri="{FF2B5EF4-FFF2-40B4-BE49-F238E27FC236}">
                  <a16:creationId xmlns:a16="http://schemas.microsoft.com/office/drawing/2014/main" id="{9E8BC73D-4B2E-4536-8B48-265F656A83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8" name="Freeform: Shape 47">
                <a:extLst>
                  <a:ext uri="{FF2B5EF4-FFF2-40B4-BE49-F238E27FC236}">
                    <a16:creationId xmlns:a16="http://schemas.microsoft.com/office/drawing/2014/main" id="{3DD0BD99-2EC5-440C-A81F-C604BF411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4BDB05EC-0C9A-43B3-A6AB-3D4A0C970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D0EC4D5A-F9ED-429B-8EFF-D45EA7165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D8E5202A-45FC-4ACF-A728-CEE4E4842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61AE8ADB-4E56-4A59-94AA-54D5CD603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E4A7AC17-663B-456E-984D-5322ADFA3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B2E6C460-0C43-446E-A206-1C62381E8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5" name="Freeform: Shape 54">
              <a:extLst>
                <a:ext uri="{FF2B5EF4-FFF2-40B4-BE49-F238E27FC236}">
                  <a16:creationId xmlns:a16="http://schemas.microsoft.com/office/drawing/2014/main" id="{667203C1-C538-43DB-ADAF-111F27A2B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6" name="TextBox 55">
            <a:extLst>
              <a:ext uri="{FF2B5EF4-FFF2-40B4-BE49-F238E27FC236}">
                <a16:creationId xmlns:a16="http://schemas.microsoft.com/office/drawing/2014/main" id="{767CD5C8-C677-DC68-3BB7-2461E1BCBB5F}"/>
              </a:ext>
            </a:extLst>
          </p:cNvPr>
          <p:cNvSpPr txBox="1"/>
          <p:nvPr/>
        </p:nvSpPr>
        <p:spPr>
          <a:xfrm>
            <a:off x="5160562" y="292604"/>
            <a:ext cx="6625433" cy="6399389"/>
          </a:xfrm>
          <a:prstGeom prst="rect">
            <a:avLst/>
          </a:prstGeom>
        </p:spPr>
        <p:txBody>
          <a:bodyPr vert="horz" lIns="91440" tIns="45720" rIns="91440" bIns="45720" rtlCol="0" anchor="ctr">
            <a:normAutofit fontScale="85000" lnSpcReduction="10000"/>
          </a:bodyPr>
          <a:lstStyle/>
          <a:p>
            <a:pPr marL="285750" indent="-228600">
              <a:lnSpc>
                <a:spcPct val="110000"/>
              </a:lnSpc>
              <a:spcAft>
                <a:spcPts val="600"/>
              </a:spcAft>
              <a:buClr>
                <a:schemeClr val="accent5"/>
              </a:buClr>
              <a:buFont typeface="Avenir Next LT Pro" panose="020B0504020202020204" pitchFamily="34" charset="0"/>
              <a:buChar char="+"/>
            </a:pPr>
            <a:r>
              <a:rPr lang="en-US" b="1" dirty="0">
                <a:solidFill>
                  <a:schemeClr val="tx2"/>
                </a:solidFill>
              </a:rPr>
              <a:t>American Association of Sexuality, Educators, Counselors, and Therapists</a:t>
            </a:r>
          </a:p>
          <a:p>
            <a:pPr marL="742950" lvl="1"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https://www.aasect.org/</a:t>
            </a:r>
          </a:p>
          <a:p>
            <a:pPr marL="285750" indent="-228600">
              <a:lnSpc>
                <a:spcPct val="110000"/>
              </a:lnSpc>
              <a:spcAft>
                <a:spcPts val="600"/>
              </a:spcAft>
              <a:buClr>
                <a:schemeClr val="accent5"/>
              </a:buClr>
              <a:buFont typeface="Avenir Next LT Pro" panose="020B0504020202020204" pitchFamily="34" charset="0"/>
              <a:buChar char="+"/>
            </a:pPr>
            <a:r>
              <a:rPr lang="en-US" b="1" dirty="0">
                <a:solidFill>
                  <a:schemeClr val="tx2"/>
                </a:solidFill>
              </a:rPr>
              <a:t>American Geriatrics Society</a:t>
            </a:r>
          </a:p>
          <a:p>
            <a:pPr marL="742950" lvl="1"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https://www.healthinaging.org/a-z-topic/sexual-health</a:t>
            </a:r>
          </a:p>
          <a:p>
            <a:pPr marL="285750" indent="-228600">
              <a:lnSpc>
                <a:spcPct val="110000"/>
              </a:lnSpc>
              <a:spcAft>
                <a:spcPts val="600"/>
              </a:spcAft>
              <a:buClr>
                <a:schemeClr val="accent5"/>
              </a:buClr>
              <a:buFont typeface="Avenir Next LT Pro" panose="020B0504020202020204" pitchFamily="34" charset="0"/>
              <a:buChar char="+"/>
            </a:pPr>
            <a:r>
              <a:rPr lang="en-US" b="1" dirty="0">
                <a:solidFill>
                  <a:schemeClr val="tx2"/>
                </a:solidFill>
              </a:rPr>
              <a:t>American Sexual Health Association </a:t>
            </a:r>
          </a:p>
          <a:p>
            <a:pPr marL="742950" lvl="1"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https://www.ashasexualhealth.org/</a:t>
            </a:r>
          </a:p>
          <a:p>
            <a:pPr marL="285750" indent="-228600">
              <a:lnSpc>
                <a:spcPct val="110000"/>
              </a:lnSpc>
              <a:spcAft>
                <a:spcPts val="600"/>
              </a:spcAft>
              <a:buClr>
                <a:schemeClr val="accent5"/>
              </a:buClr>
              <a:buFont typeface="Avenir Next LT Pro" panose="020B0504020202020204" pitchFamily="34" charset="0"/>
              <a:buChar char="+"/>
            </a:pPr>
            <a:r>
              <a:rPr lang="en-US" b="1" dirty="0">
                <a:solidFill>
                  <a:schemeClr val="tx2"/>
                </a:solidFill>
              </a:rPr>
              <a:t>American Urology Association</a:t>
            </a:r>
          </a:p>
          <a:p>
            <a:pPr marL="742950" lvl="1"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https://www.auanet.org/</a:t>
            </a:r>
          </a:p>
          <a:p>
            <a:pPr marL="285750" indent="-228600">
              <a:lnSpc>
                <a:spcPct val="110000"/>
              </a:lnSpc>
              <a:spcAft>
                <a:spcPts val="600"/>
              </a:spcAft>
              <a:buClr>
                <a:schemeClr val="accent5"/>
              </a:buClr>
              <a:buFont typeface="Avenir Next LT Pro" panose="020B0504020202020204" pitchFamily="34" charset="0"/>
              <a:buChar char="+"/>
            </a:pPr>
            <a:r>
              <a:rPr lang="en-US" b="1" dirty="0">
                <a:solidFill>
                  <a:schemeClr val="tx2"/>
                </a:solidFill>
              </a:rPr>
              <a:t>International Society for the Study of Women’s Sexual Health </a:t>
            </a:r>
          </a:p>
          <a:p>
            <a:pPr marL="742950" lvl="1"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https://www.isswsh.org/search</a:t>
            </a:r>
          </a:p>
          <a:p>
            <a:pPr marL="285750" indent="-228600">
              <a:lnSpc>
                <a:spcPct val="110000"/>
              </a:lnSpc>
              <a:spcAft>
                <a:spcPts val="600"/>
              </a:spcAft>
              <a:buClr>
                <a:schemeClr val="accent5"/>
              </a:buClr>
              <a:buFont typeface="Avenir Next LT Pro" panose="020B0504020202020204" pitchFamily="34" charset="0"/>
              <a:buChar char="+"/>
            </a:pPr>
            <a:r>
              <a:rPr lang="en-US" b="1" dirty="0">
                <a:solidFill>
                  <a:schemeClr val="tx2"/>
                </a:solidFill>
              </a:rPr>
              <a:t>National Council on Aging </a:t>
            </a:r>
          </a:p>
          <a:p>
            <a:pPr marL="742950" lvl="1"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https://www.ncoa.org/older-adults/health/physical-health/sexual-health/</a:t>
            </a:r>
          </a:p>
          <a:p>
            <a:pPr marL="285750" indent="-228600">
              <a:lnSpc>
                <a:spcPct val="110000"/>
              </a:lnSpc>
              <a:spcAft>
                <a:spcPts val="600"/>
              </a:spcAft>
              <a:buClr>
                <a:schemeClr val="accent5"/>
              </a:buClr>
              <a:buFont typeface="Avenir Next LT Pro" panose="020B0504020202020204" pitchFamily="34" charset="0"/>
              <a:buChar char="+"/>
            </a:pPr>
            <a:r>
              <a:rPr lang="en-US" b="1" dirty="0"/>
              <a:t>National LGBTQIA+ Health Education Center </a:t>
            </a:r>
          </a:p>
          <a:p>
            <a:pPr marL="742950" lvl="1"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https://www.lgbtqiahealtheducation.org/publication/sexual-health-and-older-lgbtqia-adults/</a:t>
            </a:r>
          </a:p>
          <a:p>
            <a:pPr marL="285750" indent="-228600">
              <a:lnSpc>
                <a:spcPct val="110000"/>
              </a:lnSpc>
              <a:spcAft>
                <a:spcPts val="600"/>
              </a:spcAft>
              <a:buClr>
                <a:schemeClr val="accent5"/>
              </a:buClr>
              <a:buFont typeface="Avenir Next LT Pro" panose="020B0504020202020204" pitchFamily="34" charset="0"/>
              <a:buChar char="+"/>
            </a:pPr>
            <a:r>
              <a:rPr lang="en-US" b="1" dirty="0">
                <a:solidFill>
                  <a:schemeClr val="tx2"/>
                </a:solidFill>
              </a:rPr>
              <a:t>Sexual Medicine Society of North America</a:t>
            </a:r>
          </a:p>
          <a:p>
            <a:pPr marL="742950" lvl="1"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https://www.smsna.org/</a:t>
            </a:r>
          </a:p>
          <a:p>
            <a:pPr marL="285750" indent="-228600">
              <a:lnSpc>
                <a:spcPct val="110000"/>
              </a:lnSpc>
              <a:spcAft>
                <a:spcPts val="600"/>
              </a:spcAft>
              <a:buClr>
                <a:schemeClr val="accent5"/>
              </a:buClr>
              <a:buFont typeface="Avenir Next LT Pro" panose="020B0504020202020204" pitchFamily="34" charset="0"/>
              <a:buChar char="+"/>
            </a:pPr>
            <a:r>
              <a:rPr lang="en-US" b="1" dirty="0">
                <a:solidFill>
                  <a:schemeClr val="tx2"/>
                </a:solidFill>
              </a:rPr>
              <a:t>The Menopause Society </a:t>
            </a:r>
          </a:p>
          <a:p>
            <a:pPr marL="742950" lvl="1" indent="-228600">
              <a:lnSpc>
                <a:spcPct val="110000"/>
              </a:lnSpc>
              <a:spcAft>
                <a:spcPts val="600"/>
              </a:spcAft>
              <a:buClr>
                <a:schemeClr val="accent5"/>
              </a:buClr>
              <a:buFont typeface="Avenir Next LT Pro" panose="020B0504020202020204" pitchFamily="34" charset="0"/>
              <a:buChar char="+"/>
            </a:pPr>
            <a:r>
              <a:rPr lang="en-US" dirty="0">
                <a:solidFill>
                  <a:schemeClr val="tx2"/>
                </a:solidFill>
              </a:rPr>
              <a:t>https://menopause.org/</a:t>
            </a:r>
          </a:p>
          <a:p>
            <a:pPr marL="285750" indent="-228600">
              <a:lnSpc>
                <a:spcPct val="110000"/>
              </a:lnSpc>
              <a:spcAft>
                <a:spcPts val="600"/>
              </a:spcAft>
              <a:buClr>
                <a:schemeClr val="accent5"/>
              </a:buClr>
              <a:buFont typeface="Avenir Next LT Pro" panose="020B0504020202020204" pitchFamily="34" charset="0"/>
              <a:buChar char="+"/>
            </a:pPr>
            <a:endParaRPr lang="en-US" dirty="0">
              <a:solidFill>
                <a:schemeClr val="tx2"/>
              </a:solidFill>
            </a:endParaRPr>
          </a:p>
        </p:txBody>
      </p:sp>
      <p:pic>
        <p:nvPicPr>
          <p:cNvPr id="12" name="Picture 11" descr="A chalkboard with text on it next to a pair of books and glasses">
            <a:extLst>
              <a:ext uri="{FF2B5EF4-FFF2-40B4-BE49-F238E27FC236}">
                <a16:creationId xmlns:a16="http://schemas.microsoft.com/office/drawing/2014/main" id="{9E50BFDB-6E27-9B3C-1EFF-0F51F04ED069}"/>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42249" y="2536137"/>
            <a:ext cx="3560220" cy="2340845"/>
          </a:xfrm>
          <a:prstGeom prst="rect">
            <a:avLst/>
          </a:prstGeom>
        </p:spPr>
      </p:pic>
      <p:sp>
        <p:nvSpPr>
          <p:cNvPr id="38" name="TextBox 37">
            <a:extLst>
              <a:ext uri="{FF2B5EF4-FFF2-40B4-BE49-F238E27FC236}">
                <a16:creationId xmlns:a16="http://schemas.microsoft.com/office/drawing/2014/main" id="{EAF1465C-9BA8-E004-A3FD-38A913172902}"/>
              </a:ext>
            </a:extLst>
          </p:cNvPr>
          <p:cNvSpPr txBox="1"/>
          <p:nvPr/>
        </p:nvSpPr>
        <p:spPr>
          <a:xfrm>
            <a:off x="880791" y="6858000"/>
            <a:ext cx="10430418" cy="230832"/>
          </a:xfrm>
          <a:prstGeom prst="rect">
            <a:avLst/>
          </a:prstGeom>
          <a:noFill/>
        </p:spPr>
        <p:txBody>
          <a:bodyPr wrap="square" rtlCol="0">
            <a:spAutoFit/>
          </a:bodyPr>
          <a:lstStyle/>
          <a:p>
            <a:r>
              <a:rPr lang="en-US" sz="900">
                <a:hlinkClick r:id="rId4" tooltip="https://www.picpedia.org/chalkboard/s/sexual-health.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639073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442A-A372-87CB-42AF-26FE3142F2F0}"/>
              </a:ext>
            </a:extLst>
          </p:cNvPr>
          <p:cNvSpPr>
            <a:spLocks noGrp="1"/>
          </p:cNvSpPr>
          <p:nvPr>
            <p:ph type="title"/>
          </p:nvPr>
        </p:nvSpPr>
        <p:spPr/>
        <p:txBody>
          <a:bodyPr/>
          <a:lstStyle/>
          <a:p>
            <a:r>
              <a:rPr lang="en-US" dirty="0"/>
              <a:t>References and QUESTIONS? </a:t>
            </a:r>
          </a:p>
        </p:txBody>
      </p:sp>
      <p:sp>
        <p:nvSpPr>
          <p:cNvPr id="3" name="Content Placeholder 2">
            <a:extLst>
              <a:ext uri="{FF2B5EF4-FFF2-40B4-BE49-F238E27FC236}">
                <a16:creationId xmlns:a16="http://schemas.microsoft.com/office/drawing/2014/main" id="{976DDEC3-0C8D-934B-65F4-B3606A81235B}"/>
              </a:ext>
            </a:extLst>
          </p:cNvPr>
          <p:cNvSpPr>
            <a:spLocks noGrp="1"/>
          </p:cNvSpPr>
          <p:nvPr>
            <p:ph idx="1"/>
          </p:nvPr>
        </p:nvSpPr>
        <p:spPr>
          <a:xfrm>
            <a:off x="324632" y="1590805"/>
            <a:ext cx="10515600" cy="5148198"/>
          </a:xfrm>
        </p:spPr>
        <p:txBody>
          <a:bodyPr>
            <a:noAutofit/>
          </a:bodyPr>
          <a:lstStyle/>
          <a:p>
            <a:r>
              <a:rPr lang="en-US" sz="900" b="0" i="0" dirty="0">
                <a:solidFill>
                  <a:srgbClr val="212121"/>
                </a:solidFill>
                <a:effectLst/>
                <a:latin typeface="BlinkMacSystemFont"/>
              </a:rPr>
              <a:t>Cheng JY, Ng EM, Ko JS. Depressive symptomatology and male sexual functions in late life. J Affect </a:t>
            </a:r>
            <a:r>
              <a:rPr lang="en-US" sz="900" b="0" i="0" dirty="0" err="1">
                <a:solidFill>
                  <a:srgbClr val="212121"/>
                </a:solidFill>
                <a:effectLst/>
                <a:latin typeface="BlinkMacSystemFont"/>
              </a:rPr>
              <a:t>Disord</a:t>
            </a:r>
            <a:r>
              <a:rPr lang="en-US" sz="900" b="0" i="0" dirty="0">
                <a:solidFill>
                  <a:srgbClr val="212121"/>
                </a:solidFill>
                <a:effectLst/>
                <a:latin typeface="BlinkMacSystemFont"/>
              </a:rPr>
              <a:t>. 2007 Dec;104(1-3):225-9. </a:t>
            </a:r>
            <a:r>
              <a:rPr lang="en-US" sz="900" b="0" i="0" dirty="0" err="1">
                <a:solidFill>
                  <a:srgbClr val="212121"/>
                </a:solidFill>
                <a:effectLst/>
                <a:latin typeface="BlinkMacSystemFont"/>
              </a:rPr>
              <a:t>doi</a:t>
            </a:r>
            <a:r>
              <a:rPr lang="en-US" sz="900" b="0" i="0" dirty="0">
                <a:solidFill>
                  <a:srgbClr val="212121"/>
                </a:solidFill>
                <a:effectLst/>
                <a:latin typeface="BlinkMacSystemFont"/>
              </a:rPr>
              <a:t>: 10.1016/j.jad.2007.03.011. </a:t>
            </a:r>
            <a:r>
              <a:rPr lang="en-US" sz="900" b="0" i="0" dirty="0" err="1">
                <a:solidFill>
                  <a:srgbClr val="212121"/>
                </a:solidFill>
                <a:effectLst/>
                <a:latin typeface="BlinkMacSystemFont"/>
              </a:rPr>
              <a:t>Epub</a:t>
            </a:r>
            <a:r>
              <a:rPr lang="en-US" sz="900" b="0" i="0" dirty="0">
                <a:solidFill>
                  <a:srgbClr val="212121"/>
                </a:solidFill>
                <a:effectLst/>
                <a:latin typeface="BlinkMacSystemFont"/>
              </a:rPr>
              <a:t> 2007 Apr 24. PMID: 17459486.</a:t>
            </a:r>
            <a:endParaRPr lang="en-US" sz="900" b="0" i="0" dirty="0">
              <a:solidFill>
                <a:srgbClr val="212121"/>
              </a:solidFill>
              <a:effectLst/>
              <a:latin typeface="Arial" panose="020B0604020202020204" pitchFamily="34" charset="0"/>
              <a:cs typeface="Arial" panose="020B0604020202020204" pitchFamily="34" charset="0"/>
            </a:endParaRPr>
          </a:p>
          <a:p>
            <a:r>
              <a:rPr lang="en-US" sz="900" b="0" i="0" dirty="0" err="1">
                <a:solidFill>
                  <a:srgbClr val="212121"/>
                </a:solidFill>
                <a:effectLst/>
                <a:latin typeface="Arial" panose="020B0604020202020204" pitchFamily="34" charset="0"/>
                <a:cs typeface="Arial" panose="020B0604020202020204" pitchFamily="34" charset="0"/>
              </a:rPr>
              <a:t>DeLamater</a:t>
            </a:r>
            <a:r>
              <a:rPr lang="en-US" sz="900" b="0" i="0" dirty="0">
                <a:solidFill>
                  <a:srgbClr val="212121"/>
                </a:solidFill>
                <a:effectLst/>
                <a:latin typeface="Arial" panose="020B0604020202020204" pitchFamily="34" charset="0"/>
                <a:cs typeface="Arial" panose="020B0604020202020204" pitchFamily="34" charset="0"/>
              </a:rPr>
              <a:t> J. Sexual expression in later life: a review and synthesis. J Sex Res. 2012;49(2-3):125-41. </a:t>
            </a:r>
            <a:r>
              <a:rPr lang="en-US" sz="900" b="0" i="0" dirty="0" err="1">
                <a:solidFill>
                  <a:srgbClr val="212121"/>
                </a:solidFill>
                <a:effectLst/>
                <a:latin typeface="Arial" panose="020B0604020202020204" pitchFamily="34" charset="0"/>
                <a:cs typeface="Arial" panose="020B0604020202020204" pitchFamily="34" charset="0"/>
              </a:rPr>
              <a:t>doi</a:t>
            </a:r>
            <a:r>
              <a:rPr lang="en-US" sz="900" b="0" i="0" dirty="0">
                <a:solidFill>
                  <a:srgbClr val="212121"/>
                </a:solidFill>
                <a:effectLst/>
                <a:latin typeface="Arial" panose="020B0604020202020204" pitchFamily="34" charset="0"/>
                <a:cs typeface="Arial" panose="020B0604020202020204" pitchFamily="34" charset="0"/>
              </a:rPr>
              <a:t>: 10.1080/00224499.2011.603168. PMID: 22380585.</a:t>
            </a:r>
          </a:p>
          <a:p>
            <a:r>
              <a:rPr lang="en-US" sz="900" b="0" i="0" dirty="0">
                <a:solidFill>
                  <a:srgbClr val="212121"/>
                </a:solidFill>
                <a:effectLst/>
                <a:latin typeface="Arial" panose="020B0604020202020204" pitchFamily="34" charset="0"/>
                <a:cs typeface="Arial" panose="020B0604020202020204" pitchFamily="34" charset="0"/>
              </a:rPr>
              <a:t>Flynn TJ, Gow AJ. Examining associations between sexual </a:t>
            </a:r>
            <a:r>
              <a:rPr lang="en-US" sz="900" b="0" i="0" dirty="0" err="1">
                <a:solidFill>
                  <a:srgbClr val="212121"/>
                </a:solidFill>
                <a:effectLst/>
                <a:latin typeface="Arial" panose="020B0604020202020204" pitchFamily="34" charset="0"/>
                <a:cs typeface="Arial" panose="020B0604020202020204" pitchFamily="34" charset="0"/>
              </a:rPr>
              <a:t>behaviours</a:t>
            </a:r>
            <a:r>
              <a:rPr lang="en-US" sz="900" b="0" i="0" dirty="0">
                <a:solidFill>
                  <a:srgbClr val="212121"/>
                </a:solidFill>
                <a:effectLst/>
                <a:latin typeface="Arial" panose="020B0604020202020204" pitchFamily="34" charset="0"/>
                <a:cs typeface="Arial" panose="020B0604020202020204" pitchFamily="34" charset="0"/>
              </a:rPr>
              <a:t> and quality of life in older adults. Age Ageing. 2015 Sep;44(5):823-8. </a:t>
            </a:r>
            <a:r>
              <a:rPr lang="en-US" sz="900" b="0" i="0" dirty="0" err="1">
                <a:solidFill>
                  <a:srgbClr val="212121"/>
                </a:solidFill>
                <a:effectLst/>
                <a:latin typeface="Arial" panose="020B0604020202020204" pitchFamily="34" charset="0"/>
                <a:cs typeface="Arial" panose="020B0604020202020204" pitchFamily="34" charset="0"/>
              </a:rPr>
              <a:t>doi</a:t>
            </a:r>
            <a:r>
              <a:rPr lang="en-US" sz="900" b="0" i="0" dirty="0">
                <a:solidFill>
                  <a:srgbClr val="212121"/>
                </a:solidFill>
                <a:effectLst/>
                <a:latin typeface="Arial" panose="020B0604020202020204" pitchFamily="34" charset="0"/>
                <a:cs typeface="Arial" panose="020B0604020202020204" pitchFamily="34" charset="0"/>
              </a:rPr>
              <a:t>: 10.1093/ageing/afv083. </a:t>
            </a:r>
            <a:r>
              <a:rPr lang="en-US" sz="900" b="0" i="0" dirty="0" err="1">
                <a:solidFill>
                  <a:srgbClr val="212121"/>
                </a:solidFill>
                <a:effectLst/>
                <a:latin typeface="Arial" panose="020B0604020202020204" pitchFamily="34" charset="0"/>
                <a:cs typeface="Arial" panose="020B0604020202020204" pitchFamily="34" charset="0"/>
              </a:rPr>
              <a:t>Epub</a:t>
            </a:r>
            <a:r>
              <a:rPr lang="en-US" sz="900" b="0" i="0" dirty="0">
                <a:solidFill>
                  <a:srgbClr val="212121"/>
                </a:solidFill>
                <a:effectLst/>
                <a:latin typeface="Arial" panose="020B0604020202020204" pitchFamily="34" charset="0"/>
                <a:cs typeface="Arial" panose="020B0604020202020204" pitchFamily="34" charset="0"/>
              </a:rPr>
              <a:t> 2015 Jul 14. PMID: 26178206.</a:t>
            </a:r>
          </a:p>
          <a:p>
            <a:r>
              <a:rPr lang="en-US" sz="900" b="0" i="0" dirty="0">
                <a:solidFill>
                  <a:srgbClr val="212121"/>
                </a:solidFill>
                <a:effectLst/>
                <a:latin typeface="Arial" panose="020B0604020202020204" pitchFamily="34" charset="0"/>
                <a:cs typeface="Arial" panose="020B0604020202020204" pitchFamily="34" charset="0"/>
              </a:rPr>
              <a:t>Lee DM, </a:t>
            </a:r>
            <a:r>
              <a:rPr lang="en-US" sz="900" b="0" i="0" dirty="0" err="1">
                <a:solidFill>
                  <a:srgbClr val="212121"/>
                </a:solidFill>
                <a:effectLst/>
                <a:latin typeface="Arial" panose="020B0604020202020204" pitchFamily="34" charset="0"/>
                <a:cs typeface="Arial" panose="020B0604020202020204" pitchFamily="34" charset="0"/>
              </a:rPr>
              <a:t>Nazroo</a:t>
            </a:r>
            <a:r>
              <a:rPr lang="en-US" sz="900" b="0" i="0" dirty="0">
                <a:solidFill>
                  <a:srgbClr val="212121"/>
                </a:solidFill>
                <a:effectLst/>
                <a:latin typeface="Arial" panose="020B0604020202020204" pitchFamily="34" charset="0"/>
                <a:cs typeface="Arial" panose="020B0604020202020204" pitchFamily="34" charset="0"/>
              </a:rPr>
              <a:t> J, O'Connor DB, Blake M, Pendleton N. Sexual Health and Well-being Among Older Men and Women in England: Findings from the English Longitudinal Study of Ageing. Arch Sex </a:t>
            </a:r>
            <a:r>
              <a:rPr lang="en-US" sz="900" b="0" i="0" dirty="0" err="1">
                <a:solidFill>
                  <a:srgbClr val="212121"/>
                </a:solidFill>
                <a:effectLst/>
                <a:latin typeface="Arial" panose="020B0604020202020204" pitchFamily="34" charset="0"/>
                <a:cs typeface="Arial" panose="020B0604020202020204" pitchFamily="34" charset="0"/>
              </a:rPr>
              <a:t>Behav</a:t>
            </a:r>
            <a:r>
              <a:rPr lang="en-US" sz="900" b="0" i="0" dirty="0">
                <a:solidFill>
                  <a:srgbClr val="212121"/>
                </a:solidFill>
                <a:effectLst/>
                <a:latin typeface="Arial" panose="020B0604020202020204" pitchFamily="34" charset="0"/>
                <a:cs typeface="Arial" panose="020B0604020202020204" pitchFamily="34" charset="0"/>
              </a:rPr>
              <a:t>. 2016 Jan;45(1):133-44. </a:t>
            </a:r>
            <a:r>
              <a:rPr lang="en-US" sz="900" b="0" i="0" dirty="0" err="1">
                <a:solidFill>
                  <a:srgbClr val="212121"/>
                </a:solidFill>
                <a:effectLst/>
                <a:latin typeface="Arial" panose="020B0604020202020204" pitchFamily="34" charset="0"/>
                <a:cs typeface="Arial" panose="020B0604020202020204" pitchFamily="34" charset="0"/>
              </a:rPr>
              <a:t>doi</a:t>
            </a:r>
            <a:r>
              <a:rPr lang="en-US" sz="900" b="0" i="0" dirty="0">
                <a:solidFill>
                  <a:srgbClr val="212121"/>
                </a:solidFill>
                <a:effectLst/>
                <a:latin typeface="Arial" panose="020B0604020202020204" pitchFamily="34" charset="0"/>
                <a:cs typeface="Arial" panose="020B0604020202020204" pitchFamily="34" charset="0"/>
              </a:rPr>
              <a:t>: 10.1007/s10508-014-0465-1. </a:t>
            </a:r>
            <a:r>
              <a:rPr lang="en-US" sz="900" b="0" i="0" dirty="0" err="1">
                <a:solidFill>
                  <a:srgbClr val="212121"/>
                </a:solidFill>
                <a:effectLst/>
                <a:latin typeface="Arial" panose="020B0604020202020204" pitchFamily="34" charset="0"/>
                <a:cs typeface="Arial" panose="020B0604020202020204" pitchFamily="34" charset="0"/>
              </a:rPr>
              <a:t>Epub</a:t>
            </a:r>
            <a:r>
              <a:rPr lang="en-US" sz="900" b="0" i="0" dirty="0">
                <a:solidFill>
                  <a:srgbClr val="212121"/>
                </a:solidFill>
                <a:effectLst/>
                <a:latin typeface="Arial" panose="020B0604020202020204" pitchFamily="34" charset="0"/>
                <a:cs typeface="Arial" panose="020B0604020202020204" pitchFamily="34" charset="0"/>
              </a:rPr>
              <a:t> 2015 Jan 27. PMID: 25624001.</a:t>
            </a:r>
          </a:p>
          <a:p>
            <a:r>
              <a:rPr lang="en-US" sz="900" b="0" i="0" dirty="0" err="1">
                <a:solidFill>
                  <a:srgbClr val="212121"/>
                </a:solidFill>
                <a:effectLst/>
                <a:latin typeface="Arial" panose="020B0604020202020204" pitchFamily="34" charset="0"/>
                <a:cs typeface="Arial" panose="020B0604020202020204" pitchFamily="34" charset="0"/>
              </a:rPr>
              <a:t>Sinković</a:t>
            </a:r>
            <a:r>
              <a:rPr lang="en-US" sz="900" b="0" i="0" dirty="0">
                <a:solidFill>
                  <a:srgbClr val="212121"/>
                </a:solidFill>
                <a:effectLst/>
                <a:latin typeface="Arial" panose="020B0604020202020204" pitchFamily="34" charset="0"/>
                <a:cs typeface="Arial" panose="020B0604020202020204" pitchFamily="34" charset="0"/>
              </a:rPr>
              <a:t> M, Towler L. Sexual Aging: A Systematic Review of Qualitative Research on the Sexuality and Sexual Health of Older Adults. Qual Health Res. 2019 Jul;29(9):1239-1254. </a:t>
            </a:r>
            <a:r>
              <a:rPr lang="en-US" sz="900" b="0" i="0" dirty="0" err="1">
                <a:solidFill>
                  <a:srgbClr val="212121"/>
                </a:solidFill>
                <a:effectLst/>
                <a:latin typeface="Arial" panose="020B0604020202020204" pitchFamily="34" charset="0"/>
                <a:cs typeface="Arial" panose="020B0604020202020204" pitchFamily="34" charset="0"/>
              </a:rPr>
              <a:t>doi</a:t>
            </a:r>
            <a:r>
              <a:rPr lang="en-US" sz="900" b="0" i="0" dirty="0">
                <a:solidFill>
                  <a:srgbClr val="212121"/>
                </a:solidFill>
                <a:effectLst/>
                <a:latin typeface="Arial" panose="020B0604020202020204" pitchFamily="34" charset="0"/>
                <a:cs typeface="Arial" panose="020B0604020202020204" pitchFamily="34" charset="0"/>
              </a:rPr>
              <a:t>: 10.1177/1049732318819834. </a:t>
            </a:r>
            <a:r>
              <a:rPr lang="en-US" sz="900" b="0" i="0" dirty="0" err="1">
                <a:solidFill>
                  <a:srgbClr val="212121"/>
                </a:solidFill>
                <a:effectLst/>
                <a:latin typeface="Arial" panose="020B0604020202020204" pitchFamily="34" charset="0"/>
                <a:cs typeface="Arial" panose="020B0604020202020204" pitchFamily="34" charset="0"/>
              </a:rPr>
              <a:t>Epub</a:t>
            </a:r>
            <a:r>
              <a:rPr lang="en-US" sz="900" b="0" i="0" dirty="0">
                <a:solidFill>
                  <a:srgbClr val="212121"/>
                </a:solidFill>
                <a:effectLst/>
                <a:latin typeface="Arial" panose="020B0604020202020204" pitchFamily="34" charset="0"/>
                <a:cs typeface="Arial" panose="020B0604020202020204" pitchFamily="34" charset="0"/>
              </a:rPr>
              <a:t> 2018 Dec 25. PMID: 30584788.</a:t>
            </a:r>
          </a:p>
          <a:p>
            <a:r>
              <a:rPr lang="en-US" sz="900" b="0" i="0" dirty="0">
                <a:solidFill>
                  <a:srgbClr val="212121"/>
                </a:solidFill>
                <a:effectLst/>
                <a:latin typeface="Arial" panose="020B0604020202020204" pitchFamily="34" charset="0"/>
                <a:cs typeface="Arial" panose="020B0604020202020204" pitchFamily="34" charset="0"/>
              </a:rPr>
              <a:t>Smith L, Yang L, Veronese N, </a:t>
            </a:r>
            <a:r>
              <a:rPr lang="en-US" sz="900" b="0" i="0" dirty="0" err="1">
                <a:solidFill>
                  <a:srgbClr val="212121"/>
                </a:solidFill>
                <a:effectLst/>
                <a:latin typeface="Arial" panose="020B0604020202020204" pitchFamily="34" charset="0"/>
                <a:cs typeface="Arial" panose="020B0604020202020204" pitchFamily="34" charset="0"/>
              </a:rPr>
              <a:t>Soysal</a:t>
            </a:r>
            <a:r>
              <a:rPr lang="en-US" sz="900" b="0" i="0" dirty="0">
                <a:solidFill>
                  <a:srgbClr val="212121"/>
                </a:solidFill>
                <a:effectLst/>
                <a:latin typeface="Arial" panose="020B0604020202020204" pitchFamily="34" charset="0"/>
                <a:cs typeface="Arial" panose="020B0604020202020204" pitchFamily="34" charset="0"/>
              </a:rPr>
              <a:t> P, Stubbs B, Jackson SE. Sexual Activity is Associated with Greater Enjoyment of Life in Older Adults. Sex Med. 2019 Mar;7(1):11-18. </a:t>
            </a:r>
            <a:r>
              <a:rPr lang="en-US" sz="900" b="0" i="0" dirty="0" err="1">
                <a:solidFill>
                  <a:srgbClr val="212121"/>
                </a:solidFill>
                <a:effectLst/>
                <a:latin typeface="Arial" panose="020B0604020202020204" pitchFamily="34" charset="0"/>
                <a:cs typeface="Arial" panose="020B0604020202020204" pitchFamily="34" charset="0"/>
              </a:rPr>
              <a:t>doi</a:t>
            </a:r>
            <a:r>
              <a:rPr lang="en-US" sz="900" b="0" i="0" dirty="0">
                <a:solidFill>
                  <a:srgbClr val="212121"/>
                </a:solidFill>
                <a:effectLst/>
                <a:latin typeface="Arial" panose="020B0604020202020204" pitchFamily="34" charset="0"/>
                <a:cs typeface="Arial" panose="020B0604020202020204" pitchFamily="34" charset="0"/>
              </a:rPr>
              <a:t>: 10.1016/j.esxm.2018.11.001. </a:t>
            </a:r>
            <a:r>
              <a:rPr lang="en-US" sz="900" b="0" i="0" dirty="0" err="1">
                <a:solidFill>
                  <a:srgbClr val="212121"/>
                </a:solidFill>
                <a:effectLst/>
                <a:latin typeface="Arial" panose="020B0604020202020204" pitchFamily="34" charset="0"/>
                <a:cs typeface="Arial" panose="020B0604020202020204" pitchFamily="34" charset="0"/>
              </a:rPr>
              <a:t>Epub</a:t>
            </a:r>
            <a:r>
              <a:rPr lang="en-US" sz="900" b="0" i="0" dirty="0">
                <a:solidFill>
                  <a:srgbClr val="212121"/>
                </a:solidFill>
                <a:effectLst/>
                <a:latin typeface="Arial" panose="020B0604020202020204" pitchFamily="34" charset="0"/>
                <a:cs typeface="Arial" panose="020B0604020202020204" pitchFamily="34" charset="0"/>
              </a:rPr>
              <a:t> 2018 Dec 13. PMID: 30554952; PMCID: PMC6377384.</a:t>
            </a:r>
          </a:p>
          <a:p>
            <a:r>
              <a:rPr lang="en-US" sz="900" b="0" i="0" dirty="0" err="1">
                <a:solidFill>
                  <a:srgbClr val="212121"/>
                </a:solidFill>
                <a:effectLst/>
                <a:latin typeface="Arial" panose="020B0604020202020204" pitchFamily="34" charset="0"/>
                <a:cs typeface="Arial" panose="020B0604020202020204" pitchFamily="34" charset="0"/>
              </a:rPr>
              <a:t>Steckenrider</a:t>
            </a:r>
            <a:r>
              <a:rPr lang="en-US" sz="900" b="0" i="0" dirty="0">
                <a:solidFill>
                  <a:srgbClr val="212121"/>
                </a:solidFill>
                <a:effectLst/>
                <a:latin typeface="Arial" panose="020B0604020202020204" pitchFamily="34" charset="0"/>
                <a:cs typeface="Arial" panose="020B0604020202020204" pitchFamily="34" charset="0"/>
              </a:rPr>
              <a:t> J. Sexual activity of older adults: let's talk about it. Lancet Healthy </a:t>
            </a:r>
            <a:r>
              <a:rPr lang="en-US" sz="900" b="0" i="0" dirty="0" err="1">
                <a:solidFill>
                  <a:srgbClr val="212121"/>
                </a:solidFill>
                <a:effectLst/>
                <a:latin typeface="Arial" panose="020B0604020202020204" pitchFamily="34" charset="0"/>
                <a:cs typeface="Arial" panose="020B0604020202020204" pitchFamily="34" charset="0"/>
              </a:rPr>
              <a:t>Longev</a:t>
            </a:r>
            <a:r>
              <a:rPr lang="en-US" sz="900" b="0" i="0" dirty="0">
                <a:solidFill>
                  <a:srgbClr val="212121"/>
                </a:solidFill>
                <a:effectLst/>
                <a:latin typeface="Arial" panose="020B0604020202020204" pitchFamily="34" charset="0"/>
                <a:cs typeface="Arial" panose="020B0604020202020204" pitchFamily="34" charset="0"/>
              </a:rPr>
              <a:t>. 2023 Mar;4(3):e96-e97. </a:t>
            </a:r>
            <a:r>
              <a:rPr lang="en-US" sz="900" b="0" i="0" dirty="0" err="1">
                <a:solidFill>
                  <a:srgbClr val="212121"/>
                </a:solidFill>
                <a:effectLst/>
                <a:latin typeface="Arial" panose="020B0604020202020204" pitchFamily="34" charset="0"/>
                <a:cs typeface="Arial" panose="020B0604020202020204" pitchFamily="34" charset="0"/>
              </a:rPr>
              <a:t>doi</a:t>
            </a:r>
            <a:r>
              <a:rPr lang="en-US" sz="900" b="0" i="0" dirty="0">
                <a:solidFill>
                  <a:srgbClr val="212121"/>
                </a:solidFill>
                <a:effectLst/>
                <a:latin typeface="Arial" panose="020B0604020202020204" pitchFamily="34" charset="0"/>
                <a:cs typeface="Arial" panose="020B0604020202020204" pitchFamily="34" charset="0"/>
              </a:rPr>
              <a:t>: 10.1016/S2666-7568(23)00003-X. </a:t>
            </a:r>
            <a:r>
              <a:rPr lang="en-US" sz="900" b="0" i="0" dirty="0" err="1">
                <a:solidFill>
                  <a:srgbClr val="212121"/>
                </a:solidFill>
                <a:effectLst/>
                <a:latin typeface="Arial" panose="020B0604020202020204" pitchFamily="34" charset="0"/>
                <a:cs typeface="Arial" panose="020B0604020202020204" pitchFamily="34" charset="0"/>
              </a:rPr>
              <a:t>Epub</a:t>
            </a:r>
            <a:r>
              <a:rPr lang="en-US" sz="900" b="0" i="0" dirty="0">
                <a:solidFill>
                  <a:srgbClr val="212121"/>
                </a:solidFill>
                <a:effectLst/>
                <a:latin typeface="Arial" panose="020B0604020202020204" pitchFamily="34" charset="0"/>
                <a:cs typeface="Arial" panose="020B0604020202020204" pitchFamily="34" charset="0"/>
              </a:rPr>
              <a:t> 2023 Feb 2. PMID: 36739874.</a:t>
            </a:r>
          </a:p>
          <a:p>
            <a:r>
              <a:rPr lang="en-US" sz="900" b="0" i="0" dirty="0">
                <a:solidFill>
                  <a:srgbClr val="212121"/>
                </a:solidFill>
                <a:effectLst/>
                <a:latin typeface="BlinkMacSystemFont"/>
              </a:rPr>
              <a:t>Stevens EB, Wolfman W, Hernandez-Galan L, Shea AK. The association of depressive symptoms and female sexual functioning in the menopause transition: a cross-sectional study. Menopause. 2024 Mar 1;31(3):186-193. </a:t>
            </a:r>
            <a:r>
              <a:rPr lang="en-US" sz="900" b="0" i="0" dirty="0" err="1">
                <a:solidFill>
                  <a:srgbClr val="212121"/>
                </a:solidFill>
                <a:effectLst/>
                <a:latin typeface="BlinkMacSystemFont"/>
              </a:rPr>
              <a:t>doi</a:t>
            </a:r>
            <a:r>
              <a:rPr lang="en-US" sz="900" b="0" i="0" dirty="0">
                <a:solidFill>
                  <a:srgbClr val="212121"/>
                </a:solidFill>
                <a:effectLst/>
                <a:latin typeface="BlinkMacSystemFont"/>
              </a:rPr>
              <a:t>: 10.1097/GME.0000000000002309. </a:t>
            </a:r>
            <a:r>
              <a:rPr lang="en-US" sz="900" b="0" i="0" dirty="0" err="1">
                <a:solidFill>
                  <a:srgbClr val="212121"/>
                </a:solidFill>
                <a:effectLst/>
                <a:latin typeface="BlinkMacSystemFont"/>
              </a:rPr>
              <a:t>Epub</a:t>
            </a:r>
            <a:r>
              <a:rPr lang="en-US" sz="900" b="0" i="0" dirty="0">
                <a:solidFill>
                  <a:srgbClr val="212121"/>
                </a:solidFill>
                <a:effectLst/>
                <a:latin typeface="BlinkMacSystemFont"/>
              </a:rPr>
              <a:t> 2024 Feb 13. PMID: 38350036.</a:t>
            </a:r>
            <a:endParaRPr lang="en-US" sz="900" b="0" i="0" dirty="0">
              <a:solidFill>
                <a:srgbClr val="212121"/>
              </a:solidFill>
              <a:effectLst/>
              <a:latin typeface="Arial" panose="020B0604020202020204" pitchFamily="34" charset="0"/>
              <a:cs typeface="Arial" panose="020B0604020202020204" pitchFamily="34" charset="0"/>
            </a:endParaRPr>
          </a:p>
          <a:p>
            <a:r>
              <a:rPr lang="en-US" sz="900" b="0" i="0" dirty="0">
                <a:solidFill>
                  <a:srgbClr val="212121"/>
                </a:solidFill>
                <a:effectLst/>
                <a:latin typeface="Arial" panose="020B0604020202020204" pitchFamily="34" charset="0"/>
                <a:cs typeface="Arial" panose="020B0604020202020204" pitchFamily="34" charset="0"/>
              </a:rPr>
              <a:t>Stowell M, Hall A, Warwick S, Richmond C, Eastaugh CH, Hanratty B, McDermott J, Craig D, Spiers GF. Promoting sexual health in older adults: Findings from two rapid reviews. </a:t>
            </a:r>
            <a:r>
              <a:rPr lang="en-US" sz="900" b="0" i="0" dirty="0" err="1">
                <a:solidFill>
                  <a:srgbClr val="212121"/>
                </a:solidFill>
                <a:effectLst/>
                <a:latin typeface="Arial" panose="020B0604020202020204" pitchFamily="34" charset="0"/>
                <a:cs typeface="Arial" panose="020B0604020202020204" pitchFamily="34" charset="0"/>
              </a:rPr>
              <a:t>Maturitas</a:t>
            </a:r>
            <a:r>
              <a:rPr lang="en-US" sz="900" b="0" i="0" dirty="0">
                <a:solidFill>
                  <a:srgbClr val="212121"/>
                </a:solidFill>
                <a:effectLst/>
                <a:latin typeface="Arial" panose="020B0604020202020204" pitchFamily="34" charset="0"/>
                <a:cs typeface="Arial" panose="020B0604020202020204" pitchFamily="34" charset="0"/>
              </a:rPr>
              <a:t>. 2023 Nov;177:107795. </a:t>
            </a:r>
            <a:r>
              <a:rPr lang="en-US" sz="900" b="0" i="0" dirty="0" err="1">
                <a:solidFill>
                  <a:srgbClr val="212121"/>
                </a:solidFill>
                <a:effectLst/>
                <a:latin typeface="Arial" panose="020B0604020202020204" pitchFamily="34" charset="0"/>
                <a:cs typeface="Arial" panose="020B0604020202020204" pitchFamily="34" charset="0"/>
              </a:rPr>
              <a:t>doi</a:t>
            </a:r>
            <a:r>
              <a:rPr lang="en-US" sz="900" b="0" i="0" dirty="0">
                <a:solidFill>
                  <a:srgbClr val="212121"/>
                </a:solidFill>
                <a:effectLst/>
                <a:latin typeface="Arial" panose="020B0604020202020204" pitchFamily="34" charset="0"/>
                <a:cs typeface="Arial" panose="020B0604020202020204" pitchFamily="34" charset="0"/>
              </a:rPr>
              <a:t>: 10.1016/j.maturitas.2023.107795. </a:t>
            </a:r>
            <a:r>
              <a:rPr lang="en-US" sz="900" b="0" i="0" dirty="0" err="1">
                <a:solidFill>
                  <a:srgbClr val="212121"/>
                </a:solidFill>
                <a:effectLst/>
                <a:latin typeface="Arial" panose="020B0604020202020204" pitchFamily="34" charset="0"/>
                <a:cs typeface="Arial" panose="020B0604020202020204" pitchFamily="34" charset="0"/>
              </a:rPr>
              <a:t>Epub</a:t>
            </a:r>
            <a:r>
              <a:rPr lang="en-US" sz="900" b="0" i="0" dirty="0">
                <a:solidFill>
                  <a:srgbClr val="212121"/>
                </a:solidFill>
                <a:effectLst/>
                <a:latin typeface="Arial" panose="020B0604020202020204" pitchFamily="34" charset="0"/>
                <a:cs typeface="Arial" panose="020B0604020202020204" pitchFamily="34" charset="0"/>
              </a:rPr>
              <a:t> 2023 Jul 5. PMID: 37454470.</a:t>
            </a:r>
          </a:p>
          <a:p>
            <a:r>
              <a:rPr lang="en-US" sz="900" b="0" i="0" dirty="0">
                <a:solidFill>
                  <a:srgbClr val="212121"/>
                </a:solidFill>
                <a:effectLst/>
                <a:latin typeface="Arial" panose="020B0604020202020204" pitchFamily="34" charset="0"/>
                <a:cs typeface="Arial" panose="020B0604020202020204" pitchFamily="34" charset="0"/>
              </a:rPr>
              <a:t>Towler LB, Graham CA, Bishop FL, </a:t>
            </a:r>
            <a:r>
              <a:rPr lang="en-US" sz="900" b="0" i="0" dirty="0" err="1">
                <a:solidFill>
                  <a:srgbClr val="212121"/>
                </a:solidFill>
                <a:effectLst/>
                <a:latin typeface="Arial" panose="020B0604020202020204" pitchFamily="34" charset="0"/>
                <a:cs typeface="Arial" panose="020B0604020202020204" pitchFamily="34" charset="0"/>
              </a:rPr>
              <a:t>Hinchliff</a:t>
            </a:r>
            <a:r>
              <a:rPr lang="en-US" sz="900" b="0" i="0" dirty="0">
                <a:solidFill>
                  <a:srgbClr val="212121"/>
                </a:solidFill>
                <a:effectLst/>
                <a:latin typeface="Arial" panose="020B0604020202020204" pitchFamily="34" charset="0"/>
                <a:cs typeface="Arial" panose="020B0604020202020204" pitchFamily="34" charset="0"/>
              </a:rPr>
              <a:t> S. Sex and Relationships in Later Life: Older Adults' Experiences and Perceptions of Sexual Changes. J Sex Res. 2023 Nov-Dec;60(9):1318-1331. </a:t>
            </a:r>
            <a:r>
              <a:rPr lang="en-US" sz="900" b="0" i="0" dirty="0" err="1">
                <a:solidFill>
                  <a:srgbClr val="212121"/>
                </a:solidFill>
                <a:effectLst/>
                <a:latin typeface="Arial" panose="020B0604020202020204" pitchFamily="34" charset="0"/>
                <a:cs typeface="Arial" panose="020B0604020202020204" pitchFamily="34" charset="0"/>
              </a:rPr>
              <a:t>doi</a:t>
            </a:r>
            <a:r>
              <a:rPr lang="en-US" sz="900" b="0" i="0" dirty="0">
                <a:solidFill>
                  <a:srgbClr val="212121"/>
                </a:solidFill>
                <a:effectLst/>
                <a:latin typeface="Arial" panose="020B0604020202020204" pitchFamily="34" charset="0"/>
                <a:cs typeface="Arial" panose="020B0604020202020204" pitchFamily="34" charset="0"/>
              </a:rPr>
              <a:t>: 10.1080/00224499.2022.2093322. </a:t>
            </a:r>
            <a:r>
              <a:rPr lang="en-US" sz="900" b="0" i="0" dirty="0" err="1">
                <a:solidFill>
                  <a:srgbClr val="212121"/>
                </a:solidFill>
                <a:effectLst/>
                <a:latin typeface="Arial" panose="020B0604020202020204" pitchFamily="34" charset="0"/>
                <a:cs typeface="Arial" panose="020B0604020202020204" pitchFamily="34" charset="0"/>
              </a:rPr>
              <a:t>Epub</a:t>
            </a:r>
            <a:r>
              <a:rPr lang="en-US" sz="900" b="0" i="0" dirty="0">
                <a:solidFill>
                  <a:srgbClr val="212121"/>
                </a:solidFill>
                <a:effectLst/>
                <a:latin typeface="Arial" panose="020B0604020202020204" pitchFamily="34" charset="0"/>
                <a:cs typeface="Arial" panose="020B0604020202020204" pitchFamily="34" charset="0"/>
              </a:rPr>
              <a:t> 2022 Jul 19. PMID: 35852483.</a:t>
            </a:r>
          </a:p>
          <a:p>
            <a:r>
              <a:rPr lang="en-US" sz="900" b="0" i="0" dirty="0">
                <a:solidFill>
                  <a:srgbClr val="212121"/>
                </a:solidFill>
                <a:effectLst/>
                <a:latin typeface="BlinkMacSystemFont"/>
              </a:rPr>
              <a:t>Wang V, Depp CA, </a:t>
            </a:r>
            <a:r>
              <a:rPr lang="en-US" sz="900" b="0" i="0" dirty="0" err="1">
                <a:solidFill>
                  <a:srgbClr val="212121"/>
                </a:solidFill>
                <a:effectLst/>
                <a:latin typeface="BlinkMacSystemFont"/>
              </a:rPr>
              <a:t>Ceglowski</a:t>
            </a:r>
            <a:r>
              <a:rPr lang="en-US" sz="900" b="0" i="0" dirty="0">
                <a:solidFill>
                  <a:srgbClr val="212121"/>
                </a:solidFill>
                <a:effectLst/>
                <a:latin typeface="BlinkMacSystemFont"/>
              </a:rPr>
              <a:t> J, Thompson WK, Rock D, </a:t>
            </a:r>
            <a:r>
              <a:rPr lang="en-US" sz="900" b="0" i="0" dirty="0" err="1">
                <a:solidFill>
                  <a:srgbClr val="212121"/>
                </a:solidFill>
                <a:effectLst/>
                <a:latin typeface="BlinkMacSystemFont"/>
              </a:rPr>
              <a:t>Jeste</a:t>
            </a:r>
            <a:r>
              <a:rPr lang="en-US" sz="900" b="0" i="0" dirty="0">
                <a:solidFill>
                  <a:srgbClr val="212121"/>
                </a:solidFill>
                <a:effectLst/>
                <a:latin typeface="BlinkMacSystemFont"/>
              </a:rPr>
              <a:t> DV. Sexual health and function in later life: a population-based study of 606 older adults with a partner. Am J </a:t>
            </a:r>
            <a:r>
              <a:rPr lang="en-US" sz="900" b="0" i="0" dirty="0" err="1">
                <a:solidFill>
                  <a:srgbClr val="212121"/>
                </a:solidFill>
                <a:effectLst/>
                <a:latin typeface="BlinkMacSystemFont"/>
              </a:rPr>
              <a:t>Geriatr</a:t>
            </a:r>
            <a:r>
              <a:rPr lang="en-US" sz="900" b="0" i="0" dirty="0">
                <a:solidFill>
                  <a:srgbClr val="212121"/>
                </a:solidFill>
                <a:effectLst/>
                <a:latin typeface="BlinkMacSystemFont"/>
              </a:rPr>
              <a:t> Psychiatry. 2015 Mar;23(3):227-33. </a:t>
            </a:r>
            <a:r>
              <a:rPr lang="en-US" sz="900" b="0" i="0" dirty="0" err="1">
                <a:solidFill>
                  <a:srgbClr val="212121"/>
                </a:solidFill>
                <a:effectLst/>
                <a:latin typeface="BlinkMacSystemFont"/>
              </a:rPr>
              <a:t>doi</a:t>
            </a:r>
            <a:r>
              <a:rPr lang="en-US" sz="900" b="0" i="0" dirty="0">
                <a:solidFill>
                  <a:srgbClr val="212121"/>
                </a:solidFill>
                <a:effectLst/>
                <a:latin typeface="BlinkMacSystemFont"/>
              </a:rPr>
              <a:t>: 10.1016/j.jagp.2014.03.006. </a:t>
            </a:r>
            <a:r>
              <a:rPr lang="en-US" sz="900" b="0" i="0" dirty="0" err="1">
                <a:solidFill>
                  <a:srgbClr val="212121"/>
                </a:solidFill>
                <a:effectLst/>
                <a:latin typeface="BlinkMacSystemFont"/>
              </a:rPr>
              <a:t>Epub</a:t>
            </a:r>
            <a:r>
              <a:rPr lang="en-US" sz="900" b="0" i="0" dirty="0">
                <a:solidFill>
                  <a:srgbClr val="212121"/>
                </a:solidFill>
                <a:effectLst/>
                <a:latin typeface="BlinkMacSystemFont"/>
              </a:rPr>
              <a:t> 2014 Mar 19. PMID: 24840610.</a:t>
            </a:r>
            <a:endParaRPr lang="en-US" sz="900" b="0" i="0" dirty="0">
              <a:solidFill>
                <a:srgbClr val="212121"/>
              </a:solidFill>
              <a:effectLst/>
              <a:latin typeface="Arial" panose="020B0604020202020204" pitchFamily="34" charset="0"/>
              <a:cs typeface="Arial" panose="020B0604020202020204" pitchFamily="34" charset="0"/>
            </a:endParaRPr>
          </a:p>
          <a:p>
            <a:r>
              <a:rPr lang="en-US" sz="900" b="0" i="0" dirty="0">
                <a:solidFill>
                  <a:srgbClr val="222222"/>
                </a:solidFill>
                <a:effectLst/>
                <a:latin typeface="Arial" panose="020B0604020202020204" pitchFamily="34" charset="0"/>
                <a:cs typeface="Arial" panose="020B0604020202020204" pitchFamily="34" charset="0"/>
              </a:rPr>
              <a:t>World Health Organization. </a:t>
            </a:r>
            <a:r>
              <a:rPr lang="en-US" sz="900" b="0" i="1" dirty="0">
                <a:solidFill>
                  <a:srgbClr val="222222"/>
                </a:solidFill>
                <a:effectLst/>
                <a:latin typeface="Arial" panose="020B0604020202020204" pitchFamily="34" charset="0"/>
                <a:cs typeface="Arial" panose="020B0604020202020204" pitchFamily="34" charset="0"/>
              </a:rPr>
              <a:t>Defining sexual health: report of a technical consultation on sexual health, 28-31 January 2002, Geneva</a:t>
            </a:r>
            <a:r>
              <a:rPr lang="en-US" sz="900" b="0" i="0" dirty="0">
                <a:solidFill>
                  <a:srgbClr val="222222"/>
                </a:solidFill>
                <a:effectLst/>
                <a:latin typeface="Arial" panose="020B0604020202020204" pitchFamily="34" charset="0"/>
                <a:cs typeface="Arial" panose="020B0604020202020204" pitchFamily="34" charset="0"/>
              </a:rPr>
              <a:t>. World Health Organization, 2006.</a:t>
            </a:r>
          </a:p>
          <a:p>
            <a:r>
              <a:rPr lang="en-US" sz="900" b="0" i="0" dirty="0">
                <a:solidFill>
                  <a:srgbClr val="212121"/>
                </a:solidFill>
                <a:effectLst/>
                <a:latin typeface="Arial" panose="020B0604020202020204" pitchFamily="34" charset="0"/>
                <a:cs typeface="Arial" panose="020B0604020202020204" pitchFamily="34" charset="0"/>
              </a:rPr>
              <a:t>Zhang Y, Liu H. A National Longitudinal Study of Partnered Sex, Relationship Quality, and Mental Health Among Older Adults. J </a:t>
            </a:r>
            <a:r>
              <a:rPr lang="en-US" sz="900" b="0" i="0" dirty="0" err="1">
                <a:solidFill>
                  <a:srgbClr val="212121"/>
                </a:solidFill>
                <a:effectLst/>
                <a:latin typeface="Arial" panose="020B0604020202020204" pitchFamily="34" charset="0"/>
                <a:cs typeface="Arial" panose="020B0604020202020204" pitchFamily="34" charset="0"/>
              </a:rPr>
              <a:t>Gerontol</a:t>
            </a:r>
            <a:r>
              <a:rPr lang="en-US" sz="900" b="0" i="0" dirty="0">
                <a:solidFill>
                  <a:srgbClr val="212121"/>
                </a:solidFill>
                <a:effectLst/>
                <a:latin typeface="Arial" panose="020B0604020202020204" pitchFamily="34" charset="0"/>
                <a:cs typeface="Arial" panose="020B0604020202020204" pitchFamily="34" charset="0"/>
              </a:rPr>
              <a:t> B Psychol Sci Soc Sci. 2020 Sep 14;75(8):1772-1782. </a:t>
            </a:r>
            <a:r>
              <a:rPr lang="en-US" sz="900" b="0" i="0" dirty="0" err="1">
                <a:solidFill>
                  <a:srgbClr val="212121"/>
                </a:solidFill>
                <a:effectLst/>
                <a:latin typeface="Arial" panose="020B0604020202020204" pitchFamily="34" charset="0"/>
                <a:cs typeface="Arial" panose="020B0604020202020204" pitchFamily="34" charset="0"/>
              </a:rPr>
              <a:t>doi</a:t>
            </a:r>
            <a:r>
              <a:rPr lang="en-US" sz="900" b="0" i="0" dirty="0">
                <a:solidFill>
                  <a:srgbClr val="212121"/>
                </a:solidFill>
                <a:effectLst/>
                <a:latin typeface="Arial" panose="020B0604020202020204" pitchFamily="34" charset="0"/>
                <a:cs typeface="Arial" panose="020B0604020202020204" pitchFamily="34" charset="0"/>
              </a:rPr>
              <a:t>: 10.1093/</a:t>
            </a:r>
            <a:r>
              <a:rPr lang="en-US" sz="900" b="0" i="0" dirty="0" err="1">
                <a:solidFill>
                  <a:srgbClr val="212121"/>
                </a:solidFill>
                <a:effectLst/>
                <a:latin typeface="Arial" panose="020B0604020202020204" pitchFamily="34" charset="0"/>
                <a:cs typeface="Arial" panose="020B0604020202020204" pitchFamily="34" charset="0"/>
              </a:rPr>
              <a:t>geronb</a:t>
            </a:r>
            <a:r>
              <a:rPr lang="en-US" sz="900" b="0" i="0" dirty="0">
                <a:solidFill>
                  <a:srgbClr val="212121"/>
                </a:solidFill>
                <a:effectLst/>
                <a:latin typeface="Arial" panose="020B0604020202020204" pitchFamily="34" charset="0"/>
                <a:cs typeface="Arial" panose="020B0604020202020204" pitchFamily="34" charset="0"/>
              </a:rPr>
              <a:t>/gbz074. PMID: 31132123; PMCID: PMC7489086.</a:t>
            </a:r>
            <a:endParaRPr lang="en-US" sz="900" dirty="0">
              <a:latin typeface="Arial" panose="020B0604020202020204" pitchFamily="34" charset="0"/>
              <a:cs typeface="Arial" panose="020B0604020202020204" pitchFamily="34" charset="0"/>
            </a:endParaRPr>
          </a:p>
        </p:txBody>
      </p:sp>
      <p:pic>
        <p:nvPicPr>
          <p:cNvPr id="5" name="Picture 4" descr="Close-up of raised hands at office training with speaker out of focus in background">
            <a:extLst>
              <a:ext uri="{FF2B5EF4-FFF2-40B4-BE49-F238E27FC236}">
                <a16:creationId xmlns:a16="http://schemas.microsoft.com/office/drawing/2014/main" id="{FF340FEC-7B01-4255-E851-C0D6B6EBF52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07671" y="309671"/>
            <a:ext cx="1921702" cy="1281134"/>
          </a:xfrm>
          <a:prstGeom prst="rect">
            <a:avLst/>
          </a:prstGeom>
        </p:spPr>
      </p:pic>
    </p:spTree>
    <p:extLst>
      <p:ext uri="{BB962C8B-B14F-4D97-AF65-F5344CB8AC3E}">
        <p14:creationId xmlns:p14="http://schemas.microsoft.com/office/powerpoint/2010/main" val="262936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5DCA9-69D1-8D6D-E07F-87D344F6DA5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2E8B715-F76C-0AA6-223B-A9C26565945A}"/>
              </a:ext>
            </a:extLst>
          </p:cNvPr>
          <p:cNvSpPr>
            <a:spLocks noGrp="1"/>
          </p:cNvSpPr>
          <p:nvPr>
            <p:ph idx="1"/>
          </p:nvPr>
        </p:nvSpPr>
        <p:spPr>
          <a:xfrm>
            <a:off x="838200" y="1803334"/>
            <a:ext cx="10515600" cy="4351338"/>
          </a:xfrm>
        </p:spPr>
        <p:txBody>
          <a:bodyPr/>
          <a:lstStyle/>
          <a:p>
            <a:r>
              <a:rPr lang="en-US" dirty="0"/>
              <a:t>Use scientific evidence to explain trends or misconceptions about sexuality in older adults</a:t>
            </a:r>
          </a:p>
          <a:p>
            <a:endParaRPr lang="en-US" dirty="0"/>
          </a:p>
          <a:p>
            <a:r>
              <a:rPr lang="en-US" dirty="0"/>
              <a:t>Identify key studies or findings related to sexuality and aging</a:t>
            </a:r>
          </a:p>
          <a:p>
            <a:endParaRPr lang="en-US" dirty="0"/>
          </a:p>
          <a:p>
            <a:r>
              <a:rPr lang="en-US" dirty="0"/>
              <a:t>Evaluate various treatment approaches in sexual health for aging adults, considering both physical and psychological factors</a:t>
            </a:r>
          </a:p>
        </p:txBody>
      </p:sp>
    </p:spTree>
    <p:extLst>
      <p:ext uri="{BB962C8B-B14F-4D97-AF65-F5344CB8AC3E}">
        <p14:creationId xmlns:p14="http://schemas.microsoft.com/office/powerpoint/2010/main" val="4917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60D68-43BE-5673-D546-55E4651E0437}"/>
              </a:ext>
            </a:extLst>
          </p:cNvPr>
          <p:cNvSpPr>
            <a:spLocks noGrp="1"/>
          </p:cNvSpPr>
          <p:nvPr>
            <p:ph type="title"/>
          </p:nvPr>
        </p:nvSpPr>
        <p:spPr/>
        <p:txBody>
          <a:bodyPr/>
          <a:lstStyle/>
          <a:p>
            <a:r>
              <a:rPr lang="en-US" dirty="0"/>
              <a:t>Why this topic? </a:t>
            </a:r>
          </a:p>
        </p:txBody>
      </p:sp>
      <p:sp>
        <p:nvSpPr>
          <p:cNvPr id="3" name="Content Placeholder 2">
            <a:extLst>
              <a:ext uri="{FF2B5EF4-FFF2-40B4-BE49-F238E27FC236}">
                <a16:creationId xmlns:a16="http://schemas.microsoft.com/office/drawing/2014/main" id="{CDDD3F13-7B99-45B5-19A4-6BCBDDE616CD}"/>
              </a:ext>
            </a:extLst>
          </p:cNvPr>
          <p:cNvSpPr>
            <a:spLocks noGrp="1"/>
          </p:cNvSpPr>
          <p:nvPr>
            <p:ph idx="1"/>
          </p:nvPr>
        </p:nvSpPr>
        <p:spPr/>
        <p:txBody>
          <a:bodyPr>
            <a:normAutofit lnSpcReduction="10000"/>
          </a:bodyPr>
          <a:lstStyle/>
          <a:p>
            <a:r>
              <a:rPr lang="en-US" dirty="0"/>
              <a:t>Sexual activity is an important part of health and well being and it correlates with greater enjoyment of life in older adults</a:t>
            </a:r>
          </a:p>
          <a:p>
            <a:endParaRPr lang="en-US" dirty="0"/>
          </a:p>
          <a:p>
            <a:r>
              <a:rPr lang="en-US" dirty="0"/>
              <a:t>Sexual health should be a routine part of health care  </a:t>
            </a:r>
          </a:p>
          <a:p>
            <a:endParaRPr lang="en-US" dirty="0"/>
          </a:p>
          <a:p>
            <a:r>
              <a:rPr lang="en-US" dirty="0"/>
              <a:t>People do not become asexual with age, although they may modify their activity as a consequence of physiological changes </a:t>
            </a:r>
          </a:p>
          <a:p>
            <a:endParaRPr lang="en-US" dirty="0"/>
          </a:p>
          <a:p>
            <a:endParaRPr lang="en-US" dirty="0"/>
          </a:p>
          <a:p>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F3FF3088-A359-5613-8DC6-E489B18B4383}"/>
              </a:ext>
            </a:extLst>
          </p:cNvPr>
          <p:cNvSpPr txBox="1"/>
          <p:nvPr/>
        </p:nvSpPr>
        <p:spPr>
          <a:xfrm>
            <a:off x="10625786" y="6311900"/>
            <a:ext cx="1226634" cy="338554"/>
          </a:xfrm>
          <a:prstGeom prst="rect">
            <a:avLst/>
          </a:prstGeom>
          <a:noFill/>
        </p:spPr>
        <p:txBody>
          <a:bodyPr wrap="square" rtlCol="0">
            <a:spAutoFit/>
          </a:bodyPr>
          <a:lstStyle/>
          <a:p>
            <a:r>
              <a:rPr lang="en-US" sz="1600" b="0" i="0" dirty="0">
                <a:solidFill>
                  <a:srgbClr val="212121"/>
                </a:solidFill>
                <a:effectLst/>
                <a:latin typeface="BlinkMacSystemFont"/>
              </a:rPr>
              <a:t>Smith, et al</a:t>
            </a:r>
            <a:endParaRPr lang="en-US" sz="1600" dirty="0"/>
          </a:p>
        </p:txBody>
      </p:sp>
    </p:spTree>
    <p:extLst>
      <p:ext uri="{BB962C8B-B14F-4D97-AF65-F5344CB8AC3E}">
        <p14:creationId xmlns:p14="http://schemas.microsoft.com/office/powerpoint/2010/main" val="113230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3" name="Rectangle 6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4"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65" name="Freeform: Shape 64">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6" name="Freeform: Shape 65">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Shape 66">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Shape 67">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Shape 68">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Shape 69">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Shape 70">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Freeform: Shape 71">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6F9A8866-9781-E05A-E54C-783D35B31B9D}"/>
              </a:ext>
            </a:extLst>
          </p:cNvPr>
          <p:cNvSpPr>
            <a:spLocks noGrp="1"/>
          </p:cNvSpPr>
          <p:nvPr>
            <p:ph type="title"/>
          </p:nvPr>
        </p:nvSpPr>
        <p:spPr>
          <a:xfrm>
            <a:off x="1198181" y="168425"/>
            <a:ext cx="9988166" cy="1499401"/>
          </a:xfrm>
        </p:spPr>
        <p:txBody>
          <a:bodyPr>
            <a:normAutofit/>
          </a:bodyPr>
          <a:lstStyle/>
          <a:p>
            <a:pPr algn="ctr"/>
            <a:r>
              <a:rPr lang="en-US" dirty="0"/>
              <a:t>Defining Sexuality </a:t>
            </a:r>
          </a:p>
        </p:txBody>
      </p:sp>
      <p:grpSp>
        <p:nvGrpSpPr>
          <p:cNvPr id="7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52"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74" name="Freeform: Shape 73">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Freeform: Shape 74">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Freeform: Shape 75">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Shape 76">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Shape 77">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Shape 78">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Shape 79">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81" name="Freeform: Shape 80">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5B17AD0A-88CE-EBCD-24A9-EF5D6807882B}"/>
              </a:ext>
            </a:extLst>
          </p:cNvPr>
          <p:cNvGraphicFramePr>
            <a:graphicFrameLocks noGrp="1"/>
          </p:cNvGraphicFramePr>
          <p:nvPr>
            <p:ph idx="1"/>
            <p:extLst>
              <p:ext uri="{D42A27DB-BD31-4B8C-83A1-F6EECF244321}">
                <p14:modId xmlns:p14="http://schemas.microsoft.com/office/powerpoint/2010/main" val="2408926458"/>
              </p:ext>
            </p:extLst>
          </p:nvPr>
        </p:nvGraphicFramePr>
        <p:xfrm>
          <a:off x="621624" y="1607115"/>
          <a:ext cx="10982090" cy="4276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619FEEA-BF4B-F28D-43B5-A5AEC245B5E9}"/>
              </a:ext>
            </a:extLst>
          </p:cNvPr>
          <p:cNvSpPr txBox="1"/>
          <p:nvPr/>
        </p:nvSpPr>
        <p:spPr>
          <a:xfrm>
            <a:off x="4384611" y="6260239"/>
            <a:ext cx="3800945" cy="369332"/>
          </a:xfrm>
          <a:prstGeom prst="rect">
            <a:avLst/>
          </a:prstGeom>
          <a:noFill/>
        </p:spPr>
        <p:txBody>
          <a:bodyPr wrap="square" rtlCol="0">
            <a:spAutoFit/>
          </a:bodyPr>
          <a:lstStyle/>
          <a:p>
            <a:r>
              <a:rPr lang="en-US" dirty="0"/>
              <a:t>World Health Organization 2006</a:t>
            </a:r>
          </a:p>
        </p:txBody>
      </p:sp>
    </p:spTree>
    <p:extLst>
      <p:ext uri="{BB962C8B-B14F-4D97-AF65-F5344CB8AC3E}">
        <p14:creationId xmlns:p14="http://schemas.microsoft.com/office/powerpoint/2010/main" val="322176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285E-9D11-E55F-0581-B3086E2BD4C2}"/>
              </a:ext>
            </a:extLst>
          </p:cNvPr>
          <p:cNvSpPr>
            <a:spLocks noGrp="1"/>
          </p:cNvSpPr>
          <p:nvPr>
            <p:ph type="title"/>
          </p:nvPr>
        </p:nvSpPr>
        <p:spPr/>
        <p:txBody>
          <a:bodyPr/>
          <a:lstStyle/>
          <a:p>
            <a:r>
              <a:rPr lang="en-US" dirty="0"/>
              <a:t>Common Misconception </a:t>
            </a:r>
          </a:p>
        </p:txBody>
      </p:sp>
      <p:sp>
        <p:nvSpPr>
          <p:cNvPr id="3" name="Content Placeholder 2">
            <a:extLst>
              <a:ext uri="{FF2B5EF4-FFF2-40B4-BE49-F238E27FC236}">
                <a16:creationId xmlns:a16="http://schemas.microsoft.com/office/drawing/2014/main" id="{D06E0581-00CC-7E56-190A-555478226CE4}"/>
              </a:ext>
            </a:extLst>
          </p:cNvPr>
          <p:cNvSpPr>
            <a:spLocks noGrp="1"/>
          </p:cNvSpPr>
          <p:nvPr>
            <p:ph idx="1"/>
          </p:nvPr>
        </p:nvSpPr>
        <p:spPr/>
        <p:txBody>
          <a:bodyPr/>
          <a:lstStyle/>
          <a:p>
            <a:r>
              <a:rPr lang="en-US" dirty="0"/>
              <a:t>“Most older adults are not sexually active and/or are not interested in sex”</a:t>
            </a:r>
          </a:p>
        </p:txBody>
      </p:sp>
      <p:pic>
        <p:nvPicPr>
          <p:cNvPr id="11268" name="Picture 4" descr="Debunking myths can be popular social posts">
            <a:extLst>
              <a:ext uri="{FF2B5EF4-FFF2-40B4-BE49-F238E27FC236}">
                <a16:creationId xmlns:a16="http://schemas.microsoft.com/office/drawing/2014/main" id="{3BF2DFFB-884F-7ABD-808A-635810BD81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8291" y="3255200"/>
            <a:ext cx="5015370" cy="280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0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3F32-0EA2-2A40-367F-F4CE58F9D284}"/>
              </a:ext>
            </a:extLst>
          </p:cNvPr>
          <p:cNvSpPr>
            <a:spLocks noGrp="1"/>
          </p:cNvSpPr>
          <p:nvPr>
            <p:ph type="title"/>
          </p:nvPr>
        </p:nvSpPr>
        <p:spPr/>
        <p:txBody>
          <a:bodyPr>
            <a:normAutofit fontScale="90000"/>
          </a:bodyPr>
          <a:lstStyle/>
          <a:p>
            <a:r>
              <a:rPr lang="en-US" baseline="0" dirty="0"/>
              <a:t>Adults Reported to be Sexually Active </a:t>
            </a:r>
            <a:br>
              <a:rPr lang="en-US" dirty="0"/>
            </a:br>
            <a:endParaRPr lang="en-US" dirty="0"/>
          </a:p>
        </p:txBody>
      </p:sp>
      <p:graphicFrame>
        <p:nvGraphicFramePr>
          <p:cNvPr id="6" name="Content Placeholder 5">
            <a:extLst>
              <a:ext uri="{FF2B5EF4-FFF2-40B4-BE49-F238E27FC236}">
                <a16:creationId xmlns:a16="http://schemas.microsoft.com/office/drawing/2014/main" id="{7631F24C-389D-A2AA-7A69-21510E1B0B8D}"/>
              </a:ext>
            </a:extLst>
          </p:cNvPr>
          <p:cNvGraphicFramePr>
            <a:graphicFrameLocks noGrp="1"/>
          </p:cNvGraphicFramePr>
          <p:nvPr>
            <p:ph idx="1"/>
            <p:extLst>
              <p:ext uri="{D42A27DB-BD31-4B8C-83A1-F6EECF244321}">
                <p14:modId xmlns:p14="http://schemas.microsoft.com/office/powerpoint/2010/main" val="322024352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A2933AF-3603-817A-0762-02A2C9B2099F}"/>
              </a:ext>
            </a:extLst>
          </p:cNvPr>
          <p:cNvSpPr txBox="1"/>
          <p:nvPr/>
        </p:nvSpPr>
        <p:spPr>
          <a:xfrm>
            <a:off x="566057" y="6096000"/>
            <a:ext cx="10787743" cy="276999"/>
          </a:xfrm>
          <a:prstGeom prst="rect">
            <a:avLst/>
          </a:prstGeom>
          <a:noFill/>
        </p:spPr>
        <p:txBody>
          <a:bodyPr wrap="square" rtlCol="0">
            <a:spAutoFit/>
          </a:bodyPr>
          <a:lstStyle/>
          <a:p>
            <a:r>
              <a:rPr lang="en-US" sz="1200" b="0" i="0" dirty="0">
                <a:solidFill>
                  <a:srgbClr val="212121"/>
                </a:solidFill>
                <a:effectLst/>
                <a:latin typeface="BlinkMacSystemFont"/>
              </a:rPr>
              <a:t>Lee, et al</a:t>
            </a:r>
            <a:endParaRPr lang="en-US" sz="1200" dirty="0"/>
          </a:p>
        </p:txBody>
      </p:sp>
    </p:spTree>
    <p:extLst>
      <p:ext uri="{BB962C8B-B14F-4D97-AF65-F5344CB8AC3E}">
        <p14:creationId xmlns:p14="http://schemas.microsoft.com/office/powerpoint/2010/main" val="155733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D2F4-539F-FAF4-562C-171939F424D3}"/>
              </a:ext>
            </a:extLst>
          </p:cNvPr>
          <p:cNvSpPr>
            <a:spLocks noGrp="1"/>
          </p:cNvSpPr>
          <p:nvPr>
            <p:ph type="title"/>
          </p:nvPr>
        </p:nvSpPr>
        <p:spPr/>
        <p:txBody>
          <a:bodyPr/>
          <a:lstStyle/>
          <a:p>
            <a:r>
              <a:rPr lang="en-US" dirty="0"/>
              <a:t>Another Common Misconception</a:t>
            </a:r>
          </a:p>
        </p:txBody>
      </p:sp>
      <p:sp>
        <p:nvSpPr>
          <p:cNvPr id="3" name="Content Placeholder 2">
            <a:extLst>
              <a:ext uri="{FF2B5EF4-FFF2-40B4-BE49-F238E27FC236}">
                <a16:creationId xmlns:a16="http://schemas.microsoft.com/office/drawing/2014/main" id="{458296B4-4D2D-FB76-7D5E-F0BDC0CC3F88}"/>
              </a:ext>
            </a:extLst>
          </p:cNvPr>
          <p:cNvSpPr>
            <a:spLocks noGrp="1"/>
          </p:cNvSpPr>
          <p:nvPr>
            <p:ph idx="1"/>
          </p:nvPr>
        </p:nvSpPr>
        <p:spPr/>
        <p:txBody>
          <a:bodyPr/>
          <a:lstStyle/>
          <a:p>
            <a:r>
              <a:rPr lang="en-US" dirty="0"/>
              <a:t>“Sex is always partnered i.e. intercourse”</a:t>
            </a:r>
          </a:p>
        </p:txBody>
      </p:sp>
      <p:pic>
        <p:nvPicPr>
          <p:cNvPr id="12290" name="Picture 2">
            <a:extLst>
              <a:ext uri="{FF2B5EF4-FFF2-40B4-BE49-F238E27FC236}">
                <a16:creationId xmlns:a16="http://schemas.microsoft.com/office/drawing/2014/main" id="{9EFA2A65-9738-3679-0FC0-2A1CD2E982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3682211" y="2952036"/>
            <a:ext cx="4827578" cy="322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95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96" name="Rectangle 13495">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498" name="Freeform: Shape 13497">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500" name="Freeform: Shape 13499">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502" name="Freeform: Shape 13501">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31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3313" name="Freeform: Shape 13312">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315" name="Freeform: Shape 13314">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316" name="Freeform: Shape 13315">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3317" name="Freeform: Shape 13316">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318" name="Freeform: Shape 13317">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3493" name="Freeform: Shape 1349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3320" name="Freeform: Shape 13319">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3505"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3506" name="Freeform: Shape 13505">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507" name="Freeform: Shape 13506">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508" name="Freeform: Shape 13507">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509" name="Freeform: Shape 13508">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510" name="Freeform: Shape 13509">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511" name="Freeform: Shape 13510">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512" name="Freeform: Shape 13511">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3514" name="Rectangle 1351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516" name="Rectangle 13515">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518" name="Top left">
            <a:extLst>
              <a:ext uri="{FF2B5EF4-FFF2-40B4-BE49-F238E27FC236}">
                <a16:creationId xmlns:a16="http://schemas.microsoft.com/office/drawing/2014/main" id="{4210BA9D-B4AC-4A1D-B63B-44F10A9A7D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3519" name="Freeform: Shape 13518">
              <a:extLst>
                <a:ext uri="{FF2B5EF4-FFF2-40B4-BE49-F238E27FC236}">
                  <a16:creationId xmlns:a16="http://schemas.microsoft.com/office/drawing/2014/main" id="{2AB57F67-BA3E-4168-B776-298ABEE40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520" name="Freeform: Shape 13519">
              <a:extLst>
                <a:ext uri="{FF2B5EF4-FFF2-40B4-BE49-F238E27FC236}">
                  <a16:creationId xmlns:a16="http://schemas.microsoft.com/office/drawing/2014/main" id="{1A37E474-2AB5-44C2-89C5-00B18BBF0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3521" name="Freeform: Shape 13520">
              <a:extLst>
                <a:ext uri="{FF2B5EF4-FFF2-40B4-BE49-F238E27FC236}">
                  <a16:creationId xmlns:a16="http://schemas.microsoft.com/office/drawing/2014/main" id="{3C7682BD-43A7-412C-9D1C-C253EDF7F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3522" name="Freeform: Shape 13521">
              <a:extLst>
                <a:ext uri="{FF2B5EF4-FFF2-40B4-BE49-F238E27FC236}">
                  <a16:creationId xmlns:a16="http://schemas.microsoft.com/office/drawing/2014/main" id="{CE322CA5-5700-49C5-B2F4-5451AEC68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3523" name="Freeform: Shape 13522">
              <a:extLst>
                <a:ext uri="{FF2B5EF4-FFF2-40B4-BE49-F238E27FC236}">
                  <a16:creationId xmlns:a16="http://schemas.microsoft.com/office/drawing/2014/main" id="{7FF4B5E5-C2CB-47A0-BDC9-D9560C77B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3524" name="Freeform: Shape 13523">
              <a:extLst>
                <a:ext uri="{FF2B5EF4-FFF2-40B4-BE49-F238E27FC236}">
                  <a16:creationId xmlns:a16="http://schemas.microsoft.com/office/drawing/2014/main" id="{DC206FD4-2993-45C6-A6D2-945277425E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3525" name="Freeform: Shape 13524">
              <a:extLst>
                <a:ext uri="{FF2B5EF4-FFF2-40B4-BE49-F238E27FC236}">
                  <a16:creationId xmlns:a16="http://schemas.microsoft.com/office/drawing/2014/main" id="{0AC4F993-F14F-4F25-A6AB-1AD9E2A82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3526" name="Freeform: Shape 13525">
              <a:extLst>
                <a:ext uri="{FF2B5EF4-FFF2-40B4-BE49-F238E27FC236}">
                  <a16:creationId xmlns:a16="http://schemas.microsoft.com/office/drawing/2014/main" id="{1CD13FF4-3251-4983-B074-BD35A9902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4161A44E-46C2-ED2E-7053-B8B045623AAD}"/>
              </a:ext>
            </a:extLst>
          </p:cNvPr>
          <p:cNvSpPr>
            <a:spLocks noGrp="1"/>
          </p:cNvSpPr>
          <p:nvPr>
            <p:ph type="title"/>
          </p:nvPr>
        </p:nvSpPr>
        <p:spPr>
          <a:xfrm>
            <a:off x="616673" y="49626"/>
            <a:ext cx="3776416" cy="3155419"/>
          </a:xfrm>
        </p:spPr>
        <p:txBody>
          <a:bodyPr vert="horz" lIns="91440" tIns="45720" rIns="91440" bIns="45720" rtlCol="0" anchor="b">
            <a:normAutofit/>
          </a:bodyPr>
          <a:lstStyle/>
          <a:p>
            <a:pPr>
              <a:lnSpc>
                <a:spcPct val="90000"/>
              </a:lnSpc>
            </a:pPr>
            <a:r>
              <a:rPr lang="en-US" sz="3800" kern="1200" dirty="0">
                <a:solidFill>
                  <a:schemeClr val="tx2"/>
                </a:solidFill>
                <a:latin typeface="+mj-lt"/>
                <a:ea typeface="+mj-ea"/>
                <a:cs typeface="+mj-cs"/>
              </a:rPr>
              <a:t>Another Common Misconception</a:t>
            </a:r>
          </a:p>
        </p:txBody>
      </p:sp>
      <p:sp>
        <p:nvSpPr>
          <p:cNvPr id="3" name="Content Placeholder 2">
            <a:extLst>
              <a:ext uri="{FF2B5EF4-FFF2-40B4-BE49-F238E27FC236}">
                <a16:creationId xmlns:a16="http://schemas.microsoft.com/office/drawing/2014/main" id="{08D4B39F-F8B5-3A08-69B3-47372A5771CF}"/>
              </a:ext>
            </a:extLst>
          </p:cNvPr>
          <p:cNvSpPr>
            <a:spLocks noGrp="1"/>
          </p:cNvSpPr>
          <p:nvPr>
            <p:ph idx="1"/>
          </p:nvPr>
        </p:nvSpPr>
        <p:spPr>
          <a:xfrm>
            <a:off x="692844" y="3459477"/>
            <a:ext cx="3342072" cy="2054306"/>
          </a:xfrm>
        </p:spPr>
        <p:txBody>
          <a:bodyPr vert="horz" lIns="91440" tIns="45720" rIns="91440" bIns="45720" rtlCol="0" anchor="t">
            <a:noAutofit/>
          </a:bodyPr>
          <a:lstStyle/>
          <a:p>
            <a:pPr marL="0" indent="0">
              <a:buNone/>
            </a:pPr>
            <a:r>
              <a:rPr lang="en-US" kern="1200" dirty="0">
                <a:solidFill>
                  <a:schemeClr val="tx2"/>
                </a:solidFill>
                <a:latin typeface="+mn-lt"/>
                <a:ea typeface="+mn-ea"/>
                <a:cs typeface="+mn-cs"/>
              </a:rPr>
              <a:t>“Older adults are not at risk for sexually transmitted infections” </a:t>
            </a:r>
          </a:p>
        </p:txBody>
      </p:sp>
      <p:grpSp>
        <p:nvGrpSpPr>
          <p:cNvPr id="13528" name="Cross">
            <a:extLst>
              <a:ext uri="{FF2B5EF4-FFF2-40B4-BE49-F238E27FC236}">
                <a16:creationId xmlns:a16="http://schemas.microsoft.com/office/drawing/2014/main" id="{80F56037-8334-4400-9C7A-A3BEFA96A8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13529" name="Straight Connector 13528">
              <a:extLst>
                <a:ext uri="{FF2B5EF4-FFF2-40B4-BE49-F238E27FC236}">
                  <a16:creationId xmlns:a16="http://schemas.microsoft.com/office/drawing/2014/main" id="{060AD0EB-D554-49C4-9728-C64D6D6867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3530" name="Straight Connector 13529">
              <a:extLst>
                <a:ext uri="{FF2B5EF4-FFF2-40B4-BE49-F238E27FC236}">
                  <a16:creationId xmlns:a16="http://schemas.microsoft.com/office/drawing/2014/main" id="{C9432895-644F-4E09-97C7-F8DB36AAE1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13314" name="Picture 2" descr="older-adults-sti-conversation-starters">
            <a:extLst>
              <a:ext uri="{FF2B5EF4-FFF2-40B4-BE49-F238E27FC236}">
                <a16:creationId xmlns:a16="http://schemas.microsoft.com/office/drawing/2014/main" id="{EA127B98-B6F3-7C9B-4F5D-5DF288547ADA}"/>
              </a:ext>
            </a:extLst>
          </p:cNvPr>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4417016" y="1361659"/>
            <a:ext cx="7171755" cy="4625782"/>
          </a:xfrm>
          <a:prstGeom prst="rect">
            <a:avLst/>
          </a:prstGeom>
          <a:noFill/>
          <a:extLst>
            <a:ext uri="{909E8E84-426E-40DD-AFC4-6F175D3DCCD1}">
              <a14:hiddenFill xmlns:a14="http://schemas.microsoft.com/office/drawing/2010/main">
                <a:solidFill>
                  <a:srgbClr val="FFFFFF"/>
                </a:solidFill>
              </a14:hiddenFill>
            </a:ext>
          </a:extLst>
        </p:spPr>
      </p:pic>
      <p:grpSp>
        <p:nvGrpSpPr>
          <p:cNvPr id="13532" name="Bottom Right">
            <a:extLst>
              <a:ext uri="{FF2B5EF4-FFF2-40B4-BE49-F238E27FC236}">
                <a16:creationId xmlns:a16="http://schemas.microsoft.com/office/drawing/2014/main" id="{6B310A71-665E-47AB-9D80-2D90F7D92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3533" name="Freeform: Shape 13532">
              <a:extLst>
                <a:ext uri="{FF2B5EF4-FFF2-40B4-BE49-F238E27FC236}">
                  <a16:creationId xmlns:a16="http://schemas.microsoft.com/office/drawing/2014/main" id="{6AD1AF10-782F-4908-A718-EA87EC7170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534" name="Graphic 157">
              <a:extLst>
                <a:ext uri="{FF2B5EF4-FFF2-40B4-BE49-F238E27FC236}">
                  <a16:creationId xmlns:a16="http://schemas.microsoft.com/office/drawing/2014/main" id="{A935357A-B553-44CD-9376-FE1E6057500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3536" name="Freeform: Shape 13535">
                <a:extLst>
                  <a:ext uri="{FF2B5EF4-FFF2-40B4-BE49-F238E27FC236}">
                    <a16:creationId xmlns:a16="http://schemas.microsoft.com/office/drawing/2014/main" id="{71A180B9-74EE-45CB-8BC1-41E1C0758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3537" name="Freeform: Shape 13536">
                <a:extLst>
                  <a:ext uri="{FF2B5EF4-FFF2-40B4-BE49-F238E27FC236}">
                    <a16:creationId xmlns:a16="http://schemas.microsoft.com/office/drawing/2014/main" id="{D0ED6DBC-425A-4959-8ACF-4263EEF24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3538" name="Freeform: Shape 13537">
                <a:extLst>
                  <a:ext uri="{FF2B5EF4-FFF2-40B4-BE49-F238E27FC236}">
                    <a16:creationId xmlns:a16="http://schemas.microsoft.com/office/drawing/2014/main" id="{1B431B70-9FAD-408D-890D-646D484045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3539" name="Freeform: Shape 13538">
                <a:extLst>
                  <a:ext uri="{FF2B5EF4-FFF2-40B4-BE49-F238E27FC236}">
                    <a16:creationId xmlns:a16="http://schemas.microsoft.com/office/drawing/2014/main" id="{8E532E75-ACFE-4179-B41D-039B3B768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3540" name="Freeform: Shape 13539">
                <a:extLst>
                  <a:ext uri="{FF2B5EF4-FFF2-40B4-BE49-F238E27FC236}">
                    <a16:creationId xmlns:a16="http://schemas.microsoft.com/office/drawing/2014/main" id="{1C81F463-8260-4AAF-9233-3FE29293C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3541" name="Freeform: Shape 13540">
                <a:extLst>
                  <a:ext uri="{FF2B5EF4-FFF2-40B4-BE49-F238E27FC236}">
                    <a16:creationId xmlns:a16="http://schemas.microsoft.com/office/drawing/2014/main" id="{5D51C233-AAFA-43B0-85ED-E42E8DE5E5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3542" name="Freeform: Shape 13541">
                <a:extLst>
                  <a:ext uri="{FF2B5EF4-FFF2-40B4-BE49-F238E27FC236}">
                    <a16:creationId xmlns:a16="http://schemas.microsoft.com/office/drawing/2014/main" id="{0D7BBAB6-5F70-4658-9F1E-4F56C83F0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3535" name="Freeform: Shape 13534">
              <a:extLst>
                <a:ext uri="{FF2B5EF4-FFF2-40B4-BE49-F238E27FC236}">
                  <a16:creationId xmlns:a16="http://schemas.microsoft.com/office/drawing/2014/main" id="{2FADCFE9-3879-4BEB-8C66-8CDE96527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3011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loreVTI">
  <a:themeElements>
    <a:clrScheme name="AnalogousFromLightSeedRightStep">
      <a:dk1>
        <a:srgbClr val="000000"/>
      </a:dk1>
      <a:lt1>
        <a:srgbClr val="FFFFFF"/>
      </a:lt1>
      <a:dk2>
        <a:srgbClr val="412624"/>
      </a:dk2>
      <a:lt2>
        <a:srgbClr val="E6E8E2"/>
      </a:lt2>
      <a:accent1>
        <a:srgbClr val="A996C6"/>
      </a:accent1>
      <a:accent2>
        <a:srgbClr val="AF7FBA"/>
      </a:accent2>
      <a:accent3>
        <a:srgbClr val="C593B9"/>
      </a:accent3>
      <a:accent4>
        <a:srgbClr val="BA7F94"/>
      </a:accent4>
      <a:accent5>
        <a:srgbClr val="C69996"/>
      </a:accent5>
      <a:accent6>
        <a:srgbClr val="BA9B7F"/>
      </a:accent6>
      <a:hlink>
        <a:srgbClr val="758A53"/>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B837D2A04B564D9AC4923B78C757CE" ma:contentTypeVersion="15" ma:contentTypeDescription="Create a new document." ma:contentTypeScope="" ma:versionID="1b762bd7a2d4137a5c4bc735f6ba01cd">
  <xsd:schema xmlns:xsd="http://www.w3.org/2001/XMLSchema" xmlns:xs="http://www.w3.org/2001/XMLSchema" xmlns:p="http://schemas.microsoft.com/office/2006/metadata/properties" xmlns:ns2="7c151998-08cb-41d5-b1d9-9f6ded248955" xmlns:ns3="2c0e0688-6e56-4fa8-ab94-dfe877c68973" targetNamespace="http://schemas.microsoft.com/office/2006/metadata/properties" ma:root="true" ma:fieldsID="a9633db1a380229447b3fcfa7c5c6ff9" ns2:_="" ns3:_="">
    <xsd:import namespace="7c151998-08cb-41d5-b1d9-9f6ded248955"/>
    <xsd:import namespace="2c0e0688-6e56-4fa8-ab94-dfe877c689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51998-08cb-41d5-b1d9-9f6ded2489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0e0688-6e56-4fa8-ab94-dfe877c689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ae3da46-4421-451c-b353-087913112566}" ma:internalName="TaxCatchAll" ma:showField="CatchAllData" ma:web="2c0e0688-6e56-4fa8-ab94-dfe877c689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151998-08cb-41d5-b1d9-9f6ded248955">
      <Terms xmlns="http://schemas.microsoft.com/office/infopath/2007/PartnerControls"/>
    </lcf76f155ced4ddcb4097134ff3c332f>
    <TaxCatchAll xmlns="2c0e0688-6e56-4fa8-ab94-dfe877c68973" xsi:nil="true"/>
  </documentManagement>
</p:properties>
</file>

<file path=customXml/itemProps1.xml><?xml version="1.0" encoding="utf-8"?>
<ds:datastoreItem xmlns:ds="http://schemas.openxmlformats.org/officeDocument/2006/customXml" ds:itemID="{68277A33-1ACF-4C74-AF9C-B6A9AEB6E547}"/>
</file>

<file path=customXml/itemProps2.xml><?xml version="1.0" encoding="utf-8"?>
<ds:datastoreItem xmlns:ds="http://schemas.openxmlformats.org/officeDocument/2006/customXml" ds:itemID="{17073874-D63D-451D-B657-3C0BBF545FC3}"/>
</file>

<file path=customXml/itemProps3.xml><?xml version="1.0" encoding="utf-8"?>
<ds:datastoreItem xmlns:ds="http://schemas.openxmlformats.org/officeDocument/2006/customXml" ds:itemID="{13471F13-67C9-4777-B0D9-01B407F074B4}"/>
</file>

<file path=docMetadata/LabelInfo.xml><?xml version="1.0" encoding="utf-8"?>
<clbl:labelList xmlns:clbl="http://schemas.microsoft.com/office/2020/mipLabelMetadata">
  <clbl:label id="{4e77fabd-40e5-4335-9d12-298222ec242f}" enabled="1" method="Standard" siteId="{adeadcd2-3aaf-4835-b273-1ebe8a7726f1}" contentBits="0" removed="0"/>
</clbl:labelList>
</file>

<file path=docProps/app.xml><?xml version="1.0" encoding="utf-8"?>
<Properties xmlns="http://schemas.openxmlformats.org/officeDocument/2006/extended-properties" xmlns:vt="http://schemas.openxmlformats.org/officeDocument/2006/docPropsVTypes">
  <TotalTime>2034</TotalTime>
  <Words>3969</Words>
  <Application>Microsoft Office PowerPoint</Application>
  <PresentationFormat>Widescreen</PresentationFormat>
  <Paragraphs>253</Paragraphs>
  <Slides>27</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27</vt:i4>
      </vt:variant>
    </vt:vector>
  </HeadingPairs>
  <TitlesOfParts>
    <vt:vector size="43" baseType="lpstr">
      <vt:lpstr>Aptos</vt:lpstr>
      <vt:lpstr>Arial</vt:lpstr>
      <vt:lpstr>Avenir Next LT Pro</vt:lpstr>
      <vt:lpstr>AvenirNext LT Pro Medium</vt:lpstr>
      <vt:lpstr>BlinkMacSystemFont</vt:lpstr>
      <vt:lpstr>Courier New</vt:lpstr>
      <vt:lpstr>Linotype Univers</vt:lpstr>
      <vt:lpstr>Lora</vt:lpstr>
      <vt:lpstr>Merriweather</vt:lpstr>
      <vt:lpstr>Open Sans</vt:lpstr>
      <vt:lpstr>Posterama</vt:lpstr>
      <vt:lpstr>Source Sans Pro</vt:lpstr>
      <vt:lpstr>system-ui</vt:lpstr>
      <vt:lpstr>var(--oe-sans)</vt:lpstr>
      <vt:lpstr>var(--oe-serif)</vt:lpstr>
      <vt:lpstr>ExploreVTI</vt:lpstr>
      <vt:lpstr>Sexual Health and Aging</vt:lpstr>
      <vt:lpstr>PowerPoint Presentation</vt:lpstr>
      <vt:lpstr>Objectives</vt:lpstr>
      <vt:lpstr>Why this topic? </vt:lpstr>
      <vt:lpstr>Defining Sexuality </vt:lpstr>
      <vt:lpstr>Common Misconception </vt:lpstr>
      <vt:lpstr>Adults Reported to be Sexually Active  </vt:lpstr>
      <vt:lpstr>Another Common Misconception</vt:lpstr>
      <vt:lpstr>Another Common Misconception</vt:lpstr>
      <vt:lpstr>PowerPoint Presentation</vt:lpstr>
      <vt:lpstr>Sex and Quality of Life </vt:lpstr>
      <vt:lpstr> </vt:lpstr>
      <vt:lpstr>Psychological and relational aspects of sexuality </vt:lpstr>
      <vt:lpstr>Psychological and relational aspects of sexuality </vt:lpstr>
      <vt:lpstr>Psychological and relational aspects of sexuality </vt:lpstr>
      <vt:lpstr>OPEN DIALOGUE</vt:lpstr>
      <vt:lpstr>HELP-SEEKING BEHAVIORS </vt:lpstr>
      <vt:lpstr>How To Maintain Sexual Health in Aging? </vt:lpstr>
      <vt:lpstr>Physical Health and Chronic Conditions</vt:lpstr>
      <vt:lpstr>Sexual Function and Dysfunctions</vt:lpstr>
      <vt:lpstr>DEPRESSION </vt:lpstr>
      <vt:lpstr>How To Maintain Sexual Health in Aging? </vt:lpstr>
      <vt:lpstr>How To Maintain Sexual Health in Aging? </vt:lpstr>
      <vt:lpstr>Improve Social and Environmental Factors</vt:lpstr>
      <vt:lpstr>TAKE HOME POINTS </vt:lpstr>
      <vt:lpstr>RESOURCES </vt:lpstr>
      <vt:lpstr>References and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Bulger Beck, Joy E</dc:creator>
  <cp:lastModifiedBy>Dubois, Ross A - (duboisr)</cp:lastModifiedBy>
  <cp:revision>2</cp:revision>
  <dcterms:created xsi:type="dcterms:W3CDTF">2024-10-06T21:43:45Z</dcterms:created>
  <dcterms:modified xsi:type="dcterms:W3CDTF">2024-11-18T19:18:01Z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0x01010085B837D2A04B564D9AC4923B78C757CE</vt:lpwstr>
  </property>
</Properties>
</file>