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36" r:id="rId2"/>
    <p:sldId id="419" r:id="rId3"/>
    <p:sldId id="389" r:id="rId4"/>
    <p:sldId id="386" r:id="rId5"/>
    <p:sldId id="391" r:id="rId6"/>
    <p:sldId id="390" r:id="rId7"/>
    <p:sldId id="396" r:id="rId8"/>
    <p:sldId id="387" r:id="rId9"/>
    <p:sldId id="416" r:id="rId10"/>
    <p:sldId id="392" r:id="rId11"/>
    <p:sldId id="397" r:id="rId12"/>
    <p:sldId id="394" r:id="rId13"/>
    <p:sldId id="395" r:id="rId14"/>
    <p:sldId id="388" r:id="rId15"/>
    <p:sldId id="398" r:id="rId16"/>
    <p:sldId id="407" r:id="rId17"/>
    <p:sldId id="399" r:id="rId18"/>
    <p:sldId id="400" r:id="rId19"/>
    <p:sldId id="412" r:id="rId20"/>
    <p:sldId id="401" r:id="rId21"/>
    <p:sldId id="404" r:id="rId22"/>
    <p:sldId id="402" r:id="rId23"/>
    <p:sldId id="409" r:id="rId24"/>
    <p:sldId id="411" r:id="rId25"/>
    <p:sldId id="410" r:id="rId26"/>
    <p:sldId id="403" r:id="rId27"/>
    <p:sldId id="405" r:id="rId28"/>
    <p:sldId id="408" r:id="rId29"/>
    <p:sldId id="406" r:id="rId30"/>
    <p:sldId id="417" r:id="rId31"/>
    <p:sldId id="413" r:id="rId32"/>
    <p:sldId id="414" r:id="rId33"/>
    <p:sldId id="415" r:id="rId34"/>
    <p:sldId id="418" r:id="rId35"/>
    <p:sldId id="420"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C2E1A-1840-4D52-8C59-371CE790D2F1}" v="53" dt="2023-06-16T18:15:57.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48665" autoAdjust="0"/>
  </p:normalViewPr>
  <p:slideViewPr>
    <p:cSldViewPr>
      <p:cViewPr varScale="1">
        <p:scale>
          <a:sx n="55" d="100"/>
          <a:sy n="55" d="100"/>
        </p:scale>
        <p:origin x="3036" y="7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119719-66DC-877B-B936-A61F7D8D42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BAD823E-1E32-7822-C62B-432A046D76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DD77EB6A-57BD-464E-8792-D806AA21DF35}" type="datetimeFigureOut">
              <a:rPr lang="en-US"/>
              <a:pPr>
                <a:defRPr/>
              </a:pPr>
              <a:t>6/20/2023</a:t>
            </a:fld>
            <a:endParaRPr lang="en-US"/>
          </a:p>
        </p:txBody>
      </p:sp>
      <p:sp>
        <p:nvSpPr>
          <p:cNvPr id="4" name="Footer Placeholder 3">
            <a:extLst>
              <a:ext uri="{FF2B5EF4-FFF2-40B4-BE49-F238E27FC236}">
                <a16:creationId xmlns:a16="http://schemas.microsoft.com/office/drawing/2014/main" id="{5B91C5AA-2F83-8159-F1B9-8EB5A31EA8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64351144-C0D0-1CAD-29FB-D13697F926A3}"/>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918EAF6-FA46-40D2-9626-8D6F3C72882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174A7B-D51E-DB51-D2E0-9AB85F8F1CA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BAA0825-9642-15E2-936F-86B006D3811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E4C7B946-D55A-499C-952A-50A6328C9A9C}" type="datetimeFigureOut">
              <a:rPr lang="en-US" altLang="x-none"/>
              <a:pPr>
                <a:defRPr/>
              </a:pPr>
              <a:t>6/20/2023</a:t>
            </a:fld>
            <a:endParaRPr lang="en-US" altLang="x-none"/>
          </a:p>
        </p:txBody>
      </p:sp>
      <p:sp>
        <p:nvSpPr>
          <p:cNvPr id="4" name="Slide Image Placeholder 3">
            <a:extLst>
              <a:ext uri="{FF2B5EF4-FFF2-40B4-BE49-F238E27FC236}">
                <a16:creationId xmlns:a16="http://schemas.microsoft.com/office/drawing/2014/main" id="{6C0B1951-DB37-7324-7D9C-F2A01FDEA19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F59CC0D-D1CF-E25E-A843-18D11BD7DCC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FF7718B-0370-5164-96F3-C443FE93D89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5B667B0F-D71F-B942-5574-1DC0F7481E0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F61E60B-C935-4162-BBAF-D8638C58C62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F8C5B4A8-8F4A-AD75-AECC-EA69E1A5DF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B90C2C8B-462B-308B-CF38-FF005602AE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My name is Bryan Little and I'm a fourth-year medical student at the University of Arizona Tucson.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In partnership with the office of student success, I created this presentation "applying for USMLE accommodations 101" to provide additional guidance to students with disabilities on the basics </a:t>
            </a:r>
            <a:r>
              <a:rPr lang="en-US" dirty="0" err="1"/>
              <a:t>ofthe</a:t>
            </a:r>
            <a:r>
              <a:rPr lang="en-US" dirty="0"/>
              <a:t> application process for USMLE testing accommodations.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The information in this presentation is applicable to students applying for both step one and step two accommodations. Presentation was created to provide a brief overview and strongly encourage students to visit the USMLE website and the various hyperlinks in this PowerPoint for additional details. Additionally, as this recording was made in 05/2023, I strongly encourage you to check the primary source material referenced for updates to the process.</a:t>
            </a:r>
          </a:p>
          <a:p>
            <a:pPr eaLnBrk="1" hangingPunct="1">
              <a:spcBef>
                <a:spcPct val="0"/>
              </a:spcBef>
            </a:pPr>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228BC38E-8BEE-59C4-196D-B57F72DB60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54900F-31F5-408A-A036-BC566814AB8D}"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10</a:t>
            </a:fld>
            <a:endParaRPr lang="en-US" altLang="en-US"/>
          </a:p>
        </p:txBody>
      </p:sp>
    </p:spTree>
    <p:extLst>
      <p:ext uri="{BB962C8B-B14F-4D97-AF65-F5344CB8AC3E}">
        <p14:creationId xmlns:p14="http://schemas.microsoft.com/office/powerpoint/2010/main" val="403433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11</a:t>
            </a:fld>
            <a:endParaRPr lang="en-US" altLang="en-US"/>
          </a:p>
        </p:txBody>
      </p:sp>
    </p:spTree>
    <p:extLst>
      <p:ext uri="{BB962C8B-B14F-4D97-AF65-F5344CB8AC3E}">
        <p14:creationId xmlns:p14="http://schemas.microsoft.com/office/powerpoint/2010/main" val="3538511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12</a:t>
            </a:fld>
            <a:endParaRPr lang="en-US" altLang="en-US"/>
          </a:p>
        </p:txBody>
      </p:sp>
    </p:spTree>
    <p:extLst>
      <p:ext uri="{BB962C8B-B14F-4D97-AF65-F5344CB8AC3E}">
        <p14:creationId xmlns:p14="http://schemas.microsoft.com/office/powerpoint/2010/main" val="3308496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13</a:t>
            </a:fld>
            <a:endParaRPr lang="en-US" altLang="en-US"/>
          </a:p>
        </p:txBody>
      </p:sp>
    </p:spTree>
    <p:extLst>
      <p:ext uri="{BB962C8B-B14F-4D97-AF65-F5344CB8AC3E}">
        <p14:creationId xmlns:p14="http://schemas.microsoft.com/office/powerpoint/2010/main" val="267145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800" dirty="0">
                <a:solidFill>
                  <a:srgbClr val="000000"/>
                </a:solidFill>
                <a:latin typeface="Arial" panose="020B0604020202020204" pitchFamily="34" charset="0"/>
              </a:rPr>
              <a:t>Related to the previous slide, this slide details additional samples of supporting documentation. An example of this documentation includes: proof of use of formal accommodations for previous such as SAT etc., hurts from a professor an advisor to the impact of your disability on learning or performance,. The important thing to note is that you want this supportive documentation to irrefutably support the impairment caused by your disability. When advising others to draft these letters on your behalf, be sure to emphasize the purpose of the letter is to highlight dysfunction and impairment. This different from a letter of recommendation and that highlighting successful coping strategies resilience on your part may actually counterproductive. Weird as this might sound, you want these letters to highlight the negative.</a:t>
            </a:r>
          </a:p>
          <a:p>
            <a:endParaRPr lang="en-US" sz="180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14</a:t>
            </a:fld>
            <a:endParaRPr lang="en-US" altLang="en-US"/>
          </a:p>
        </p:txBody>
      </p:sp>
    </p:spTree>
    <p:extLst>
      <p:ext uri="{BB962C8B-B14F-4D97-AF65-F5344CB8AC3E}">
        <p14:creationId xmlns:p14="http://schemas.microsoft.com/office/powerpoint/2010/main" val="172015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15</a:t>
            </a:fld>
            <a:endParaRPr lang="en-US" altLang="en-US"/>
          </a:p>
        </p:txBody>
      </p:sp>
    </p:spTree>
    <p:extLst>
      <p:ext uri="{BB962C8B-B14F-4D97-AF65-F5344CB8AC3E}">
        <p14:creationId xmlns:p14="http://schemas.microsoft.com/office/powerpoint/2010/main" val="569142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16</a:t>
            </a:fld>
            <a:endParaRPr lang="en-US" altLang="en-US"/>
          </a:p>
        </p:txBody>
      </p:sp>
    </p:spTree>
    <p:extLst>
      <p:ext uri="{BB962C8B-B14F-4D97-AF65-F5344CB8AC3E}">
        <p14:creationId xmlns:p14="http://schemas.microsoft.com/office/powerpoint/2010/main" val="1348118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17</a:t>
            </a:fld>
            <a:endParaRPr lang="en-US" altLang="en-US"/>
          </a:p>
        </p:txBody>
      </p:sp>
    </p:spTree>
    <p:extLst>
      <p:ext uri="{BB962C8B-B14F-4D97-AF65-F5344CB8AC3E}">
        <p14:creationId xmlns:p14="http://schemas.microsoft.com/office/powerpoint/2010/main" val="1746621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18</a:t>
            </a:fld>
            <a:endParaRPr lang="en-US" altLang="en-US"/>
          </a:p>
        </p:txBody>
      </p:sp>
    </p:spTree>
    <p:extLst>
      <p:ext uri="{BB962C8B-B14F-4D97-AF65-F5344CB8AC3E}">
        <p14:creationId xmlns:p14="http://schemas.microsoft.com/office/powerpoint/2010/main" val="148209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19</a:t>
            </a:fld>
            <a:endParaRPr lang="en-US" altLang="en-US"/>
          </a:p>
        </p:txBody>
      </p:sp>
    </p:spTree>
    <p:extLst>
      <p:ext uri="{BB962C8B-B14F-4D97-AF65-F5344CB8AC3E}">
        <p14:creationId xmlns:p14="http://schemas.microsoft.com/office/powerpoint/2010/main" val="27474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a:t>
            </a:fld>
            <a:endParaRPr lang="en-US" altLang="en-US"/>
          </a:p>
        </p:txBody>
      </p:sp>
    </p:spTree>
    <p:extLst>
      <p:ext uri="{BB962C8B-B14F-4D97-AF65-F5344CB8AC3E}">
        <p14:creationId xmlns:p14="http://schemas.microsoft.com/office/powerpoint/2010/main" val="1642202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20</a:t>
            </a:fld>
            <a:endParaRPr lang="en-US" altLang="en-US"/>
          </a:p>
        </p:txBody>
      </p:sp>
    </p:spTree>
    <p:extLst>
      <p:ext uri="{BB962C8B-B14F-4D97-AF65-F5344CB8AC3E}">
        <p14:creationId xmlns:p14="http://schemas.microsoft.com/office/powerpoint/2010/main" val="4243725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21</a:t>
            </a:fld>
            <a:endParaRPr lang="en-US" altLang="en-US"/>
          </a:p>
        </p:txBody>
      </p:sp>
    </p:spTree>
    <p:extLst>
      <p:ext uri="{BB962C8B-B14F-4D97-AF65-F5344CB8AC3E}">
        <p14:creationId xmlns:p14="http://schemas.microsoft.com/office/powerpoint/2010/main" val="2766070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22</a:t>
            </a:fld>
            <a:endParaRPr lang="en-US" altLang="en-US"/>
          </a:p>
        </p:txBody>
      </p:sp>
    </p:spTree>
    <p:extLst>
      <p:ext uri="{BB962C8B-B14F-4D97-AF65-F5344CB8AC3E}">
        <p14:creationId xmlns:p14="http://schemas.microsoft.com/office/powerpoint/2010/main" val="3667737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23</a:t>
            </a:fld>
            <a:endParaRPr lang="en-US" altLang="en-US"/>
          </a:p>
        </p:txBody>
      </p:sp>
    </p:spTree>
    <p:extLst>
      <p:ext uri="{BB962C8B-B14F-4D97-AF65-F5344CB8AC3E}">
        <p14:creationId xmlns:p14="http://schemas.microsoft.com/office/powerpoint/2010/main" val="1155134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24</a:t>
            </a:fld>
            <a:endParaRPr lang="en-US" altLang="en-US"/>
          </a:p>
        </p:txBody>
      </p:sp>
    </p:spTree>
    <p:extLst>
      <p:ext uri="{BB962C8B-B14F-4D97-AF65-F5344CB8AC3E}">
        <p14:creationId xmlns:p14="http://schemas.microsoft.com/office/powerpoint/2010/main" val="23797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25</a:t>
            </a:fld>
            <a:endParaRPr lang="en-US" altLang="en-US"/>
          </a:p>
        </p:txBody>
      </p:sp>
    </p:spTree>
    <p:extLst>
      <p:ext uri="{BB962C8B-B14F-4D97-AF65-F5344CB8AC3E}">
        <p14:creationId xmlns:p14="http://schemas.microsoft.com/office/powerpoint/2010/main" val="2081645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26</a:t>
            </a:fld>
            <a:endParaRPr lang="en-US" altLang="en-US"/>
          </a:p>
        </p:txBody>
      </p:sp>
    </p:spTree>
    <p:extLst>
      <p:ext uri="{BB962C8B-B14F-4D97-AF65-F5344CB8AC3E}">
        <p14:creationId xmlns:p14="http://schemas.microsoft.com/office/powerpoint/2010/main" val="3171199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27</a:t>
            </a:fld>
            <a:endParaRPr lang="en-US" altLang="en-US"/>
          </a:p>
        </p:txBody>
      </p:sp>
    </p:spTree>
    <p:extLst>
      <p:ext uri="{BB962C8B-B14F-4D97-AF65-F5344CB8AC3E}">
        <p14:creationId xmlns:p14="http://schemas.microsoft.com/office/powerpoint/2010/main" val="562878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28</a:t>
            </a:fld>
            <a:endParaRPr lang="en-US" altLang="en-US"/>
          </a:p>
        </p:txBody>
      </p:sp>
    </p:spTree>
    <p:extLst>
      <p:ext uri="{BB962C8B-B14F-4D97-AF65-F5344CB8AC3E}">
        <p14:creationId xmlns:p14="http://schemas.microsoft.com/office/powerpoint/2010/main" val="1848205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29</a:t>
            </a:fld>
            <a:endParaRPr lang="en-US" altLang="en-US"/>
          </a:p>
        </p:txBody>
      </p:sp>
    </p:spTree>
    <p:extLst>
      <p:ext uri="{BB962C8B-B14F-4D97-AF65-F5344CB8AC3E}">
        <p14:creationId xmlns:p14="http://schemas.microsoft.com/office/powerpoint/2010/main" val="67147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3</a:t>
            </a:fld>
            <a:endParaRPr lang="en-US" altLang="en-US"/>
          </a:p>
        </p:txBody>
      </p:sp>
    </p:spTree>
    <p:extLst>
      <p:ext uri="{BB962C8B-B14F-4D97-AF65-F5344CB8AC3E}">
        <p14:creationId xmlns:p14="http://schemas.microsoft.com/office/powerpoint/2010/main" val="4133718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30</a:t>
            </a:fld>
            <a:endParaRPr lang="en-US" altLang="en-US"/>
          </a:p>
        </p:txBody>
      </p:sp>
    </p:spTree>
    <p:extLst>
      <p:ext uri="{BB962C8B-B14F-4D97-AF65-F5344CB8AC3E}">
        <p14:creationId xmlns:p14="http://schemas.microsoft.com/office/powerpoint/2010/main" val="1390001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31</a:t>
            </a:fld>
            <a:endParaRPr lang="en-US" altLang="en-US"/>
          </a:p>
        </p:txBody>
      </p:sp>
    </p:spTree>
    <p:extLst>
      <p:ext uri="{BB962C8B-B14F-4D97-AF65-F5344CB8AC3E}">
        <p14:creationId xmlns:p14="http://schemas.microsoft.com/office/powerpoint/2010/main" val="552566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32</a:t>
            </a:fld>
            <a:endParaRPr lang="en-US" altLang="en-US"/>
          </a:p>
        </p:txBody>
      </p:sp>
    </p:spTree>
    <p:extLst>
      <p:ext uri="{BB962C8B-B14F-4D97-AF65-F5344CB8AC3E}">
        <p14:creationId xmlns:p14="http://schemas.microsoft.com/office/powerpoint/2010/main" val="4146052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33</a:t>
            </a:fld>
            <a:endParaRPr lang="en-US" altLang="en-US"/>
          </a:p>
        </p:txBody>
      </p:sp>
    </p:spTree>
    <p:extLst>
      <p:ext uri="{BB962C8B-B14F-4D97-AF65-F5344CB8AC3E}">
        <p14:creationId xmlns:p14="http://schemas.microsoft.com/office/powerpoint/2010/main" val="2348998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34</a:t>
            </a:fld>
            <a:endParaRPr lang="en-US" altLang="en-US"/>
          </a:p>
        </p:txBody>
      </p:sp>
    </p:spTree>
    <p:extLst>
      <p:ext uri="{BB962C8B-B14F-4D97-AF65-F5344CB8AC3E}">
        <p14:creationId xmlns:p14="http://schemas.microsoft.com/office/powerpoint/2010/main" val="1210439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35</a:t>
            </a:fld>
            <a:endParaRPr lang="en-US" altLang="en-US"/>
          </a:p>
        </p:txBody>
      </p:sp>
    </p:spTree>
    <p:extLst>
      <p:ext uri="{BB962C8B-B14F-4D97-AF65-F5344CB8AC3E}">
        <p14:creationId xmlns:p14="http://schemas.microsoft.com/office/powerpoint/2010/main" val="130845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4</a:t>
            </a:fld>
            <a:endParaRPr lang="en-US" altLang="en-US"/>
          </a:p>
        </p:txBody>
      </p:sp>
    </p:spTree>
    <p:extLst>
      <p:ext uri="{BB962C8B-B14F-4D97-AF65-F5344CB8AC3E}">
        <p14:creationId xmlns:p14="http://schemas.microsoft.com/office/powerpoint/2010/main" val="3649426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5</a:t>
            </a:fld>
            <a:endParaRPr lang="en-US" altLang="en-US"/>
          </a:p>
        </p:txBody>
      </p:sp>
    </p:spTree>
    <p:extLst>
      <p:ext uri="{BB962C8B-B14F-4D97-AF65-F5344CB8AC3E}">
        <p14:creationId xmlns:p14="http://schemas.microsoft.com/office/powerpoint/2010/main" val="397229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6</a:t>
            </a:fld>
            <a:endParaRPr lang="en-US" altLang="en-US"/>
          </a:p>
        </p:txBody>
      </p:sp>
    </p:spTree>
    <p:extLst>
      <p:ext uri="{BB962C8B-B14F-4D97-AF65-F5344CB8AC3E}">
        <p14:creationId xmlns:p14="http://schemas.microsoft.com/office/powerpoint/2010/main" val="228485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7</a:t>
            </a:fld>
            <a:endParaRPr lang="en-US" altLang="en-US"/>
          </a:p>
        </p:txBody>
      </p:sp>
    </p:spTree>
    <p:extLst>
      <p:ext uri="{BB962C8B-B14F-4D97-AF65-F5344CB8AC3E}">
        <p14:creationId xmlns:p14="http://schemas.microsoft.com/office/powerpoint/2010/main" val="332328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8</a:t>
            </a:fld>
            <a:endParaRPr lang="en-US" altLang="en-US"/>
          </a:p>
        </p:txBody>
      </p:sp>
    </p:spTree>
    <p:extLst>
      <p:ext uri="{BB962C8B-B14F-4D97-AF65-F5344CB8AC3E}">
        <p14:creationId xmlns:p14="http://schemas.microsoft.com/office/powerpoint/2010/main" val="1754508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61E60B-C935-4162-BBAF-D8638C58C626}" type="slidenum">
              <a:rPr lang="en-US" altLang="en-US" smtClean="0"/>
              <a:pPr>
                <a:defRPr/>
              </a:pPr>
              <a:t>9</a:t>
            </a:fld>
            <a:endParaRPr lang="en-US" altLang="en-US"/>
          </a:p>
        </p:txBody>
      </p:sp>
    </p:spTree>
    <p:extLst>
      <p:ext uri="{BB962C8B-B14F-4D97-AF65-F5344CB8AC3E}">
        <p14:creationId xmlns:p14="http://schemas.microsoft.com/office/powerpoint/2010/main" val="2326695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903C477-A32C-0E6D-D1CD-45BBF946E138}"/>
              </a:ext>
            </a:extLst>
          </p:cNvPr>
          <p:cNvSpPr>
            <a:spLocks noGrp="1"/>
          </p:cNvSpPr>
          <p:nvPr>
            <p:ph type="dt" sz="half" idx="10"/>
          </p:nvPr>
        </p:nvSpPr>
        <p:spPr/>
        <p:txBody>
          <a:bodyPr/>
          <a:lstStyle>
            <a:lvl1pPr>
              <a:defRPr/>
            </a:lvl1pPr>
          </a:lstStyle>
          <a:p>
            <a:pPr>
              <a:defRPr/>
            </a:pPr>
            <a:fld id="{12AB8897-441E-4567-9D92-C521362F53A6}" type="datetimeFigureOut">
              <a:rPr lang="en-US" altLang="x-none"/>
              <a:pPr>
                <a:defRPr/>
              </a:pPr>
              <a:t>6/20/2023</a:t>
            </a:fld>
            <a:endParaRPr lang="en-US" altLang="x-none"/>
          </a:p>
        </p:txBody>
      </p:sp>
      <p:sp>
        <p:nvSpPr>
          <p:cNvPr id="5" name="Footer Placeholder 4">
            <a:extLst>
              <a:ext uri="{FF2B5EF4-FFF2-40B4-BE49-F238E27FC236}">
                <a16:creationId xmlns:a16="http://schemas.microsoft.com/office/drawing/2014/main" id="{0FD68E8C-ECCC-5C2E-A627-E72FAE5B6D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B7E859-2710-8251-31D0-5C797BA704A7}"/>
              </a:ext>
            </a:extLst>
          </p:cNvPr>
          <p:cNvSpPr>
            <a:spLocks noGrp="1"/>
          </p:cNvSpPr>
          <p:nvPr>
            <p:ph type="sldNum" sz="quarter" idx="12"/>
          </p:nvPr>
        </p:nvSpPr>
        <p:spPr/>
        <p:txBody>
          <a:bodyPr/>
          <a:lstStyle>
            <a:lvl1pPr>
              <a:defRPr/>
            </a:lvl1pPr>
          </a:lstStyle>
          <a:p>
            <a:pPr>
              <a:defRPr/>
            </a:pPr>
            <a:fld id="{03C7225C-90E6-4B2A-B4AB-0150CF3D20D7}" type="slidenum">
              <a:rPr lang="en-US" altLang="en-US"/>
              <a:pPr>
                <a:defRPr/>
              </a:pPr>
              <a:t>‹#›</a:t>
            </a:fld>
            <a:endParaRPr lang="en-US" altLang="en-US"/>
          </a:p>
        </p:txBody>
      </p:sp>
    </p:spTree>
    <p:extLst>
      <p:ext uri="{BB962C8B-B14F-4D97-AF65-F5344CB8AC3E}">
        <p14:creationId xmlns:p14="http://schemas.microsoft.com/office/powerpoint/2010/main" val="402188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8778C-5CF8-B209-AC2A-CC54724BC3F2}"/>
              </a:ext>
            </a:extLst>
          </p:cNvPr>
          <p:cNvSpPr>
            <a:spLocks noGrp="1"/>
          </p:cNvSpPr>
          <p:nvPr>
            <p:ph type="dt" sz="half" idx="10"/>
          </p:nvPr>
        </p:nvSpPr>
        <p:spPr/>
        <p:txBody>
          <a:bodyPr/>
          <a:lstStyle>
            <a:lvl1pPr>
              <a:defRPr/>
            </a:lvl1pPr>
          </a:lstStyle>
          <a:p>
            <a:pPr>
              <a:defRPr/>
            </a:pPr>
            <a:fld id="{A90F67C5-D8D5-4B9A-BEBA-24816096AAAF}" type="datetimeFigureOut">
              <a:rPr lang="en-US" altLang="x-none"/>
              <a:pPr>
                <a:defRPr/>
              </a:pPr>
              <a:t>6/20/2023</a:t>
            </a:fld>
            <a:endParaRPr lang="en-US" altLang="x-none"/>
          </a:p>
        </p:txBody>
      </p:sp>
      <p:sp>
        <p:nvSpPr>
          <p:cNvPr id="5" name="Footer Placeholder 4">
            <a:extLst>
              <a:ext uri="{FF2B5EF4-FFF2-40B4-BE49-F238E27FC236}">
                <a16:creationId xmlns:a16="http://schemas.microsoft.com/office/drawing/2014/main" id="{292DECD9-F3AA-A6A7-4B6B-44F7738D1C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76DBB4-737F-480F-AB53-B6F057CE7B1A}"/>
              </a:ext>
            </a:extLst>
          </p:cNvPr>
          <p:cNvSpPr>
            <a:spLocks noGrp="1"/>
          </p:cNvSpPr>
          <p:nvPr>
            <p:ph type="sldNum" sz="quarter" idx="12"/>
          </p:nvPr>
        </p:nvSpPr>
        <p:spPr/>
        <p:txBody>
          <a:bodyPr/>
          <a:lstStyle>
            <a:lvl1pPr>
              <a:defRPr/>
            </a:lvl1pPr>
          </a:lstStyle>
          <a:p>
            <a:pPr>
              <a:defRPr/>
            </a:pPr>
            <a:fld id="{8CAC06C7-77CE-4435-B541-F43B2F7D49FF}" type="slidenum">
              <a:rPr lang="en-US" altLang="en-US"/>
              <a:pPr>
                <a:defRPr/>
              </a:pPr>
              <a:t>‹#›</a:t>
            </a:fld>
            <a:endParaRPr lang="en-US" altLang="en-US"/>
          </a:p>
        </p:txBody>
      </p:sp>
    </p:spTree>
    <p:extLst>
      <p:ext uri="{BB962C8B-B14F-4D97-AF65-F5344CB8AC3E}">
        <p14:creationId xmlns:p14="http://schemas.microsoft.com/office/powerpoint/2010/main" val="184382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2F37E-11F1-E2ED-61EC-ED0E76FB9862}"/>
              </a:ext>
            </a:extLst>
          </p:cNvPr>
          <p:cNvSpPr>
            <a:spLocks noGrp="1"/>
          </p:cNvSpPr>
          <p:nvPr>
            <p:ph type="dt" sz="half" idx="10"/>
          </p:nvPr>
        </p:nvSpPr>
        <p:spPr/>
        <p:txBody>
          <a:bodyPr/>
          <a:lstStyle>
            <a:lvl1pPr>
              <a:defRPr/>
            </a:lvl1pPr>
          </a:lstStyle>
          <a:p>
            <a:pPr>
              <a:defRPr/>
            </a:pPr>
            <a:fld id="{814FF044-FE45-4A90-BAC0-D80DAC0F214D}" type="datetimeFigureOut">
              <a:rPr lang="en-US" altLang="x-none"/>
              <a:pPr>
                <a:defRPr/>
              </a:pPr>
              <a:t>6/20/2023</a:t>
            </a:fld>
            <a:endParaRPr lang="en-US" altLang="x-none"/>
          </a:p>
        </p:txBody>
      </p:sp>
      <p:sp>
        <p:nvSpPr>
          <p:cNvPr id="5" name="Footer Placeholder 4">
            <a:extLst>
              <a:ext uri="{FF2B5EF4-FFF2-40B4-BE49-F238E27FC236}">
                <a16:creationId xmlns:a16="http://schemas.microsoft.com/office/drawing/2014/main" id="{D897F974-98E7-ACB5-EACF-1EA7EA5CFE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8464A0-4B85-86D9-B1CA-93D6C5B1222C}"/>
              </a:ext>
            </a:extLst>
          </p:cNvPr>
          <p:cNvSpPr>
            <a:spLocks noGrp="1"/>
          </p:cNvSpPr>
          <p:nvPr>
            <p:ph type="sldNum" sz="quarter" idx="12"/>
          </p:nvPr>
        </p:nvSpPr>
        <p:spPr/>
        <p:txBody>
          <a:bodyPr/>
          <a:lstStyle>
            <a:lvl1pPr>
              <a:defRPr/>
            </a:lvl1pPr>
          </a:lstStyle>
          <a:p>
            <a:pPr>
              <a:defRPr/>
            </a:pPr>
            <a:fld id="{8852EFF0-347E-452F-9305-75350D09B10B}" type="slidenum">
              <a:rPr lang="en-US" altLang="en-US"/>
              <a:pPr>
                <a:defRPr/>
              </a:pPr>
              <a:t>‹#›</a:t>
            </a:fld>
            <a:endParaRPr lang="en-US" altLang="en-US"/>
          </a:p>
        </p:txBody>
      </p:sp>
    </p:spTree>
    <p:extLst>
      <p:ext uri="{BB962C8B-B14F-4D97-AF65-F5344CB8AC3E}">
        <p14:creationId xmlns:p14="http://schemas.microsoft.com/office/powerpoint/2010/main" val="203161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7764CD-1D07-C67E-683D-2EF0FD2C1900}"/>
              </a:ext>
            </a:extLst>
          </p:cNvPr>
          <p:cNvSpPr>
            <a:spLocks noGrp="1"/>
          </p:cNvSpPr>
          <p:nvPr>
            <p:ph type="dt" sz="half" idx="10"/>
          </p:nvPr>
        </p:nvSpPr>
        <p:spPr/>
        <p:txBody>
          <a:bodyPr/>
          <a:lstStyle>
            <a:lvl1pPr>
              <a:defRPr/>
            </a:lvl1pPr>
          </a:lstStyle>
          <a:p>
            <a:pPr>
              <a:defRPr/>
            </a:pPr>
            <a:fld id="{FD2FF4B9-3D53-4417-A04B-57D456360FBF}" type="datetimeFigureOut">
              <a:rPr lang="en-US" altLang="x-none"/>
              <a:pPr>
                <a:defRPr/>
              </a:pPr>
              <a:t>6/20/2023</a:t>
            </a:fld>
            <a:endParaRPr lang="en-US" altLang="x-none"/>
          </a:p>
        </p:txBody>
      </p:sp>
      <p:sp>
        <p:nvSpPr>
          <p:cNvPr id="5" name="Footer Placeholder 4">
            <a:extLst>
              <a:ext uri="{FF2B5EF4-FFF2-40B4-BE49-F238E27FC236}">
                <a16:creationId xmlns:a16="http://schemas.microsoft.com/office/drawing/2014/main" id="{06340929-4653-4230-E734-116A16182A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52A40A-7B66-70E2-8BC1-4193270F635E}"/>
              </a:ext>
            </a:extLst>
          </p:cNvPr>
          <p:cNvSpPr>
            <a:spLocks noGrp="1"/>
          </p:cNvSpPr>
          <p:nvPr>
            <p:ph type="sldNum" sz="quarter" idx="12"/>
          </p:nvPr>
        </p:nvSpPr>
        <p:spPr/>
        <p:txBody>
          <a:bodyPr/>
          <a:lstStyle>
            <a:lvl1pPr>
              <a:defRPr/>
            </a:lvl1pPr>
          </a:lstStyle>
          <a:p>
            <a:pPr>
              <a:defRPr/>
            </a:pPr>
            <a:fld id="{8F5613AE-DC26-4310-AAA1-C45B7633889A}" type="slidenum">
              <a:rPr lang="en-US" altLang="en-US"/>
              <a:pPr>
                <a:defRPr/>
              </a:pPr>
              <a:t>‹#›</a:t>
            </a:fld>
            <a:endParaRPr lang="en-US" altLang="en-US"/>
          </a:p>
        </p:txBody>
      </p:sp>
    </p:spTree>
    <p:extLst>
      <p:ext uri="{BB962C8B-B14F-4D97-AF65-F5344CB8AC3E}">
        <p14:creationId xmlns:p14="http://schemas.microsoft.com/office/powerpoint/2010/main" val="2667338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0F7DFE-8DAC-3F83-4249-EFF8B6476D90}"/>
              </a:ext>
            </a:extLst>
          </p:cNvPr>
          <p:cNvSpPr>
            <a:spLocks noGrp="1"/>
          </p:cNvSpPr>
          <p:nvPr>
            <p:ph type="dt" sz="half" idx="10"/>
          </p:nvPr>
        </p:nvSpPr>
        <p:spPr/>
        <p:txBody>
          <a:bodyPr/>
          <a:lstStyle>
            <a:lvl1pPr>
              <a:defRPr/>
            </a:lvl1pPr>
          </a:lstStyle>
          <a:p>
            <a:pPr>
              <a:defRPr/>
            </a:pPr>
            <a:fld id="{643E07C2-BA18-4862-8A39-51474B1D2114}" type="datetimeFigureOut">
              <a:rPr lang="en-US" altLang="x-none"/>
              <a:pPr>
                <a:defRPr/>
              </a:pPr>
              <a:t>6/20/2023</a:t>
            </a:fld>
            <a:endParaRPr lang="en-US" altLang="x-none"/>
          </a:p>
        </p:txBody>
      </p:sp>
      <p:sp>
        <p:nvSpPr>
          <p:cNvPr id="5" name="Footer Placeholder 4">
            <a:extLst>
              <a:ext uri="{FF2B5EF4-FFF2-40B4-BE49-F238E27FC236}">
                <a16:creationId xmlns:a16="http://schemas.microsoft.com/office/drawing/2014/main" id="{710A3E92-1983-9076-4799-64F7D19006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57385B-0B5C-EA6A-DB44-0E20DB2E4642}"/>
              </a:ext>
            </a:extLst>
          </p:cNvPr>
          <p:cNvSpPr>
            <a:spLocks noGrp="1"/>
          </p:cNvSpPr>
          <p:nvPr>
            <p:ph type="sldNum" sz="quarter" idx="12"/>
          </p:nvPr>
        </p:nvSpPr>
        <p:spPr/>
        <p:txBody>
          <a:bodyPr/>
          <a:lstStyle>
            <a:lvl1pPr>
              <a:defRPr/>
            </a:lvl1pPr>
          </a:lstStyle>
          <a:p>
            <a:pPr>
              <a:defRPr/>
            </a:pPr>
            <a:fld id="{34A1DFD6-C9D0-4FC9-BC4A-813966B61A62}" type="slidenum">
              <a:rPr lang="en-US" altLang="en-US"/>
              <a:pPr>
                <a:defRPr/>
              </a:pPr>
              <a:t>‹#›</a:t>
            </a:fld>
            <a:endParaRPr lang="en-US" altLang="en-US"/>
          </a:p>
        </p:txBody>
      </p:sp>
    </p:spTree>
    <p:extLst>
      <p:ext uri="{BB962C8B-B14F-4D97-AF65-F5344CB8AC3E}">
        <p14:creationId xmlns:p14="http://schemas.microsoft.com/office/powerpoint/2010/main" val="231005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980E481-56B1-2953-23DC-BA00F0C62940}"/>
              </a:ext>
            </a:extLst>
          </p:cNvPr>
          <p:cNvSpPr>
            <a:spLocks noGrp="1"/>
          </p:cNvSpPr>
          <p:nvPr>
            <p:ph type="dt" sz="half" idx="10"/>
          </p:nvPr>
        </p:nvSpPr>
        <p:spPr/>
        <p:txBody>
          <a:bodyPr/>
          <a:lstStyle>
            <a:lvl1pPr>
              <a:defRPr/>
            </a:lvl1pPr>
          </a:lstStyle>
          <a:p>
            <a:pPr>
              <a:defRPr/>
            </a:pPr>
            <a:fld id="{6F1E9B01-FAB5-44BB-B299-594FD99BFE70}" type="datetimeFigureOut">
              <a:rPr lang="en-US" altLang="x-none"/>
              <a:pPr>
                <a:defRPr/>
              </a:pPr>
              <a:t>6/20/2023</a:t>
            </a:fld>
            <a:endParaRPr lang="en-US" altLang="x-none"/>
          </a:p>
        </p:txBody>
      </p:sp>
      <p:sp>
        <p:nvSpPr>
          <p:cNvPr id="6" name="Footer Placeholder 4">
            <a:extLst>
              <a:ext uri="{FF2B5EF4-FFF2-40B4-BE49-F238E27FC236}">
                <a16:creationId xmlns:a16="http://schemas.microsoft.com/office/drawing/2014/main" id="{043238DD-35CA-8BE4-884B-26CF8B2C59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62941A-082D-F2C1-80C1-D0C57E878A84}"/>
              </a:ext>
            </a:extLst>
          </p:cNvPr>
          <p:cNvSpPr>
            <a:spLocks noGrp="1"/>
          </p:cNvSpPr>
          <p:nvPr>
            <p:ph type="sldNum" sz="quarter" idx="12"/>
          </p:nvPr>
        </p:nvSpPr>
        <p:spPr/>
        <p:txBody>
          <a:bodyPr/>
          <a:lstStyle>
            <a:lvl1pPr>
              <a:defRPr/>
            </a:lvl1pPr>
          </a:lstStyle>
          <a:p>
            <a:pPr>
              <a:defRPr/>
            </a:pPr>
            <a:fld id="{CBDF50AB-164C-471C-8BDD-CC4372FA3581}" type="slidenum">
              <a:rPr lang="en-US" altLang="en-US"/>
              <a:pPr>
                <a:defRPr/>
              </a:pPr>
              <a:t>‹#›</a:t>
            </a:fld>
            <a:endParaRPr lang="en-US" altLang="en-US"/>
          </a:p>
        </p:txBody>
      </p:sp>
    </p:spTree>
    <p:extLst>
      <p:ext uri="{BB962C8B-B14F-4D97-AF65-F5344CB8AC3E}">
        <p14:creationId xmlns:p14="http://schemas.microsoft.com/office/powerpoint/2010/main" val="379829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9395396-6F67-9EC0-DAB2-16767F13EDA2}"/>
              </a:ext>
            </a:extLst>
          </p:cNvPr>
          <p:cNvSpPr>
            <a:spLocks noGrp="1"/>
          </p:cNvSpPr>
          <p:nvPr>
            <p:ph type="dt" sz="half" idx="10"/>
          </p:nvPr>
        </p:nvSpPr>
        <p:spPr/>
        <p:txBody>
          <a:bodyPr/>
          <a:lstStyle>
            <a:lvl1pPr>
              <a:defRPr/>
            </a:lvl1pPr>
          </a:lstStyle>
          <a:p>
            <a:pPr>
              <a:defRPr/>
            </a:pPr>
            <a:fld id="{A6DD7E67-6621-4BB5-ADB1-26E3D3BD814D}" type="datetimeFigureOut">
              <a:rPr lang="en-US" altLang="x-none"/>
              <a:pPr>
                <a:defRPr/>
              </a:pPr>
              <a:t>6/20/2023</a:t>
            </a:fld>
            <a:endParaRPr lang="en-US" altLang="x-none"/>
          </a:p>
        </p:txBody>
      </p:sp>
      <p:sp>
        <p:nvSpPr>
          <p:cNvPr id="8" name="Footer Placeholder 4">
            <a:extLst>
              <a:ext uri="{FF2B5EF4-FFF2-40B4-BE49-F238E27FC236}">
                <a16:creationId xmlns:a16="http://schemas.microsoft.com/office/drawing/2014/main" id="{06368B2C-B70E-FBFC-8633-F55F802398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7EAB98C-4E03-E27B-5A3B-0553FA49305A}"/>
              </a:ext>
            </a:extLst>
          </p:cNvPr>
          <p:cNvSpPr>
            <a:spLocks noGrp="1"/>
          </p:cNvSpPr>
          <p:nvPr>
            <p:ph type="sldNum" sz="quarter" idx="12"/>
          </p:nvPr>
        </p:nvSpPr>
        <p:spPr/>
        <p:txBody>
          <a:bodyPr/>
          <a:lstStyle>
            <a:lvl1pPr>
              <a:defRPr/>
            </a:lvl1pPr>
          </a:lstStyle>
          <a:p>
            <a:pPr>
              <a:defRPr/>
            </a:pPr>
            <a:fld id="{BE84DD50-BEBB-4DDC-9FD3-BE78426F2A0C}" type="slidenum">
              <a:rPr lang="en-US" altLang="en-US"/>
              <a:pPr>
                <a:defRPr/>
              </a:pPr>
              <a:t>‹#›</a:t>
            </a:fld>
            <a:endParaRPr lang="en-US" altLang="en-US"/>
          </a:p>
        </p:txBody>
      </p:sp>
    </p:spTree>
    <p:extLst>
      <p:ext uri="{BB962C8B-B14F-4D97-AF65-F5344CB8AC3E}">
        <p14:creationId xmlns:p14="http://schemas.microsoft.com/office/powerpoint/2010/main" val="362687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54CE55-ADF1-4830-DCDF-03164DC0D480}"/>
              </a:ext>
            </a:extLst>
          </p:cNvPr>
          <p:cNvSpPr>
            <a:spLocks noGrp="1"/>
          </p:cNvSpPr>
          <p:nvPr>
            <p:ph type="dt" sz="half" idx="10"/>
          </p:nvPr>
        </p:nvSpPr>
        <p:spPr/>
        <p:txBody>
          <a:bodyPr/>
          <a:lstStyle>
            <a:lvl1pPr>
              <a:defRPr/>
            </a:lvl1pPr>
          </a:lstStyle>
          <a:p>
            <a:pPr>
              <a:defRPr/>
            </a:pPr>
            <a:fld id="{AC2BC6CB-B07B-4EC6-964E-412E4BDC8A77}" type="datetimeFigureOut">
              <a:rPr lang="en-US" altLang="x-none"/>
              <a:pPr>
                <a:defRPr/>
              </a:pPr>
              <a:t>6/20/2023</a:t>
            </a:fld>
            <a:endParaRPr lang="en-US" altLang="x-none"/>
          </a:p>
        </p:txBody>
      </p:sp>
      <p:sp>
        <p:nvSpPr>
          <p:cNvPr id="4" name="Footer Placeholder 4">
            <a:extLst>
              <a:ext uri="{FF2B5EF4-FFF2-40B4-BE49-F238E27FC236}">
                <a16:creationId xmlns:a16="http://schemas.microsoft.com/office/drawing/2014/main" id="{2FE37BB6-B450-F785-0798-AF0BB3529A1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245DE73-701C-61F6-3B25-2EA0BBED7728}"/>
              </a:ext>
            </a:extLst>
          </p:cNvPr>
          <p:cNvSpPr>
            <a:spLocks noGrp="1"/>
          </p:cNvSpPr>
          <p:nvPr>
            <p:ph type="sldNum" sz="quarter" idx="12"/>
          </p:nvPr>
        </p:nvSpPr>
        <p:spPr/>
        <p:txBody>
          <a:bodyPr/>
          <a:lstStyle>
            <a:lvl1pPr>
              <a:defRPr/>
            </a:lvl1pPr>
          </a:lstStyle>
          <a:p>
            <a:pPr>
              <a:defRPr/>
            </a:pPr>
            <a:fld id="{92E4307E-A05E-43AC-9A5F-F955824307DC}" type="slidenum">
              <a:rPr lang="en-US" altLang="en-US"/>
              <a:pPr>
                <a:defRPr/>
              </a:pPr>
              <a:t>‹#›</a:t>
            </a:fld>
            <a:endParaRPr lang="en-US" altLang="en-US"/>
          </a:p>
        </p:txBody>
      </p:sp>
    </p:spTree>
    <p:extLst>
      <p:ext uri="{BB962C8B-B14F-4D97-AF65-F5344CB8AC3E}">
        <p14:creationId xmlns:p14="http://schemas.microsoft.com/office/powerpoint/2010/main" val="322798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6402F0F-7517-EC95-CCAD-771DC2F62D87}"/>
              </a:ext>
            </a:extLst>
          </p:cNvPr>
          <p:cNvSpPr>
            <a:spLocks noGrp="1"/>
          </p:cNvSpPr>
          <p:nvPr>
            <p:ph type="dt" sz="half" idx="10"/>
          </p:nvPr>
        </p:nvSpPr>
        <p:spPr/>
        <p:txBody>
          <a:bodyPr/>
          <a:lstStyle>
            <a:lvl1pPr>
              <a:defRPr/>
            </a:lvl1pPr>
          </a:lstStyle>
          <a:p>
            <a:pPr>
              <a:defRPr/>
            </a:pPr>
            <a:fld id="{5B49CB46-D933-4684-9D8C-664B49E11AE7}" type="datetimeFigureOut">
              <a:rPr lang="en-US" altLang="x-none"/>
              <a:pPr>
                <a:defRPr/>
              </a:pPr>
              <a:t>6/20/2023</a:t>
            </a:fld>
            <a:endParaRPr lang="en-US" altLang="x-none"/>
          </a:p>
        </p:txBody>
      </p:sp>
      <p:sp>
        <p:nvSpPr>
          <p:cNvPr id="3" name="Footer Placeholder 4">
            <a:extLst>
              <a:ext uri="{FF2B5EF4-FFF2-40B4-BE49-F238E27FC236}">
                <a16:creationId xmlns:a16="http://schemas.microsoft.com/office/drawing/2014/main" id="{BDF27119-96C3-4E56-6AE0-4DE889C2773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7FE7BD3-6949-9A74-0FE4-8080B60688F6}"/>
              </a:ext>
            </a:extLst>
          </p:cNvPr>
          <p:cNvSpPr>
            <a:spLocks noGrp="1"/>
          </p:cNvSpPr>
          <p:nvPr>
            <p:ph type="sldNum" sz="quarter" idx="12"/>
          </p:nvPr>
        </p:nvSpPr>
        <p:spPr/>
        <p:txBody>
          <a:bodyPr/>
          <a:lstStyle>
            <a:lvl1pPr>
              <a:defRPr/>
            </a:lvl1pPr>
          </a:lstStyle>
          <a:p>
            <a:pPr>
              <a:defRPr/>
            </a:pPr>
            <a:fld id="{278CF68A-5774-4B33-A533-5787BB631D32}" type="slidenum">
              <a:rPr lang="en-US" altLang="en-US"/>
              <a:pPr>
                <a:defRPr/>
              </a:pPr>
              <a:t>‹#›</a:t>
            </a:fld>
            <a:endParaRPr lang="en-US" altLang="en-US"/>
          </a:p>
        </p:txBody>
      </p:sp>
    </p:spTree>
    <p:extLst>
      <p:ext uri="{BB962C8B-B14F-4D97-AF65-F5344CB8AC3E}">
        <p14:creationId xmlns:p14="http://schemas.microsoft.com/office/powerpoint/2010/main" val="234813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514A3D5-F340-417B-77EC-CDF69A724A58}"/>
              </a:ext>
            </a:extLst>
          </p:cNvPr>
          <p:cNvSpPr>
            <a:spLocks noGrp="1"/>
          </p:cNvSpPr>
          <p:nvPr>
            <p:ph type="dt" sz="half" idx="10"/>
          </p:nvPr>
        </p:nvSpPr>
        <p:spPr/>
        <p:txBody>
          <a:bodyPr/>
          <a:lstStyle>
            <a:lvl1pPr>
              <a:defRPr/>
            </a:lvl1pPr>
          </a:lstStyle>
          <a:p>
            <a:pPr>
              <a:defRPr/>
            </a:pPr>
            <a:fld id="{0A9E305A-A06A-4B02-BC3F-3CFFB530F00F}" type="datetimeFigureOut">
              <a:rPr lang="en-US" altLang="x-none"/>
              <a:pPr>
                <a:defRPr/>
              </a:pPr>
              <a:t>6/20/2023</a:t>
            </a:fld>
            <a:endParaRPr lang="en-US" altLang="x-none"/>
          </a:p>
        </p:txBody>
      </p:sp>
      <p:sp>
        <p:nvSpPr>
          <p:cNvPr id="6" name="Footer Placeholder 4">
            <a:extLst>
              <a:ext uri="{FF2B5EF4-FFF2-40B4-BE49-F238E27FC236}">
                <a16:creationId xmlns:a16="http://schemas.microsoft.com/office/drawing/2014/main" id="{F4DACCF2-E756-B8EC-B779-52C386DF67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247638-ADA3-B7D4-0AFB-00771FA1CC84}"/>
              </a:ext>
            </a:extLst>
          </p:cNvPr>
          <p:cNvSpPr>
            <a:spLocks noGrp="1"/>
          </p:cNvSpPr>
          <p:nvPr>
            <p:ph type="sldNum" sz="quarter" idx="12"/>
          </p:nvPr>
        </p:nvSpPr>
        <p:spPr/>
        <p:txBody>
          <a:bodyPr/>
          <a:lstStyle>
            <a:lvl1pPr>
              <a:defRPr/>
            </a:lvl1pPr>
          </a:lstStyle>
          <a:p>
            <a:pPr>
              <a:defRPr/>
            </a:pPr>
            <a:fld id="{5A43B318-FC56-4628-AFC0-FB3BB05651F2}" type="slidenum">
              <a:rPr lang="en-US" altLang="en-US"/>
              <a:pPr>
                <a:defRPr/>
              </a:pPr>
              <a:t>‹#›</a:t>
            </a:fld>
            <a:endParaRPr lang="en-US" altLang="en-US"/>
          </a:p>
        </p:txBody>
      </p:sp>
    </p:spTree>
    <p:extLst>
      <p:ext uri="{BB962C8B-B14F-4D97-AF65-F5344CB8AC3E}">
        <p14:creationId xmlns:p14="http://schemas.microsoft.com/office/powerpoint/2010/main" val="4220522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3E18486-4249-8670-51A0-23C58F8EEA40}"/>
              </a:ext>
            </a:extLst>
          </p:cNvPr>
          <p:cNvSpPr>
            <a:spLocks noGrp="1"/>
          </p:cNvSpPr>
          <p:nvPr>
            <p:ph type="dt" sz="half" idx="10"/>
          </p:nvPr>
        </p:nvSpPr>
        <p:spPr/>
        <p:txBody>
          <a:bodyPr/>
          <a:lstStyle>
            <a:lvl1pPr>
              <a:defRPr/>
            </a:lvl1pPr>
          </a:lstStyle>
          <a:p>
            <a:pPr>
              <a:defRPr/>
            </a:pPr>
            <a:fld id="{194CD459-58DF-40EA-8597-0D02EB324813}" type="datetimeFigureOut">
              <a:rPr lang="en-US" altLang="x-none"/>
              <a:pPr>
                <a:defRPr/>
              </a:pPr>
              <a:t>6/20/2023</a:t>
            </a:fld>
            <a:endParaRPr lang="en-US" altLang="x-none"/>
          </a:p>
        </p:txBody>
      </p:sp>
      <p:sp>
        <p:nvSpPr>
          <p:cNvPr id="6" name="Footer Placeholder 4">
            <a:extLst>
              <a:ext uri="{FF2B5EF4-FFF2-40B4-BE49-F238E27FC236}">
                <a16:creationId xmlns:a16="http://schemas.microsoft.com/office/drawing/2014/main" id="{6C0537B1-EDA5-7D52-3839-8459CFDA99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8AD408B-CB12-5DB2-DC5A-690B43317897}"/>
              </a:ext>
            </a:extLst>
          </p:cNvPr>
          <p:cNvSpPr>
            <a:spLocks noGrp="1"/>
          </p:cNvSpPr>
          <p:nvPr>
            <p:ph type="sldNum" sz="quarter" idx="12"/>
          </p:nvPr>
        </p:nvSpPr>
        <p:spPr/>
        <p:txBody>
          <a:bodyPr/>
          <a:lstStyle>
            <a:lvl1pPr>
              <a:defRPr/>
            </a:lvl1pPr>
          </a:lstStyle>
          <a:p>
            <a:pPr>
              <a:defRPr/>
            </a:pPr>
            <a:fld id="{09C92C36-1F05-4350-91F7-75D819822DD3}" type="slidenum">
              <a:rPr lang="en-US" altLang="en-US"/>
              <a:pPr>
                <a:defRPr/>
              </a:pPr>
              <a:t>‹#›</a:t>
            </a:fld>
            <a:endParaRPr lang="en-US" altLang="en-US"/>
          </a:p>
        </p:txBody>
      </p:sp>
    </p:spTree>
    <p:extLst>
      <p:ext uri="{BB962C8B-B14F-4D97-AF65-F5344CB8AC3E}">
        <p14:creationId xmlns:p14="http://schemas.microsoft.com/office/powerpoint/2010/main" val="2836612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AAC921-3C04-F3A5-D9D8-EE0270BAE30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550889F-DF4C-4141-E05C-7FBB5E76D6F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B33968-6537-8AC6-E7F1-53E972F01A4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9E3DDAB7-06D1-4ECE-B2AF-236116A22B9C}" type="datetimeFigureOut">
              <a:rPr lang="en-US" altLang="x-none"/>
              <a:pPr>
                <a:defRPr/>
              </a:pPr>
              <a:t>6/20/2023</a:t>
            </a:fld>
            <a:endParaRPr lang="en-US" altLang="x-none"/>
          </a:p>
        </p:txBody>
      </p:sp>
      <p:sp>
        <p:nvSpPr>
          <p:cNvPr id="5" name="Footer Placeholder 4">
            <a:extLst>
              <a:ext uri="{FF2B5EF4-FFF2-40B4-BE49-F238E27FC236}">
                <a16:creationId xmlns:a16="http://schemas.microsoft.com/office/drawing/2014/main" id="{3F9F4AB5-95C1-587F-B52E-E826953B520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D6FC825-256E-D611-4B64-13BF5BBFF5B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59ACEEB-11FB-4272-8A79-505BBD56BF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www.usmle.org/step-exams/test-accommodations/form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www.usmle.org/sites/default/files/2021-09/Certification_Prior_Accommodation.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www.hsmcoalition.org/student-support"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audio" Target="../media/media29.m4a"/></Relationships>
</file>

<file path=ppt/slides/_rels/slide29.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audio" Target="../media/media31.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microsoft.com/office/2007/relationships/media" Target="../media/media33.m4a"/><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audio" Target="../media/media33.m4a"/></Relationships>
</file>

<file path=ppt/slides/_rels/slide31.xml.rels><?xml version="1.0" encoding="UTF-8" standalone="yes"?>
<Relationships xmlns="http://schemas.openxmlformats.org/package/2006/relationships"><Relationship Id="rId3" Type="http://schemas.microsoft.com/office/2007/relationships/media" Target="../media/media35.m4a"/><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audio" Target="../media/media35.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hyperlink" Target="https://www.usmle.org/sites/default/files/2022-06/reconsideration_request_form.pdf"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usmle.org/sites/default/files/2022-06/reconsideration_request_form.pdf"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www.usmle.org/step-exams/test-accommodations/reconsideration" TargetMode="External"/><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hyperlink" Target="https://podcasts.apple.com/us/podcast/docs-with-disabilities/id1474844514" TargetMode="External"/><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drc.arizona.edu/students/connect-drc"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usmle.org/step-exams/test-accommodations/guidelines" TargetMode="External"/><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BFB59364-20FB-45EB-29F3-6011C710022E}"/>
              </a:ext>
            </a:extLst>
          </p:cNvPr>
          <p:cNvSpPr>
            <a:spLocks noGrp="1"/>
          </p:cNvSpPr>
          <p:nvPr>
            <p:ph type="ctrTitle"/>
          </p:nvPr>
        </p:nvSpPr>
        <p:spPr>
          <a:xfrm>
            <a:off x="-17473" y="1952625"/>
            <a:ext cx="9144000" cy="1470025"/>
          </a:xfrm>
        </p:spPr>
        <p:txBody>
          <a:bodyPr/>
          <a:lstStyle/>
          <a:p>
            <a:pPr eaLnBrk="1" hangingPunct="1"/>
            <a:r>
              <a:rPr lang="en-US" altLang="en-US" b="1" dirty="0">
                <a:solidFill>
                  <a:schemeClr val="tx2"/>
                </a:solidFill>
                <a:ea typeface="ＭＳ Ｐゴシック" panose="020B0600070205080204" pitchFamily="34" charset="-128"/>
              </a:rPr>
              <a:t>Applying for USMLE Accommodations 101</a:t>
            </a:r>
          </a:p>
        </p:txBody>
      </p:sp>
      <p:sp>
        <p:nvSpPr>
          <p:cNvPr id="3" name="Subtitle 2">
            <a:extLst>
              <a:ext uri="{FF2B5EF4-FFF2-40B4-BE49-F238E27FC236}">
                <a16:creationId xmlns:a16="http://schemas.microsoft.com/office/drawing/2014/main" id="{D94B212F-849B-AFB7-16BC-51A663146851}"/>
              </a:ext>
            </a:extLst>
          </p:cNvPr>
          <p:cNvSpPr>
            <a:spLocks noGrp="1"/>
          </p:cNvSpPr>
          <p:nvPr>
            <p:ph type="subTitle" idx="1"/>
          </p:nvPr>
        </p:nvSpPr>
        <p:spPr>
          <a:xfrm>
            <a:off x="-17473" y="3886200"/>
            <a:ext cx="9144000" cy="1752600"/>
          </a:xfrm>
        </p:spPr>
        <p:txBody>
          <a:bodyPr rtlCol="0">
            <a:normAutofit/>
          </a:bodyPr>
          <a:lstStyle/>
          <a:p>
            <a:pPr eaLnBrk="1" fontAlgn="auto" hangingPunct="1">
              <a:spcAft>
                <a:spcPts val="0"/>
              </a:spcAft>
              <a:defRPr/>
            </a:pPr>
            <a:r>
              <a:rPr lang="en-US" dirty="0">
                <a:ea typeface="+mn-ea"/>
                <a:cs typeface="+mn-cs"/>
              </a:rPr>
              <a:t>An Introductory Guide to Applying for Accommodations for the USMLE Step 1 and 2 Examinations</a:t>
            </a:r>
          </a:p>
        </p:txBody>
      </p:sp>
      <p:pic>
        <p:nvPicPr>
          <p:cNvPr id="15364" name="Picture 5">
            <a:extLst>
              <a:ext uri="{FF2B5EF4-FFF2-40B4-BE49-F238E27FC236}">
                <a16:creationId xmlns:a16="http://schemas.microsoft.com/office/drawing/2014/main" id="{65213906-6B8A-895A-E914-E6FFF68B16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9" y="542925"/>
            <a:ext cx="152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3CBE38E4-DF28-74A1-F8E0-E1B391FF1A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85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1"/>
    </mc:Choice>
    <mc:Fallback xmlns="">
      <p:transition spd="slow" advTm="4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190500"/>
            <a:ext cx="8229600" cy="1143000"/>
          </a:xfrm>
        </p:spPr>
        <p:txBody>
          <a:bodyPr/>
          <a:lstStyle/>
          <a:p>
            <a:r>
              <a:rPr lang="en-US" sz="4000" b="1" dirty="0"/>
              <a:t>Application Contents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451630"/>
            <a:ext cx="9144000" cy="4929982"/>
          </a:xfrm>
        </p:spPr>
        <p:txBody>
          <a:bodyPr/>
          <a:lstStyle/>
          <a:p>
            <a:pPr algn="l">
              <a:buFont typeface="+mj-lt"/>
              <a:buAutoNum type="arabicPeriod"/>
            </a:pPr>
            <a:r>
              <a:rPr lang="en-US" sz="2000" b="0" i="0" u="none" strike="noStrike" baseline="0" dirty="0">
                <a:latin typeface="TimesNewRomanPSMT"/>
              </a:rPr>
              <a:t>A completed and signed Request for Test Accommodations form.</a:t>
            </a:r>
          </a:p>
          <a:p>
            <a:pPr lvl="1"/>
            <a:r>
              <a:rPr lang="en-US" sz="1500" dirty="0"/>
              <a:t>Download and complete appropriate form pertaining to your circumstance.</a:t>
            </a:r>
          </a:p>
          <a:p>
            <a:pPr lvl="1"/>
            <a:r>
              <a:rPr lang="en-US" sz="1500" dirty="0"/>
              <a:t>If previously received accommodations: Completion of the Certification of Previous Testing </a:t>
            </a:r>
            <a:r>
              <a:rPr lang="en-US" sz="1500" dirty="0" err="1"/>
              <a:t>Accomm</a:t>
            </a:r>
            <a:r>
              <a:rPr lang="en-US" sz="1500" dirty="0"/>
              <a:t>. doc</a:t>
            </a:r>
          </a:p>
          <a:p>
            <a:pPr lvl="1"/>
            <a:r>
              <a:rPr lang="en-US" sz="1100" dirty="0">
                <a:hlinkClick r:id="rId5"/>
              </a:rPr>
              <a:t>Forms | USMLE</a:t>
            </a:r>
            <a:endParaRPr lang="en-US" sz="1500" b="0" i="0" u="none" strike="noStrike" baseline="0" dirty="0">
              <a:latin typeface="TimesNewRomanPSMT"/>
            </a:endParaRPr>
          </a:p>
          <a:p>
            <a:pPr algn="l">
              <a:buFont typeface="+mj-lt"/>
              <a:buAutoNum type="arabicPeriod"/>
            </a:pPr>
            <a:r>
              <a:rPr lang="en-US" sz="2000" b="0" i="0" u="none" strike="noStrike" baseline="0" dirty="0">
                <a:latin typeface="TimesNewRomanPSMT"/>
              </a:rPr>
              <a:t>A personal statement</a:t>
            </a:r>
          </a:p>
          <a:p>
            <a:pPr lvl="1"/>
            <a:r>
              <a:rPr lang="en-US" sz="1500" b="0" i="0" u="none" strike="noStrike" baseline="0" dirty="0">
                <a:latin typeface="TimesNewRomanPSMT"/>
              </a:rPr>
              <a:t>Provide a written statement describing the disability for which you are requesting accommodations.</a:t>
            </a:r>
          </a:p>
          <a:p>
            <a:pPr lvl="1"/>
            <a:r>
              <a:rPr lang="en-US" sz="1500" b="0" i="0" u="none" strike="noStrike" baseline="0" dirty="0">
                <a:latin typeface="TimesNewRomanPSMT"/>
              </a:rPr>
              <a:t>Include specific information about the disability-related symptoms and how they affect your academic, occupational, social and other important areas of functioning. </a:t>
            </a:r>
          </a:p>
          <a:p>
            <a:pPr lvl="1"/>
            <a:r>
              <a:rPr lang="en-US" sz="1500" b="0" i="0" u="none" strike="noStrike" baseline="0" dirty="0">
                <a:latin typeface="TimesNewRomanPSMT"/>
              </a:rPr>
              <a:t>Describe the extent to which your daily functioning is impaired and how that impairment interferes with your ability to access the examination under standard conditions. </a:t>
            </a:r>
          </a:p>
          <a:p>
            <a:pPr lvl="1"/>
            <a:r>
              <a:rPr lang="en-US" sz="1500" b="0" i="0" u="none" strike="noStrike" baseline="0" dirty="0">
                <a:latin typeface="TimesNewRomanPSMT"/>
              </a:rPr>
              <a:t>Provide a clear rationale for the requested accommodation(s) and describe how each requested accommodation will alleviate the functional limitations caused by your disability.</a:t>
            </a:r>
          </a:p>
          <a:p>
            <a:pPr algn="l">
              <a:buFont typeface="+mj-lt"/>
              <a:buAutoNum type="arabicPeriod"/>
            </a:pPr>
            <a:r>
              <a:rPr lang="en-US" sz="2000" b="0" i="0" u="none" strike="noStrike" baseline="0" dirty="0">
                <a:latin typeface="TimesNewRomanPSMT"/>
              </a:rPr>
              <a:t>(A) report(s) of professional evaluation and/or appropriate records from a qualified evaluator/treating professional.</a:t>
            </a:r>
          </a:p>
          <a:p>
            <a:pPr algn="l">
              <a:buFont typeface="+mj-lt"/>
              <a:buAutoNum type="arabicPeriod"/>
            </a:pPr>
            <a:endParaRPr lang="en-US" sz="500" dirty="0">
              <a:latin typeface="TimesNewRomanPSMT"/>
            </a:endParaRPr>
          </a:p>
          <a:p>
            <a:pPr algn="l">
              <a:buFont typeface="+mj-lt"/>
              <a:buAutoNum type="arabicPeriod"/>
            </a:pPr>
            <a:r>
              <a:rPr lang="en-US" sz="2000" b="0" i="0" u="none" strike="noStrike" baseline="0" dirty="0">
                <a:latin typeface="TimesNewRomanPSMT"/>
              </a:rPr>
              <a:t>Relevant objective records of impaired functioning.</a:t>
            </a:r>
          </a:p>
        </p:txBody>
      </p:sp>
      <p:sp>
        <p:nvSpPr>
          <p:cNvPr id="4" name="TextBox 3">
            <a:extLst>
              <a:ext uri="{FF2B5EF4-FFF2-40B4-BE49-F238E27FC236}">
                <a16:creationId xmlns:a16="http://schemas.microsoft.com/office/drawing/2014/main" id="{BB8856E6-C9CE-48DB-6092-DAE66B673330}"/>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870BF7AA-BAAB-D771-C963-A5E89FC8E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0" y="668052"/>
            <a:ext cx="487363" cy="487363"/>
          </a:xfrm>
          <a:prstGeom prst="rect">
            <a:avLst/>
          </a:prstGeom>
        </p:spPr>
      </p:pic>
    </p:spTree>
    <p:extLst>
      <p:ext uri="{BB962C8B-B14F-4D97-AF65-F5344CB8AC3E}">
        <p14:creationId xmlns:p14="http://schemas.microsoft.com/office/powerpoint/2010/main" val="2641547092"/>
      </p:ext>
    </p:extLst>
  </p:cSld>
  <p:clrMapOvr>
    <a:masterClrMapping/>
  </p:clrMapOvr>
  <mc:AlternateContent xmlns:mc="http://schemas.openxmlformats.org/markup-compatibility/2006" xmlns:p14="http://schemas.microsoft.com/office/powerpoint/2010/main">
    <mc:Choice Requires="p14">
      <p:transition spd="slow" p14:dur="2000" advTm="50447"/>
    </mc:Choice>
    <mc:Fallback xmlns="">
      <p:transition spd="slow" advTm="5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F202-8DC4-0252-C578-0B21EE86656C}"/>
              </a:ext>
            </a:extLst>
          </p:cNvPr>
          <p:cNvSpPr>
            <a:spLocks noGrp="1"/>
          </p:cNvSpPr>
          <p:nvPr>
            <p:ph type="title"/>
          </p:nvPr>
        </p:nvSpPr>
        <p:spPr>
          <a:xfrm>
            <a:off x="486696" y="629266"/>
            <a:ext cx="2629122" cy="1622321"/>
          </a:xfrm>
        </p:spPr>
        <p:txBody>
          <a:bodyPr>
            <a:normAutofit/>
          </a:bodyPr>
          <a:lstStyle/>
          <a:p>
            <a:r>
              <a:rPr lang="en-US" dirty="0"/>
              <a:t>CPTA Form</a:t>
            </a:r>
          </a:p>
        </p:txBody>
      </p:sp>
      <p:sp>
        <p:nvSpPr>
          <p:cNvPr id="3" name="Content Placeholder 2">
            <a:extLst>
              <a:ext uri="{FF2B5EF4-FFF2-40B4-BE49-F238E27FC236}">
                <a16:creationId xmlns:a16="http://schemas.microsoft.com/office/drawing/2014/main" id="{2C753F4F-4A9B-0B85-9AF2-5548C87B0103}"/>
              </a:ext>
            </a:extLst>
          </p:cNvPr>
          <p:cNvSpPr>
            <a:spLocks noGrp="1"/>
          </p:cNvSpPr>
          <p:nvPr>
            <p:ph idx="1"/>
          </p:nvPr>
        </p:nvSpPr>
        <p:spPr>
          <a:xfrm>
            <a:off x="92162" y="2450749"/>
            <a:ext cx="3364138" cy="3785419"/>
          </a:xfrm>
        </p:spPr>
        <p:txBody>
          <a:bodyPr>
            <a:normAutofit/>
          </a:bodyPr>
          <a:lstStyle/>
          <a:p>
            <a:r>
              <a:rPr lang="en-US" sz="1700" dirty="0"/>
              <a:t>Download at: </a:t>
            </a:r>
            <a:r>
              <a:rPr lang="en-US" sz="1100" dirty="0">
                <a:hlinkClick r:id="rId5"/>
              </a:rPr>
              <a:t>Certification of Prior Test Accommodations (CPTA) (usmle.org)</a:t>
            </a:r>
            <a:endParaRPr lang="en-US" sz="1700" dirty="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D7CB12-6055-744A-2E54-A8C66206D573}"/>
              </a:ext>
            </a:extLst>
          </p:cNvPr>
          <p:cNvPicPr>
            <a:picLocks noChangeAspect="1"/>
          </p:cNvPicPr>
          <p:nvPr/>
        </p:nvPicPr>
        <p:blipFill>
          <a:blip r:embed="rId6"/>
          <a:stretch>
            <a:fillRect/>
          </a:stretch>
        </p:blipFill>
        <p:spPr>
          <a:xfrm>
            <a:off x="4228917" y="807593"/>
            <a:ext cx="4165456" cy="5239568"/>
          </a:xfrm>
          <a:prstGeom prst="rect">
            <a:avLst/>
          </a:prstGeom>
          <a:effectLst/>
        </p:spPr>
      </p:pic>
      <p:pic>
        <p:nvPicPr>
          <p:cNvPr id="7" name="Recorded Sound">
            <a:hlinkClick r:id="" action="ppaction://media"/>
            <a:extLst>
              <a:ext uri="{FF2B5EF4-FFF2-40B4-BE49-F238E27FC236}">
                <a16:creationId xmlns:a16="http://schemas.microsoft.com/office/drawing/2014/main" id="{722C0592-08CC-C546-AA37-1E6083A6A0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30511" y="35211"/>
            <a:ext cx="487363" cy="487363"/>
          </a:xfrm>
          <a:prstGeom prst="rect">
            <a:avLst/>
          </a:prstGeom>
        </p:spPr>
      </p:pic>
    </p:spTree>
    <p:extLst>
      <p:ext uri="{BB962C8B-B14F-4D97-AF65-F5344CB8AC3E}">
        <p14:creationId xmlns:p14="http://schemas.microsoft.com/office/powerpoint/2010/main" val="3560179502"/>
      </p:ext>
    </p:extLst>
  </p:cSld>
  <p:clrMapOvr>
    <a:masterClrMapping/>
  </p:clrMapOvr>
  <mc:AlternateContent xmlns:mc="http://schemas.openxmlformats.org/markup-compatibility/2006" xmlns:p14="http://schemas.microsoft.com/office/powerpoint/2010/main">
    <mc:Choice Requires="p14">
      <p:transition spd="slow" p14:dur="2000" advTm="18879"/>
    </mc:Choice>
    <mc:Fallback xmlns="">
      <p:transition spd="slow" advTm="1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457200"/>
            <a:ext cx="8229600" cy="775299"/>
          </a:xfrm>
        </p:spPr>
        <p:txBody>
          <a:bodyPr/>
          <a:lstStyle/>
          <a:p>
            <a:r>
              <a:rPr lang="en-US" sz="4000" b="1" dirty="0"/>
              <a:t>Application Contents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36945" y="1143000"/>
            <a:ext cx="9372600" cy="4929982"/>
          </a:xfrm>
        </p:spPr>
        <p:txBody>
          <a:bodyPr/>
          <a:lstStyle/>
          <a:p>
            <a:pPr marL="0" indent="0" algn="l">
              <a:buNone/>
            </a:pPr>
            <a:r>
              <a:rPr lang="en-US" sz="2200" b="0" i="0" u="none" strike="noStrike" baseline="0" dirty="0">
                <a:latin typeface="TimesNewRomanPSMT"/>
              </a:rPr>
              <a:t>3. A report of professional evaluation and/or appropriate records from a qualified evaluator/treating professional</a:t>
            </a:r>
          </a:p>
          <a:p>
            <a:pPr marL="0" indent="0" algn="l">
              <a:buNone/>
            </a:pPr>
            <a:endParaRPr lang="en-US" sz="2200" b="0" i="0" u="none" strike="noStrike" baseline="0" dirty="0">
              <a:latin typeface="TimesNewRomanPSMT"/>
            </a:endParaRPr>
          </a:p>
          <a:p>
            <a:pPr lvl="1"/>
            <a:r>
              <a:rPr lang="en-US" sz="1600" b="1" dirty="0">
                <a:latin typeface="TimesNewRomanPSMT"/>
              </a:rPr>
              <a:t>A comprehensive report of evaluation should include: </a:t>
            </a:r>
          </a:p>
          <a:p>
            <a:pPr lvl="2"/>
            <a:r>
              <a:rPr lang="en-US" sz="1300" dirty="0">
                <a:latin typeface="TimesNewRomanPSMT"/>
              </a:rPr>
              <a:t>A description of the onset, frequency, intensity, and duration of relevant symptoms as well as the extent to which the symptoms impact your daily functioning across multiple environments (e.g., social, academic, occupational, etc.). </a:t>
            </a:r>
          </a:p>
          <a:p>
            <a:pPr lvl="2"/>
            <a:r>
              <a:rPr lang="en-US" sz="1300" dirty="0">
                <a:latin typeface="TimesNewRomanPSMT"/>
              </a:rPr>
              <a:t>A statement of the presenting problem and background history. </a:t>
            </a:r>
          </a:p>
          <a:p>
            <a:pPr lvl="2"/>
            <a:r>
              <a:rPr lang="en-US" sz="1300" dirty="0">
                <a:latin typeface="TimesNewRomanPSMT"/>
              </a:rPr>
              <a:t>A description of the assessment procedure as well as specific diagnostic tests administered. </a:t>
            </a:r>
          </a:p>
          <a:p>
            <a:pPr lvl="2"/>
            <a:r>
              <a:rPr lang="en-US" sz="1300" dirty="0">
                <a:latin typeface="TimesNewRomanPSMT"/>
              </a:rPr>
              <a:t>A detailed analysis and interpretation of the findings. </a:t>
            </a:r>
          </a:p>
          <a:p>
            <a:pPr lvl="2"/>
            <a:r>
              <a:rPr lang="en-US" sz="1300" dirty="0">
                <a:latin typeface="TimesNewRomanPSMT"/>
              </a:rPr>
              <a:t>Actual results (e.g., scores) of all diagnostic procedures and tests utilized in the evaluation. </a:t>
            </a:r>
          </a:p>
          <a:p>
            <a:pPr lvl="2"/>
            <a:r>
              <a:rPr lang="en-US" sz="1300" dirty="0">
                <a:latin typeface="TimesNewRomanPSMT"/>
              </a:rPr>
              <a:t>If a diagnosis is indicated, the evaluator should describe a professionally recognized diagnosis based on criteria outlined in the most current edition of the Diagnostic and Statistical Manual of Mental Disorders (DSM) or the International Statistical Classification of Diseases and Related Health Problems (ICD). </a:t>
            </a:r>
          </a:p>
          <a:p>
            <a:pPr lvl="2"/>
            <a:r>
              <a:rPr lang="en-US" sz="1300" dirty="0">
                <a:latin typeface="TimesNewRomanPSMT"/>
              </a:rPr>
              <a:t>A description of the full extent of the individual's functional limitations due to the disability and how it impacts the individual’s access to the examination under standard testing conditions. </a:t>
            </a:r>
          </a:p>
          <a:p>
            <a:pPr lvl="2"/>
            <a:r>
              <a:rPr lang="en-US" sz="1300" dirty="0">
                <a:latin typeface="TimesNewRomanPSMT"/>
              </a:rPr>
              <a:t>A description of the functional impact on physical, perceptual, and cognitive abilities in the context of the specific examination setting and format (e.g., computer-based examination; clinical or performance-based examination) compared to most people in the general population. </a:t>
            </a:r>
          </a:p>
          <a:p>
            <a:pPr lvl="2"/>
            <a:r>
              <a:rPr lang="en-US" sz="1300" dirty="0">
                <a:latin typeface="TimesNewRomanPSMT"/>
              </a:rPr>
              <a:t>A clear rationale for the recommended accommodations and/or assistive devices.</a:t>
            </a:r>
          </a:p>
        </p:txBody>
      </p:sp>
      <p:sp>
        <p:nvSpPr>
          <p:cNvPr id="4" name="TextBox 3">
            <a:extLst>
              <a:ext uri="{FF2B5EF4-FFF2-40B4-BE49-F238E27FC236}">
                <a16:creationId xmlns:a16="http://schemas.microsoft.com/office/drawing/2014/main" id="{D8DBDAFA-2886-B210-0F2F-725131AB4676}"/>
              </a:ext>
            </a:extLst>
          </p:cNvPr>
          <p:cNvSpPr txBox="1"/>
          <p:nvPr/>
        </p:nvSpPr>
        <p:spPr>
          <a:xfrm>
            <a:off x="5715000" y="6631183"/>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5" name="Recorded Sound">
            <a:hlinkClick r:id="" action="ppaction://media"/>
            <a:extLst>
              <a:ext uri="{FF2B5EF4-FFF2-40B4-BE49-F238E27FC236}">
                <a16:creationId xmlns:a16="http://schemas.microsoft.com/office/drawing/2014/main" id="{BD2C099D-7ADF-8777-FF95-C17910BE0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55637"/>
            <a:ext cx="487363" cy="487363"/>
          </a:xfrm>
          <a:prstGeom prst="rect">
            <a:avLst/>
          </a:prstGeom>
        </p:spPr>
      </p:pic>
    </p:spTree>
    <p:extLst>
      <p:ext uri="{BB962C8B-B14F-4D97-AF65-F5344CB8AC3E}">
        <p14:creationId xmlns:p14="http://schemas.microsoft.com/office/powerpoint/2010/main" val="3085082680"/>
      </p:ext>
    </p:extLst>
  </p:cSld>
  <p:clrMapOvr>
    <a:masterClrMapping/>
  </p:clrMapOvr>
  <mc:AlternateContent xmlns:mc="http://schemas.openxmlformats.org/markup-compatibility/2006" xmlns:p14="http://schemas.microsoft.com/office/powerpoint/2010/main">
    <mc:Choice Requires="p14">
      <p:transition spd="slow" p14:dur="2000" advTm="31800"/>
    </mc:Choice>
    <mc:Fallback xmlns="">
      <p:transition spd="slow" advTm="3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237104"/>
            <a:ext cx="8229600" cy="1143000"/>
          </a:xfrm>
        </p:spPr>
        <p:txBody>
          <a:bodyPr/>
          <a:lstStyle/>
          <a:p>
            <a:r>
              <a:rPr lang="en-US" sz="4000" dirty="0"/>
              <a:t>Application Contents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219200"/>
            <a:ext cx="9220200" cy="4929982"/>
          </a:xfrm>
        </p:spPr>
        <p:txBody>
          <a:bodyPr/>
          <a:lstStyle/>
          <a:p>
            <a:pPr marL="0" indent="0" algn="l">
              <a:buNone/>
            </a:pPr>
            <a:r>
              <a:rPr lang="en-US" sz="2200" b="1" i="0" u="none" strike="noStrike" baseline="0" dirty="0">
                <a:latin typeface="TimesNewRomanPSMT"/>
              </a:rPr>
              <a:t>4. Relevant objective records of impaired functioning</a:t>
            </a:r>
          </a:p>
          <a:p>
            <a:pPr lvl="1"/>
            <a:r>
              <a:rPr lang="en-US" sz="1600" dirty="0">
                <a:latin typeface="TimesNewRomanPSMT"/>
              </a:rPr>
              <a:t>Objective records of functioning should be submitted to document the real-world current impact of the disability and demonstrate how a major life activity relevant to the setting and context of the specific examination is substantially limited. </a:t>
            </a:r>
          </a:p>
          <a:p>
            <a:pPr marL="457200" lvl="1" indent="0">
              <a:buNone/>
            </a:pPr>
            <a:endParaRPr lang="en-US" sz="500" dirty="0">
              <a:latin typeface="TimesNewRomanPSMT"/>
            </a:endParaRPr>
          </a:p>
          <a:p>
            <a:pPr lvl="1"/>
            <a:r>
              <a:rPr lang="en-US" sz="1600" b="1" dirty="0">
                <a:latin typeface="TimesNewRomanPSMT"/>
              </a:rPr>
              <a:t>Examples of supporting documentation include but are not limited to: </a:t>
            </a:r>
          </a:p>
          <a:p>
            <a:pPr lvl="2"/>
            <a:r>
              <a:rPr lang="en-US" sz="1500" dirty="0">
                <a:latin typeface="TimesNewRomanPSMT"/>
              </a:rPr>
              <a:t>Prior clinical evaluations, diagnostic reports, treatment/educational plans, or relevant medical records. </a:t>
            </a:r>
          </a:p>
          <a:p>
            <a:pPr lvl="2"/>
            <a:r>
              <a:rPr lang="en-US" sz="1500" dirty="0">
                <a:latin typeface="TimesNewRomanPSMT"/>
              </a:rPr>
              <a:t>Written feedback from teachers or supervisors. </a:t>
            </a:r>
          </a:p>
          <a:p>
            <a:pPr lvl="2"/>
            <a:r>
              <a:rPr lang="en-US" sz="1500" dirty="0">
                <a:latin typeface="TimesNewRomanPSMT"/>
              </a:rPr>
              <a:t>Official academic records and transcripts. </a:t>
            </a:r>
          </a:p>
          <a:p>
            <a:pPr lvl="2"/>
            <a:r>
              <a:rPr lang="en-US" sz="1500" dirty="0">
                <a:latin typeface="TimesNewRomanPSMT"/>
              </a:rPr>
              <a:t>Official score reports for nationally normed standardized tests (e.g., SAT, ACT, MCAT, LSAT, GRE, GMAT, professional licensing or certifying exams, etc.). </a:t>
            </a:r>
          </a:p>
          <a:p>
            <a:pPr lvl="2"/>
            <a:r>
              <a:rPr lang="en-US" sz="1500" dirty="0">
                <a:latin typeface="TimesNewRomanPSMT"/>
              </a:rPr>
              <a:t>Performance evaluations from training programs, military service, or employment settings (e.g., part-time/full-time volunteer/paid jobs, clerkship/internship/residency, etc.). </a:t>
            </a:r>
          </a:p>
          <a:p>
            <a:pPr lvl="2"/>
            <a:r>
              <a:rPr lang="en-US" sz="1500" dirty="0">
                <a:latin typeface="TimesNewRomanPSMT"/>
              </a:rPr>
              <a:t>Official records verifying approved accommodations from schools or other testing agencies listing the specific accommodations approved and dates that they were provided.</a:t>
            </a: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59438943-D597-829E-E356-D03BCEE1D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564922"/>
            <a:ext cx="487363" cy="487363"/>
          </a:xfrm>
          <a:prstGeom prst="rect">
            <a:avLst/>
          </a:prstGeom>
        </p:spPr>
      </p:pic>
    </p:spTree>
    <p:extLst>
      <p:ext uri="{BB962C8B-B14F-4D97-AF65-F5344CB8AC3E}">
        <p14:creationId xmlns:p14="http://schemas.microsoft.com/office/powerpoint/2010/main" val="1677737998"/>
      </p:ext>
    </p:extLst>
  </p:cSld>
  <p:clrMapOvr>
    <a:masterClrMapping/>
  </p:clrMapOvr>
  <mc:AlternateContent xmlns:mc="http://schemas.openxmlformats.org/markup-compatibility/2006" xmlns:p14="http://schemas.microsoft.com/office/powerpoint/2010/main">
    <mc:Choice Requires="p14">
      <p:transition spd="slow" p14:dur="2000" advTm="48163"/>
    </mc:Choice>
    <mc:Fallback xmlns="">
      <p:transition spd="slow" advTm="4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391318"/>
            <a:ext cx="8229600" cy="800100"/>
          </a:xfrm>
        </p:spPr>
        <p:txBody>
          <a:bodyPr/>
          <a:lstStyle/>
          <a:p>
            <a:r>
              <a:rPr lang="en-US" sz="4000" b="1" dirty="0"/>
              <a:t>Other Supporting Documents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166018"/>
            <a:ext cx="9144000" cy="4929982"/>
          </a:xfrm>
        </p:spPr>
        <p:txBody>
          <a:bodyPr/>
          <a:lstStyle/>
          <a:p>
            <a:r>
              <a:rPr lang="en-US" sz="1800" b="0" i="0" u="none" strike="noStrike" baseline="0" dirty="0">
                <a:latin typeface="TimesNewRomanPSMT"/>
              </a:rPr>
              <a:t>Documentation of any diagnosed disabilities and associated accommodations offered as a result</a:t>
            </a:r>
          </a:p>
          <a:p>
            <a:pPr lvl="1"/>
            <a:r>
              <a:rPr lang="en-US" sz="1400" dirty="0">
                <a:latin typeface="TimesNewRomanPSMT"/>
              </a:rPr>
              <a:t>School, workplace, etc.</a:t>
            </a:r>
          </a:p>
          <a:p>
            <a:pPr lvl="1"/>
            <a:r>
              <a:rPr lang="en-US" sz="1400" b="0" i="0" u="none" strike="noStrike" baseline="0" dirty="0">
                <a:latin typeface="TimesNewRomanPSMT"/>
              </a:rPr>
              <a:t>Documentation for formal accommodations received for any standardized examinations (SAT/ACT, MCAT, etc.)</a:t>
            </a:r>
          </a:p>
          <a:p>
            <a:pPr marL="457200" lvl="1" indent="0">
              <a:buNone/>
            </a:pPr>
            <a:endParaRPr lang="en-US" sz="500" b="0" i="0" u="none" strike="noStrike" baseline="0" dirty="0">
              <a:latin typeface="TimesNewRomanPSMT"/>
            </a:endParaRPr>
          </a:p>
          <a:p>
            <a:pPr algn="l"/>
            <a:r>
              <a:rPr lang="en-US" sz="1800" b="0" i="0" u="none" strike="noStrike" baseline="0" dirty="0">
                <a:latin typeface="TimesNewRomanPSMT"/>
              </a:rPr>
              <a:t>Transcripts from elementary school, high school, and/or college </a:t>
            </a:r>
          </a:p>
          <a:p>
            <a:pPr lvl="1"/>
            <a:r>
              <a:rPr lang="en-US" sz="1400" b="0" i="0" u="none" strike="noStrike" baseline="0" dirty="0">
                <a:latin typeface="TimesNewRomanPSMT"/>
              </a:rPr>
              <a:t>should be provided if they clearly show the impact of your disability on your grades.</a:t>
            </a:r>
          </a:p>
          <a:p>
            <a:pPr marL="457200" lvl="1" indent="0">
              <a:buNone/>
            </a:pPr>
            <a:endParaRPr lang="en-US" sz="500" b="0" i="0" u="none" strike="noStrike" baseline="0" dirty="0">
              <a:latin typeface="TimesNewRomanPSMT"/>
            </a:endParaRPr>
          </a:p>
          <a:p>
            <a:pPr algn="l"/>
            <a:r>
              <a:rPr lang="en-US" sz="1800" dirty="0">
                <a:latin typeface="TimesNewRomanPSMT"/>
              </a:rPr>
              <a:t>L</a:t>
            </a:r>
            <a:r>
              <a:rPr lang="en-US" sz="1800" b="0" i="0" u="none" strike="noStrike" baseline="0" dirty="0">
                <a:latin typeface="TimesNewRomanPSMT"/>
              </a:rPr>
              <a:t>etter from a professor, advisor or an employer providing further evidence of the impact of your disability on learning or performance while in school or on the job </a:t>
            </a:r>
          </a:p>
          <a:p>
            <a:pPr lvl="1"/>
            <a:r>
              <a:rPr lang="en-US" sz="1400" b="0" i="0" u="none" strike="noStrike" baseline="0" dirty="0">
                <a:latin typeface="TimesNewRomanPSMT"/>
              </a:rPr>
              <a:t>e.g. a letter from a former supervisor describing performance issues or additional support required on the job as a result of disability related difficulties) can help to substantiate the impact of a disability</a:t>
            </a:r>
          </a:p>
          <a:p>
            <a:pPr marL="457200" lvl="1" indent="0">
              <a:buNone/>
            </a:pPr>
            <a:endParaRPr lang="en-US" sz="500" b="0" i="0" u="none" strike="noStrike" baseline="0" dirty="0">
              <a:latin typeface="TimesNewRomanPSMT"/>
            </a:endParaRPr>
          </a:p>
          <a:p>
            <a:pPr algn="l"/>
            <a:r>
              <a:rPr lang="en-US" sz="1800" b="0" i="0" u="none" strike="noStrike" baseline="0" dirty="0">
                <a:latin typeface="TimesNewRomanPSMT"/>
              </a:rPr>
              <a:t>Letters from professors, teachers, guidance counselors or other people who can describe your previous academic performance may be helpful </a:t>
            </a:r>
            <a:r>
              <a:rPr lang="en-US" sz="1800" b="1" i="1" u="none" strike="noStrike" baseline="0" dirty="0">
                <a:latin typeface="TimesNewRomanPS-BoldItalicMT"/>
              </a:rPr>
              <a:t>if </a:t>
            </a:r>
            <a:r>
              <a:rPr lang="en-US" sz="1800" b="0" i="0" u="none" strike="noStrike" baseline="0" dirty="0">
                <a:latin typeface="TimesNewRomanPSMT"/>
              </a:rPr>
              <a:t>they can show how your work was impacted by disability, or how the use of accommodations and strategies improved your performance.</a:t>
            </a:r>
          </a:p>
        </p:txBody>
      </p:sp>
      <p:pic>
        <p:nvPicPr>
          <p:cNvPr id="4" name="Recorded Sound">
            <a:hlinkClick r:id="" action="ppaction://media"/>
            <a:extLst>
              <a:ext uri="{FF2B5EF4-FFF2-40B4-BE49-F238E27FC236}">
                <a16:creationId xmlns:a16="http://schemas.microsoft.com/office/drawing/2014/main" id="{2001C370-DBF9-328F-1B36-15A172F4D8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78655"/>
            <a:ext cx="487363" cy="487363"/>
          </a:xfrm>
          <a:prstGeom prst="rect">
            <a:avLst/>
          </a:prstGeom>
        </p:spPr>
      </p:pic>
    </p:spTree>
    <p:extLst>
      <p:ext uri="{BB962C8B-B14F-4D97-AF65-F5344CB8AC3E}">
        <p14:creationId xmlns:p14="http://schemas.microsoft.com/office/powerpoint/2010/main" val="3026211912"/>
      </p:ext>
    </p:extLst>
  </p:cSld>
  <p:clrMapOvr>
    <a:masterClrMapping/>
  </p:clrMapOvr>
  <mc:AlternateContent xmlns:mc="http://schemas.openxmlformats.org/markup-compatibility/2006" xmlns:p14="http://schemas.microsoft.com/office/powerpoint/2010/main">
    <mc:Choice Requires="p14">
      <p:transition spd="slow" p14:dur="2000" advTm="62604"/>
    </mc:Choice>
    <mc:Fallback xmlns="">
      <p:transition spd="slow" advTm="6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304800"/>
            <a:ext cx="8229600" cy="1143000"/>
          </a:xfrm>
        </p:spPr>
        <p:txBody>
          <a:bodyPr/>
          <a:lstStyle/>
          <a:p>
            <a:r>
              <a:rPr lang="en-US" dirty="0"/>
              <a:t>Types of Accommodations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623218"/>
            <a:ext cx="8915400" cy="4929982"/>
          </a:xfrm>
        </p:spPr>
        <p:txBody>
          <a:bodyPr/>
          <a:lstStyle/>
          <a:p>
            <a:r>
              <a:rPr lang="en-US" sz="3000" dirty="0">
                <a:latin typeface="TimesNewRomanPSMT"/>
              </a:rPr>
              <a:t>Extended time (Standard time +25% 50% 75% 100%):</a:t>
            </a:r>
          </a:p>
          <a:p>
            <a:r>
              <a:rPr lang="en-US" sz="3000" dirty="0">
                <a:latin typeface="TimesNewRomanPSMT"/>
              </a:rPr>
              <a:t>Additional/Extended rest breaks</a:t>
            </a:r>
          </a:p>
          <a:p>
            <a:r>
              <a:rPr lang="en-US" sz="3000" dirty="0">
                <a:latin typeface="TimesNewRomanPSMT"/>
              </a:rPr>
              <a:t>Multiple Day Testing (exam-dependent)</a:t>
            </a:r>
          </a:p>
          <a:p>
            <a:r>
              <a:rPr lang="en-US" sz="3000" dirty="0">
                <a:latin typeface="TimesNewRomanPSMT"/>
              </a:rPr>
              <a:t>Assistive software/technology</a:t>
            </a:r>
          </a:p>
          <a:p>
            <a:r>
              <a:rPr lang="en-US" sz="3000" dirty="0">
                <a:latin typeface="TimesNewRomanPSMT"/>
              </a:rPr>
              <a:t>Personal Item Exemption</a:t>
            </a: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66C88714-113C-607E-0B5F-54DEB680A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32618"/>
            <a:ext cx="487363" cy="487363"/>
          </a:xfrm>
          <a:prstGeom prst="rect">
            <a:avLst/>
          </a:prstGeom>
        </p:spPr>
      </p:pic>
    </p:spTree>
    <p:extLst>
      <p:ext uri="{BB962C8B-B14F-4D97-AF65-F5344CB8AC3E}">
        <p14:creationId xmlns:p14="http://schemas.microsoft.com/office/powerpoint/2010/main" val="326192861"/>
      </p:ext>
    </p:extLst>
  </p:cSld>
  <p:clrMapOvr>
    <a:masterClrMapping/>
  </p:clrMapOvr>
  <mc:AlternateContent xmlns:mc="http://schemas.openxmlformats.org/markup-compatibility/2006" xmlns:p14="http://schemas.microsoft.com/office/powerpoint/2010/main">
    <mc:Choice Requires="p14">
      <p:transition spd="slow" p14:dur="2000" advTm="34070"/>
    </mc:Choice>
    <mc:Fallback xmlns="">
      <p:transition spd="slow" advTm="34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F202-8DC4-0252-C578-0B21EE86656C}"/>
              </a:ext>
            </a:extLst>
          </p:cNvPr>
          <p:cNvSpPr>
            <a:spLocks noGrp="1"/>
          </p:cNvSpPr>
          <p:nvPr>
            <p:ph type="title"/>
          </p:nvPr>
        </p:nvSpPr>
        <p:spPr>
          <a:xfrm>
            <a:off x="486696" y="629266"/>
            <a:ext cx="2629122" cy="1622321"/>
          </a:xfrm>
        </p:spPr>
        <p:txBody>
          <a:bodyPr>
            <a:normAutofit/>
          </a:bodyPr>
          <a:lstStyle/>
          <a:p>
            <a:r>
              <a:rPr lang="en-US" dirty="0"/>
              <a:t>Available Options</a:t>
            </a:r>
          </a:p>
        </p:txBody>
      </p:sp>
      <p:sp>
        <p:nvSpPr>
          <p:cNvPr id="3" name="Content Placeholder 2">
            <a:extLst>
              <a:ext uri="{FF2B5EF4-FFF2-40B4-BE49-F238E27FC236}">
                <a16:creationId xmlns:a16="http://schemas.microsoft.com/office/drawing/2014/main" id="{2C753F4F-4A9B-0B85-9AF2-5548C87B0103}"/>
              </a:ext>
            </a:extLst>
          </p:cNvPr>
          <p:cNvSpPr>
            <a:spLocks noGrp="1"/>
          </p:cNvSpPr>
          <p:nvPr>
            <p:ph idx="1"/>
          </p:nvPr>
        </p:nvSpPr>
        <p:spPr>
          <a:xfrm>
            <a:off x="152400" y="2438400"/>
            <a:ext cx="3200400" cy="3785419"/>
          </a:xfrm>
        </p:spPr>
        <p:txBody>
          <a:bodyPr>
            <a:normAutofit/>
          </a:bodyPr>
          <a:lstStyle/>
          <a:p>
            <a:r>
              <a:rPr lang="en-US" sz="1700" dirty="0"/>
              <a:t>The USMLE has recently changed the options available to the SWD seeking extra break time and/or extended testing time.</a:t>
            </a:r>
          </a:p>
          <a:p>
            <a:pPr marL="0" indent="0">
              <a:buNone/>
            </a:pPr>
            <a:endParaRPr lang="en-US" sz="1700" dirty="0"/>
          </a:p>
          <a:p>
            <a:r>
              <a:rPr lang="en-US" sz="1700" dirty="0"/>
              <a:t>Pick the option which is best supported by recent literature and/or recommendations from qualified evaluators.</a:t>
            </a:r>
          </a:p>
          <a:p>
            <a:endParaRPr lang="en-US" sz="1700" dirty="0"/>
          </a:p>
          <a:p>
            <a:r>
              <a:rPr lang="en-US" sz="1700" dirty="0"/>
              <a:t>Summary of general accommodations offerings.</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A8FA05C-2FE4-C418-23C5-E76DF5A61526}"/>
              </a:ext>
            </a:extLst>
          </p:cNvPr>
          <p:cNvPicPr>
            <a:picLocks noChangeAspect="1"/>
          </p:cNvPicPr>
          <p:nvPr/>
        </p:nvPicPr>
        <p:blipFill>
          <a:blip r:embed="rId5"/>
          <a:stretch>
            <a:fillRect/>
          </a:stretch>
        </p:blipFill>
        <p:spPr>
          <a:xfrm>
            <a:off x="4267200" y="726428"/>
            <a:ext cx="4271143" cy="5582088"/>
          </a:xfrm>
          <a:prstGeom prst="rect">
            <a:avLst/>
          </a:prstGeom>
        </p:spPr>
      </p:pic>
      <p:pic>
        <p:nvPicPr>
          <p:cNvPr id="4" name="Recorded Sound">
            <a:hlinkClick r:id="" action="ppaction://media"/>
            <a:extLst>
              <a:ext uri="{FF2B5EF4-FFF2-40B4-BE49-F238E27FC236}">
                <a16:creationId xmlns:a16="http://schemas.microsoft.com/office/drawing/2014/main" id="{FF80B863-8E66-D6DB-7B55-248D31601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7157" y="141903"/>
            <a:ext cx="487363" cy="487363"/>
          </a:xfrm>
          <a:prstGeom prst="rect">
            <a:avLst/>
          </a:prstGeom>
        </p:spPr>
      </p:pic>
    </p:spTree>
    <p:extLst>
      <p:ext uri="{BB962C8B-B14F-4D97-AF65-F5344CB8AC3E}">
        <p14:creationId xmlns:p14="http://schemas.microsoft.com/office/powerpoint/2010/main" val="1548001006"/>
      </p:ext>
    </p:extLst>
  </p:cSld>
  <p:clrMapOvr>
    <a:masterClrMapping/>
  </p:clrMapOvr>
  <mc:AlternateContent xmlns:mc="http://schemas.openxmlformats.org/markup-compatibility/2006" xmlns:p14="http://schemas.microsoft.com/office/powerpoint/2010/main">
    <mc:Choice Requires="p14">
      <p:transition spd="slow" p14:dur="2000" advTm="23098"/>
    </mc:Choice>
    <mc:Fallback xmlns="">
      <p:transition spd="slow" advTm="2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405978"/>
            <a:ext cx="8229600" cy="812378"/>
          </a:xfrm>
        </p:spPr>
        <p:txBody>
          <a:bodyPr/>
          <a:lstStyle/>
          <a:p>
            <a:r>
              <a:rPr lang="en-US" sz="4000" b="1" dirty="0"/>
              <a:t>Extended Time</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4618" y="1475509"/>
            <a:ext cx="9220200" cy="4929982"/>
          </a:xfrm>
        </p:spPr>
        <p:txBody>
          <a:bodyPr/>
          <a:lstStyle/>
          <a:p>
            <a:r>
              <a:rPr lang="en-US" sz="2500" b="1" dirty="0">
                <a:latin typeface="TimesNewRomanPSMT"/>
              </a:rPr>
              <a:t>Standard time +25%, 50%, 75%, 100%</a:t>
            </a:r>
          </a:p>
          <a:p>
            <a:r>
              <a:rPr lang="en-US" sz="2000" dirty="0">
                <a:latin typeface="TimesNewRomanPSMT"/>
              </a:rPr>
              <a:t>More likely to be approved if:</a:t>
            </a:r>
          </a:p>
          <a:p>
            <a:pPr lvl="1"/>
            <a:r>
              <a:rPr lang="en-US" sz="1200" dirty="0">
                <a:latin typeface="TimesNewRomanPSMT"/>
              </a:rPr>
              <a:t>Concrete evidence from your documentation that support the disability-related need for the accommodation </a:t>
            </a:r>
          </a:p>
          <a:p>
            <a:pPr lvl="2"/>
            <a:r>
              <a:rPr lang="en-US" sz="1200" dirty="0">
                <a:latin typeface="TimesNewRomanPSMT"/>
              </a:rPr>
              <a:t>e.g. very low academic fluency scores</a:t>
            </a:r>
          </a:p>
          <a:p>
            <a:pPr lvl="1"/>
            <a:r>
              <a:rPr lang="en-US" sz="1200" dirty="0">
                <a:latin typeface="TimesNewRomanPSMT"/>
              </a:rPr>
              <a:t>Established history of receiving formal (and similar) accommodations in the past. </a:t>
            </a:r>
          </a:p>
          <a:p>
            <a:pPr marL="457200" lvl="1" indent="0">
              <a:buNone/>
            </a:pPr>
            <a:endParaRPr lang="en-US" sz="500" dirty="0">
              <a:latin typeface="TimesNewRomanPSMT"/>
            </a:endParaRPr>
          </a:p>
          <a:p>
            <a:r>
              <a:rPr lang="en-US" sz="2000" dirty="0">
                <a:latin typeface="TimesNewRomanPSMT"/>
              </a:rPr>
              <a:t>Your request should be based on the amount of time you have received historically, as this is what you know works for you. </a:t>
            </a:r>
          </a:p>
          <a:p>
            <a:pPr lvl="1"/>
            <a:r>
              <a:rPr lang="en-US" sz="1400" dirty="0">
                <a:latin typeface="TimesNewRomanPSMT"/>
              </a:rPr>
              <a:t>Ex: Don’t request 100% extended time if you have never been approved for 100% extended time before. </a:t>
            </a:r>
          </a:p>
          <a:p>
            <a:pPr marL="457200" lvl="1" indent="0">
              <a:buNone/>
            </a:pPr>
            <a:endParaRPr lang="en-US" sz="500" dirty="0">
              <a:latin typeface="TimesNewRomanPSMT"/>
            </a:endParaRPr>
          </a:p>
          <a:p>
            <a:r>
              <a:rPr lang="en-US" sz="2000" dirty="0">
                <a:latin typeface="TimesNewRomanPSMT"/>
              </a:rPr>
              <a:t>Provide (a) clear rationale(s) for all requests in your application. </a:t>
            </a:r>
          </a:p>
          <a:p>
            <a:pPr lvl="1"/>
            <a:r>
              <a:rPr lang="en-US" sz="1200" dirty="0">
                <a:latin typeface="TimesNewRomanPSMT"/>
              </a:rPr>
              <a:t>May be worthwhile to do some independent research on your specific disability/impairment</a:t>
            </a:r>
          </a:p>
          <a:p>
            <a:pPr marL="457200" lvl="1" indent="0">
              <a:buNone/>
            </a:pPr>
            <a:endParaRPr lang="en-US" sz="500" dirty="0">
              <a:latin typeface="TimesNewRomanPSMT"/>
            </a:endParaRPr>
          </a:p>
          <a:p>
            <a:r>
              <a:rPr lang="en-US" sz="2000" dirty="0">
                <a:latin typeface="TimesNewRomanPSMT"/>
              </a:rPr>
              <a:t>Consider the specific structure of the exam and the impact of extended time on taking the exam. </a:t>
            </a:r>
          </a:p>
          <a:p>
            <a:pPr lvl="1"/>
            <a:r>
              <a:rPr lang="en-US" sz="1400" dirty="0">
                <a:latin typeface="TimesNewRomanPSMT"/>
              </a:rPr>
              <a:t>For example, approval for 100% extended time (double time) may necessitate that the exam be administered over two days given the length of the exam with standard time. </a:t>
            </a:r>
          </a:p>
          <a:p>
            <a:pPr marL="457200" lvl="1" indent="0">
              <a:buNone/>
            </a:pPr>
            <a:endParaRPr lang="en-US" sz="1400" dirty="0">
              <a:latin typeface="TimesNewRomanPSMT"/>
            </a:endParaRP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8BF80588-37A3-CF25-D380-20379A971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626774"/>
            <a:ext cx="487363" cy="487363"/>
          </a:xfrm>
          <a:prstGeom prst="rect">
            <a:avLst/>
          </a:prstGeom>
        </p:spPr>
      </p:pic>
    </p:spTree>
    <p:extLst>
      <p:ext uri="{BB962C8B-B14F-4D97-AF65-F5344CB8AC3E}">
        <p14:creationId xmlns:p14="http://schemas.microsoft.com/office/powerpoint/2010/main" val="4261907350"/>
      </p:ext>
    </p:extLst>
  </p:cSld>
  <p:clrMapOvr>
    <a:masterClrMapping/>
  </p:clrMapOvr>
  <mc:AlternateContent xmlns:mc="http://schemas.openxmlformats.org/markup-compatibility/2006" xmlns:p14="http://schemas.microsoft.com/office/powerpoint/2010/main">
    <mc:Choice Requires="p14">
      <p:transition spd="slow" p14:dur="2000" advTm="49465"/>
    </mc:Choice>
    <mc:Fallback xmlns="">
      <p:transition spd="slow" advTm="4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237104"/>
            <a:ext cx="8229600" cy="1143000"/>
          </a:xfrm>
        </p:spPr>
        <p:txBody>
          <a:bodyPr/>
          <a:lstStyle/>
          <a:p>
            <a:r>
              <a:rPr lang="en-US" sz="4000" b="1" dirty="0">
                <a:latin typeface="TimesNewRomanPSMT"/>
              </a:rPr>
              <a:t>Additional/Extended Rest Breaks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219200"/>
            <a:ext cx="9220200" cy="4929982"/>
          </a:xfrm>
        </p:spPr>
        <p:txBody>
          <a:bodyPr/>
          <a:lstStyle/>
          <a:p>
            <a:r>
              <a:rPr lang="en-US" sz="1800" dirty="0">
                <a:latin typeface="TimesNewRomanPSMT"/>
              </a:rPr>
              <a:t>ALL test takers are given 45 minutes of break time for authorized breaks during the exams.</a:t>
            </a:r>
          </a:p>
          <a:p>
            <a:pPr marL="0" indent="0">
              <a:buNone/>
            </a:pPr>
            <a:endParaRPr lang="en-US" sz="1800" dirty="0">
              <a:latin typeface="TimesNewRomanPSMT"/>
            </a:endParaRPr>
          </a:p>
          <a:p>
            <a:r>
              <a:rPr lang="en-US" sz="1800" dirty="0">
                <a:latin typeface="TimesNewRomanPSMT"/>
              </a:rPr>
              <a:t>You may request to have additional rest breaks added to the exam day as an accommodation. </a:t>
            </a:r>
          </a:p>
          <a:p>
            <a:pPr marL="0" indent="0">
              <a:buNone/>
            </a:pPr>
            <a:endParaRPr lang="en-US" sz="1800" dirty="0">
              <a:latin typeface="TimesNewRomanPSMT"/>
            </a:endParaRPr>
          </a:p>
          <a:p>
            <a:r>
              <a:rPr lang="en-US" sz="1800" dirty="0">
                <a:latin typeface="TimesNewRomanPSMT"/>
              </a:rPr>
              <a:t>Individuals with health concerns needing monitoring are eligible to request additional breaks </a:t>
            </a:r>
          </a:p>
          <a:p>
            <a:pPr lvl="1"/>
            <a:r>
              <a:rPr lang="en-US" sz="1400" dirty="0">
                <a:latin typeface="TimesNewRomanPSMT"/>
              </a:rPr>
              <a:t>EX: Diabetes needing to check blood sugar levels, grab something to eat, or to take medications. (See also: personal item exemptions).</a:t>
            </a:r>
          </a:p>
          <a:p>
            <a:r>
              <a:rPr lang="en-US" sz="1800" dirty="0">
                <a:latin typeface="TimesNewRomanPSMT"/>
              </a:rPr>
              <a:t>If you have ADHD or another disability that benefits from the opportunity to take a brief break to clear your head, this accommodation may be worth considering. </a:t>
            </a:r>
          </a:p>
          <a:p>
            <a:pPr lvl="1"/>
            <a:r>
              <a:rPr lang="en-US" sz="1100" dirty="0">
                <a:latin typeface="TimesNewRomanPSMT"/>
              </a:rPr>
              <a:t>It may be more appropriate than extended time as it gives you the opportunity to refocus your thoughts versus extended time, which can lead to exhausting testing conditions.</a:t>
            </a:r>
          </a:p>
          <a:p>
            <a:pPr marL="457200" lvl="1" indent="0">
              <a:buNone/>
            </a:pPr>
            <a:endParaRPr lang="en-US" sz="1100" dirty="0">
              <a:latin typeface="TimesNewRomanPSMT"/>
            </a:endParaRPr>
          </a:p>
          <a:p>
            <a:r>
              <a:rPr lang="en-US" sz="1800" dirty="0">
                <a:latin typeface="TimesNewRomanPSMT"/>
              </a:rPr>
              <a:t>If this accommodation is approved, the NBME will tell you how the approved breaks will be structured so you are prepared on the day of the exam for what will be provided.</a:t>
            </a: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5" name="Recorded Sound">
            <a:hlinkClick r:id="" action="ppaction://media"/>
            <a:extLst>
              <a:ext uri="{FF2B5EF4-FFF2-40B4-BE49-F238E27FC236}">
                <a16:creationId xmlns:a16="http://schemas.microsoft.com/office/drawing/2014/main" id="{DB085DBB-5201-7E1F-D643-9682BF308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1803" y="609600"/>
            <a:ext cx="487363" cy="487363"/>
          </a:xfrm>
          <a:prstGeom prst="rect">
            <a:avLst/>
          </a:prstGeom>
        </p:spPr>
      </p:pic>
    </p:spTree>
    <p:extLst>
      <p:ext uri="{BB962C8B-B14F-4D97-AF65-F5344CB8AC3E}">
        <p14:creationId xmlns:p14="http://schemas.microsoft.com/office/powerpoint/2010/main" val="2102267893"/>
      </p:ext>
    </p:extLst>
  </p:cSld>
  <p:clrMapOvr>
    <a:masterClrMapping/>
  </p:clrMapOvr>
  <mc:AlternateContent xmlns:mc="http://schemas.openxmlformats.org/markup-compatibility/2006" xmlns:p14="http://schemas.microsoft.com/office/powerpoint/2010/main">
    <mc:Choice Requires="p14">
      <p:transition spd="slow" p14:dur="2000" advTm="47449"/>
    </mc:Choice>
    <mc:Fallback xmlns="">
      <p:transition spd="slow" advTm="4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5AA3-AB30-DEF1-8CFE-47CDD38A9B07}"/>
              </a:ext>
            </a:extLst>
          </p:cNvPr>
          <p:cNvSpPr>
            <a:spLocks noGrp="1"/>
          </p:cNvSpPr>
          <p:nvPr>
            <p:ph type="title"/>
          </p:nvPr>
        </p:nvSpPr>
        <p:spPr>
          <a:xfrm>
            <a:off x="0" y="533400"/>
            <a:ext cx="9144000" cy="762000"/>
          </a:xfrm>
        </p:spPr>
        <p:txBody>
          <a:bodyPr/>
          <a:lstStyle/>
          <a:p>
            <a:r>
              <a:rPr lang="en-US" sz="3300" b="1" dirty="0"/>
              <a:t>Additional Break Time for Nursing/Breastfeeding</a:t>
            </a:r>
          </a:p>
        </p:txBody>
      </p:sp>
      <p:sp>
        <p:nvSpPr>
          <p:cNvPr id="3" name="Content Placeholder 2">
            <a:extLst>
              <a:ext uri="{FF2B5EF4-FFF2-40B4-BE49-F238E27FC236}">
                <a16:creationId xmlns:a16="http://schemas.microsoft.com/office/drawing/2014/main" id="{7400EF66-2495-5931-7B38-FEA615DEB03C}"/>
              </a:ext>
            </a:extLst>
          </p:cNvPr>
          <p:cNvSpPr>
            <a:spLocks noGrp="1"/>
          </p:cNvSpPr>
          <p:nvPr>
            <p:ph idx="1"/>
          </p:nvPr>
        </p:nvSpPr>
        <p:spPr>
          <a:xfrm>
            <a:off x="0" y="1524000"/>
            <a:ext cx="9144000" cy="4297363"/>
          </a:xfrm>
        </p:spPr>
        <p:txBody>
          <a:bodyPr/>
          <a:lstStyle/>
          <a:p>
            <a:r>
              <a:rPr lang="en-US" sz="2500" dirty="0">
                <a:solidFill>
                  <a:srgbClr val="FF0000"/>
                </a:solidFill>
              </a:rPr>
              <a:t>Per the NBME (USMLE) Website</a:t>
            </a:r>
          </a:p>
        </p:txBody>
      </p:sp>
      <p:pic>
        <p:nvPicPr>
          <p:cNvPr id="5" name="Picture 4">
            <a:extLst>
              <a:ext uri="{FF2B5EF4-FFF2-40B4-BE49-F238E27FC236}">
                <a16:creationId xmlns:a16="http://schemas.microsoft.com/office/drawing/2014/main" id="{7DE867E0-DF65-AE17-5226-FC831A0F960E}"/>
              </a:ext>
            </a:extLst>
          </p:cNvPr>
          <p:cNvPicPr>
            <a:picLocks noChangeAspect="1"/>
          </p:cNvPicPr>
          <p:nvPr/>
        </p:nvPicPr>
        <p:blipFill>
          <a:blip r:embed="rId5"/>
          <a:stretch>
            <a:fillRect/>
          </a:stretch>
        </p:blipFill>
        <p:spPr>
          <a:xfrm>
            <a:off x="726068" y="2116929"/>
            <a:ext cx="7691863" cy="2624141"/>
          </a:xfrm>
          <a:prstGeom prst="rect">
            <a:avLst/>
          </a:prstGeom>
        </p:spPr>
      </p:pic>
      <p:pic>
        <p:nvPicPr>
          <p:cNvPr id="7" name="Recorded Sound">
            <a:hlinkClick r:id="" action="ppaction://media"/>
            <a:extLst>
              <a:ext uri="{FF2B5EF4-FFF2-40B4-BE49-F238E27FC236}">
                <a16:creationId xmlns:a16="http://schemas.microsoft.com/office/drawing/2014/main" id="{55A2BB5E-3F7E-FEF4-4A16-3436408ED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051718"/>
            <a:ext cx="487363" cy="487363"/>
          </a:xfrm>
          <a:prstGeom prst="rect">
            <a:avLst/>
          </a:prstGeom>
        </p:spPr>
      </p:pic>
    </p:spTree>
    <p:extLst>
      <p:ext uri="{BB962C8B-B14F-4D97-AF65-F5344CB8AC3E}">
        <p14:creationId xmlns:p14="http://schemas.microsoft.com/office/powerpoint/2010/main" val="1162406654"/>
      </p:ext>
    </p:extLst>
  </p:cSld>
  <p:clrMapOvr>
    <a:masterClrMapping/>
  </p:clrMapOvr>
  <mc:AlternateContent xmlns:mc="http://schemas.openxmlformats.org/markup-compatibility/2006" xmlns:p14="http://schemas.microsoft.com/office/powerpoint/2010/main">
    <mc:Choice Requires="p14">
      <p:transition spd="slow" p14:dur="2000" advTm="16828"/>
    </mc:Choice>
    <mc:Fallback xmlns="">
      <p:transition spd="slow" advTm="1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7147-620A-0934-D7E1-0193930C4DE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FB61986-A170-14DA-6B4A-37D2BED52B96}"/>
              </a:ext>
            </a:extLst>
          </p:cNvPr>
          <p:cNvSpPr>
            <a:spLocks noGrp="1"/>
          </p:cNvSpPr>
          <p:nvPr>
            <p:ph idx="1"/>
          </p:nvPr>
        </p:nvSpPr>
        <p:spPr>
          <a:xfrm>
            <a:off x="0" y="1600200"/>
            <a:ext cx="9144000" cy="4525963"/>
          </a:xfrm>
        </p:spPr>
        <p:txBody>
          <a:bodyPr/>
          <a:lstStyle/>
          <a:p>
            <a:r>
              <a:rPr lang="en-US" dirty="0"/>
              <a:t>The majority of this presentation is adapted from UCSF School of Medicine USMLE Step Exam Guide. </a:t>
            </a:r>
          </a:p>
          <a:p>
            <a:pPr lvl="1"/>
            <a:r>
              <a:rPr lang="en-US" sz="2400" dirty="0"/>
              <a:t>Link to document: </a:t>
            </a:r>
            <a:r>
              <a:rPr lang="en-US" sz="2400" dirty="0">
                <a:hlinkClick r:id="rId5"/>
              </a:rPr>
              <a:t>UCSF STEP EXAM GUIDE FOR ACCOMMODATIONS</a:t>
            </a:r>
            <a:endParaRPr lang="en-US" sz="2400" dirty="0"/>
          </a:p>
          <a:p>
            <a:pPr lvl="1"/>
            <a:endParaRPr lang="en-US" dirty="0"/>
          </a:p>
          <a:p>
            <a:pPr lvl="1"/>
            <a:endParaRPr lang="en-US" dirty="0"/>
          </a:p>
        </p:txBody>
      </p:sp>
      <p:pic>
        <p:nvPicPr>
          <p:cNvPr id="6" name="Recorded Sound">
            <a:hlinkClick r:id="" action="ppaction://media"/>
            <a:extLst>
              <a:ext uri="{FF2B5EF4-FFF2-40B4-BE49-F238E27FC236}">
                <a16:creationId xmlns:a16="http://schemas.microsoft.com/office/drawing/2014/main" id="{EA40B948-AF03-C2FB-BE84-E53B48BBEC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0600" y="602456"/>
            <a:ext cx="487363" cy="487363"/>
          </a:xfrm>
          <a:prstGeom prst="rect">
            <a:avLst/>
          </a:prstGeom>
        </p:spPr>
      </p:pic>
    </p:spTree>
    <p:extLst>
      <p:ext uri="{BB962C8B-B14F-4D97-AF65-F5344CB8AC3E}">
        <p14:creationId xmlns:p14="http://schemas.microsoft.com/office/powerpoint/2010/main" val="356121785"/>
      </p:ext>
    </p:extLst>
  </p:cSld>
  <p:clrMapOvr>
    <a:masterClrMapping/>
  </p:clrMapOvr>
  <mc:AlternateContent xmlns:mc="http://schemas.openxmlformats.org/markup-compatibility/2006" xmlns:p14="http://schemas.microsoft.com/office/powerpoint/2010/main">
    <mc:Choice Requires="p14">
      <p:transition spd="slow" p14:dur="2000" advTm="17315"/>
    </mc:Choice>
    <mc:Fallback xmlns="">
      <p:transition spd="slow" advTm="17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457200"/>
            <a:ext cx="8229600" cy="732404"/>
          </a:xfrm>
        </p:spPr>
        <p:txBody>
          <a:bodyPr/>
          <a:lstStyle/>
          <a:p>
            <a:r>
              <a:rPr lang="en-US" sz="3500" b="1" dirty="0">
                <a:latin typeface="TimesNewRomanPSMT"/>
              </a:rPr>
              <a:t>Multiple Day Testing</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333500"/>
            <a:ext cx="9220200" cy="4929982"/>
          </a:xfrm>
        </p:spPr>
        <p:txBody>
          <a:bodyPr/>
          <a:lstStyle/>
          <a:p>
            <a:r>
              <a:rPr lang="en-US" sz="2000" dirty="0">
                <a:latin typeface="TimesNewRomanPSMT"/>
              </a:rPr>
              <a:t>This accommodation may be of significant benefit to someone whose cognition, physical ability and energy level, or eyesight fatigues over a period of intense focus. </a:t>
            </a:r>
          </a:p>
          <a:p>
            <a:pPr marL="0" indent="0">
              <a:buNone/>
            </a:pPr>
            <a:endParaRPr lang="en-US" sz="2000" dirty="0">
              <a:latin typeface="TimesNewRomanPSMT"/>
            </a:endParaRPr>
          </a:p>
          <a:p>
            <a:r>
              <a:rPr lang="en-US" sz="2000" dirty="0">
                <a:latin typeface="TimesNewRomanPSMT"/>
              </a:rPr>
              <a:t>Supporting documentation should specify the amount of time a test taker can work on an exam per day.</a:t>
            </a:r>
          </a:p>
          <a:p>
            <a:pPr marL="0" indent="0">
              <a:buNone/>
            </a:pPr>
            <a:endParaRPr lang="en-US" sz="2000" dirty="0">
              <a:latin typeface="TimesNewRomanPSMT"/>
            </a:endParaRPr>
          </a:p>
          <a:p>
            <a:r>
              <a:rPr lang="en-US" sz="2000" dirty="0">
                <a:latin typeface="TimesNewRomanPSMT"/>
              </a:rPr>
              <a:t>Previously approved</a:t>
            </a:r>
          </a:p>
          <a:p>
            <a:pPr lvl="1"/>
            <a:r>
              <a:rPr lang="en-US" sz="1600" dirty="0">
                <a:latin typeface="TimesNewRomanPSMT"/>
              </a:rPr>
              <a:t>ADHD</a:t>
            </a:r>
          </a:p>
          <a:p>
            <a:pPr lvl="1"/>
            <a:r>
              <a:rPr lang="en-US" sz="1600" dirty="0">
                <a:latin typeface="TimesNewRomanPSMT"/>
              </a:rPr>
              <a:t>Specific Learning Disorders</a:t>
            </a:r>
          </a:p>
          <a:p>
            <a:pPr lvl="1"/>
            <a:r>
              <a:rPr lang="en-US" sz="1600" dirty="0">
                <a:latin typeface="TimesNewRomanPSMT"/>
              </a:rPr>
              <a:t>Pregnant or postpartum individuals</a:t>
            </a:r>
          </a:p>
          <a:p>
            <a:pPr lvl="1"/>
            <a:r>
              <a:rPr lang="en-US" sz="1600" dirty="0">
                <a:latin typeface="TimesNewRomanPSMT"/>
              </a:rPr>
              <a:t>Migraines/Chronic headaches (associated with extended screen time)</a:t>
            </a:r>
          </a:p>
          <a:p>
            <a:pPr marL="457200" lvl="1" indent="0">
              <a:buNone/>
            </a:pPr>
            <a:endParaRPr lang="en-US" sz="1600" dirty="0">
              <a:latin typeface="TimesNewRomanPSMT"/>
            </a:endParaRPr>
          </a:p>
          <a:p>
            <a:r>
              <a:rPr lang="en-US" sz="2000" dirty="0">
                <a:latin typeface="TimesNewRomanPSMT"/>
              </a:rPr>
              <a:t>NOTE: Any individual who applied/is approved for any amount of extended test time will have to take examination over 2 days</a:t>
            </a:r>
          </a:p>
          <a:p>
            <a:endParaRPr lang="en-US" sz="2000" dirty="0">
              <a:latin typeface="TimesNewRomanPSMT"/>
            </a:endParaRP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D3FDBB49-17CD-ACD3-B411-84DD2D701C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8" y="606708"/>
            <a:ext cx="487363" cy="487363"/>
          </a:xfrm>
          <a:prstGeom prst="rect">
            <a:avLst/>
          </a:prstGeom>
        </p:spPr>
      </p:pic>
    </p:spTree>
    <p:extLst>
      <p:ext uri="{BB962C8B-B14F-4D97-AF65-F5344CB8AC3E}">
        <p14:creationId xmlns:p14="http://schemas.microsoft.com/office/powerpoint/2010/main" val="1665981438"/>
      </p:ext>
    </p:extLst>
  </p:cSld>
  <p:clrMapOvr>
    <a:masterClrMapping/>
  </p:clrMapOvr>
  <mc:AlternateContent xmlns:mc="http://schemas.openxmlformats.org/markup-compatibility/2006" xmlns:p14="http://schemas.microsoft.com/office/powerpoint/2010/main">
    <mc:Choice Requires="p14">
      <p:transition spd="slow" p14:dur="2000" advTm="34690"/>
    </mc:Choice>
    <mc:Fallback xmlns="">
      <p:transition spd="slow" advTm="3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457200"/>
            <a:ext cx="8229600" cy="723900"/>
          </a:xfrm>
        </p:spPr>
        <p:txBody>
          <a:bodyPr/>
          <a:lstStyle/>
          <a:p>
            <a:r>
              <a:rPr lang="en-US" sz="3500" b="1" dirty="0">
                <a:latin typeface="TimesNewRomanPSMT"/>
              </a:rPr>
              <a:t>Testing in Private Environment</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295400"/>
            <a:ext cx="9220200" cy="4929982"/>
          </a:xfrm>
        </p:spPr>
        <p:txBody>
          <a:bodyPr/>
          <a:lstStyle/>
          <a:p>
            <a:r>
              <a:rPr lang="en-US" sz="1600" dirty="0">
                <a:latin typeface="TimesNewRomanPSMT"/>
              </a:rPr>
              <a:t>This accommodation may be appropriate for the following conditions: </a:t>
            </a:r>
          </a:p>
          <a:p>
            <a:pPr lvl="1"/>
            <a:r>
              <a:rPr lang="en-US" sz="1400" dirty="0">
                <a:latin typeface="TimesNewRomanPSMT"/>
              </a:rPr>
              <a:t>Anxiety</a:t>
            </a:r>
          </a:p>
          <a:p>
            <a:pPr lvl="1"/>
            <a:r>
              <a:rPr lang="en-US" sz="1400" dirty="0">
                <a:latin typeface="TimesNewRomanPSMT"/>
              </a:rPr>
              <a:t>Distractibility/Inattention (ADHD)</a:t>
            </a:r>
          </a:p>
          <a:p>
            <a:pPr lvl="1"/>
            <a:r>
              <a:rPr lang="en-US" sz="1400" dirty="0">
                <a:latin typeface="TimesNewRomanPSMT"/>
              </a:rPr>
              <a:t>Panic attacks</a:t>
            </a:r>
          </a:p>
          <a:p>
            <a:pPr lvl="1"/>
            <a:r>
              <a:rPr lang="en-US" sz="1400" dirty="0">
                <a:latin typeface="TimesNewRomanPSMT"/>
              </a:rPr>
              <a:t>Specific Learning Disorder</a:t>
            </a:r>
          </a:p>
          <a:p>
            <a:pPr marL="457200" lvl="1" indent="0">
              <a:buNone/>
            </a:pPr>
            <a:endParaRPr lang="en-US" sz="1400" dirty="0">
              <a:latin typeface="TimesNewRomanPSMT"/>
            </a:endParaRPr>
          </a:p>
          <a:p>
            <a:r>
              <a:rPr lang="en-US" sz="1600" dirty="0">
                <a:latin typeface="TimesNewRomanPSMT"/>
              </a:rPr>
              <a:t>If you require a private space for talking out loud or briefly stepping away from the computer to assist with comprehension, focus, or managing anxiety you may find that a private environment is necessary to allow you to use these key techniques to maximize your performance and to manage your symptoms without disturbing others. </a:t>
            </a:r>
          </a:p>
          <a:p>
            <a:pPr lvl="1"/>
            <a:r>
              <a:rPr lang="en-US" sz="1400" dirty="0">
                <a:latin typeface="TimesNewRomanPSMT"/>
              </a:rPr>
              <a:t>It is important to decide whether breaks might be helpful in order to use calming techniques in addition to, or in lieu of, this accommodation. </a:t>
            </a:r>
          </a:p>
          <a:p>
            <a:pPr marL="457200" lvl="1" indent="0">
              <a:buNone/>
            </a:pPr>
            <a:endParaRPr lang="en-US" sz="1400" dirty="0">
              <a:latin typeface="TimesNewRomanPSMT"/>
            </a:endParaRPr>
          </a:p>
          <a:p>
            <a:r>
              <a:rPr lang="en-US" sz="1600" dirty="0">
                <a:latin typeface="TimesNewRomanPSMT"/>
              </a:rPr>
              <a:t>If approved, remember that testing centers have very limited individual rooms. Therefore, you will need to secure a space well in advance (or need to travel some distance to find a center with such provisions). </a:t>
            </a:r>
          </a:p>
          <a:p>
            <a:pPr lvl="1"/>
            <a:r>
              <a:rPr lang="en-US" sz="1400" dirty="0">
                <a:latin typeface="TimesNewRomanPSMT"/>
              </a:rPr>
              <a:t>Investigate options for testing centers at the beginning of the scheduling process so you are fully aware of your options.</a:t>
            </a: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55FA188C-61A8-4F6D-389C-AFE7B19DF6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8" y="693737"/>
            <a:ext cx="487363" cy="487363"/>
          </a:xfrm>
          <a:prstGeom prst="rect">
            <a:avLst/>
          </a:prstGeom>
        </p:spPr>
      </p:pic>
    </p:spTree>
    <p:extLst>
      <p:ext uri="{BB962C8B-B14F-4D97-AF65-F5344CB8AC3E}">
        <p14:creationId xmlns:p14="http://schemas.microsoft.com/office/powerpoint/2010/main" val="1197719959"/>
      </p:ext>
    </p:extLst>
  </p:cSld>
  <p:clrMapOvr>
    <a:masterClrMapping/>
  </p:clrMapOvr>
  <mc:AlternateContent xmlns:mc="http://schemas.openxmlformats.org/markup-compatibility/2006" xmlns:p14="http://schemas.microsoft.com/office/powerpoint/2010/main">
    <mc:Choice Requires="p14">
      <p:transition spd="slow" p14:dur="2000" advTm="49772"/>
    </mc:Choice>
    <mc:Fallback xmlns="">
      <p:transition spd="slow" advTm="49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228600"/>
            <a:ext cx="8229600" cy="1143000"/>
          </a:xfrm>
        </p:spPr>
        <p:txBody>
          <a:bodyPr/>
          <a:lstStyle/>
          <a:p>
            <a:r>
              <a:rPr lang="en-US" sz="3500" b="1" dirty="0">
                <a:latin typeface="TimesNewRomanPSMT"/>
              </a:rPr>
              <a:t>Assistive Software/Technology</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295400"/>
            <a:ext cx="9220200" cy="4929982"/>
          </a:xfrm>
        </p:spPr>
        <p:txBody>
          <a:bodyPr/>
          <a:lstStyle/>
          <a:p>
            <a:r>
              <a:rPr lang="en-US" sz="2000" dirty="0">
                <a:latin typeface="TimesNewRomanPSMT"/>
              </a:rPr>
              <a:t>You should consider requesting only the software or assistive technology that is </a:t>
            </a:r>
            <a:r>
              <a:rPr lang="en-US" sz="2000" b="1" u="sng" dirty="0">
                <a:latin typeface="TimesNewRomanPSMT"/>
              </a:rPr>
              <a:t>necessary </a:t>
            </a:r>
            <a:r>
              <a:rPr lang="en-US" sz="2000" dirty="0">
                <a:latin typeface="TimesNewRomanPSMT"/>
              </a:rPr>
              <a:t>to facilitate access to the specific exam format. </a:t>
            </a:r>
          </a:p>
          <a:p>
            <a:pPr lvl="1"/>
            <a:r>
              <a:rPr lang="en-US" sz="1500" dirty="0">
                <a:latin typeface="TimesNewRomanPSMT"/>
              </a:rPr>
              <a:t>Note: Not all the assistive technology you use in a normal course or in doing your course readings will prove useful on a specific exam. </a:t>
            </a:r>
          </a:p>
          <a:p>
            <a:pPr marL="457200" lvl="1" indent="0">
              <a:buNone/>
            </a:pPr>
            <a:endParaRPr lang="en-US" sz="500" dirty="0">
              <a:latin typeface="TimesNewRomanPSMT"/>
            </a:endParaRPr>
          </a:p>
          <a:p>
            <a:r>
              <a:rPr lang="en-US" sz="2000" dirty="0">
                <a:latin typeface="TimesNewRomanPSMT"/>
              </a:rPr>
              <a:t>Your request should:</a:t>
            </a:r>
          </a:p>
          <a:p>
            <a:pPr lvl="1"/>
            <a:r>
              <a:rPr lang="en-US" sz="1500" dirty="0">
                <a:latin typeface="TimesNewRomanPSMT"/>
              </a:rPr>
              <a:t>Document your history of using such software</a:t>
            </a:r>
          </a:p>
          <a:p>
            <a:pPr lvl="1"/>
            <a:r>
              <a:rPr lang="en-US" sz="1500" dirty="0">
                <a:latin typeface="TimesNewRomanPSMT"/>
              </a:rPr>
              <a:t>Specify why that specific software is necessary for this exam, both due to:</a:t>
            </a:r>
          </a:p>
          <a:p>
            <a:pPr lvl="2"/>
            <a:r>
              <a:rPr lang="en-US" sz="1500" dirty="0">
                <a:latin typeface="TimesNewRomanPSMT"/>
              </a:rPr>
              <a:t> Format of the exam </a:t>
            </a:r>
          </a:p>
          <a:p>
            <a:pPr lvl="3"/>
            <a:r>
              <a:rPr lang="en-US" sz="1000" dirty="0">
                <a:latin typeface="TimesNewRomanPSMT"/>
              </a:rPr>
              <a:t>e.g. the format of the exam involves reading patient case examples, and thus includes a significant amounts of reading</a:t>
            </a:r>
          </a:p>
          <a:p>
            <a:pPr lvl="2"/>
            <a:r>
              <a:rPr lang="en-US" sz="1500" dirty="0">
                <a:latin typeface="TimesNewRomanPSMT"/>
              </a:rPr>
              <a:t>Nature of your disability </a:t>
            </a:r>
          </a:p>
          <a:p>
            <a:pPr lvl="3"/>
            <a:r>
              <a:rPr lang="en-US" sz="1100" dirty="0">
                <a:latin typeface="TimesNewRomanPSMT"/>
              </a:rPr>
              <a:t>e.g., you experience a significant amount of eye fatigue, and thus need large print and reverse contrast screen colors; you are very familiar with ZoomText software after 5 years of daily use and should have access to the same software during the exam due to familiarity with keyboard shortcuts, and settings). </a:t>
            </a:r>
          </a:p>
          <a:p>
            <a:pPr lvl="1"/>
            <a:endParaRPr lang="en-US" sz="500" dirty="0">
              <a:latin typeface="TimesNewRomanPSMT"/>
            </a:endParaRPr>
          </a:p>
          <a:p>
            <a:r>
              <a:rPr lang="en-US" sz="1500" dirty="0">
                <a:latin typeface="TimesNewRomanPSMT"/>
              </a:rPr>
              <a:t>Make sure your medical provider/evaluator note their recommendations for the specific device, software or technology needed to facilitate equal access to the exam materials in the documentation.</a:t>
            </a: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4B27DD32-FE6C-EB0B-1CAD-E527F2703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6136" y="640839"/>
            <a:ext cx="487363" cy="487363"/>
          </a:xfrm>
          <a:prstGeom prst="rect">
            <a:avLst/>
          </a:prstGeom>
        </p:spPr>
      </p:pic>
    </p:spTree>
    <p:extLst>
      <p:ext uri="{BB962C8B-B14F-4D97-AF65-F5344CB8AC3E}">
        <p14:creationId xmlns:p14="http://schemas.microsoft.com/office/powerpoint/2010/main" val="1741203660"/>
      </p:ext>
    </p:extLst>
  </p:cSld>
  <p:clrMapOvr>
    <a:masterClrMapping/>
  </p:clrMapOvr>
  <mc:AlternateContent xmlns:mc="http://schemas.openxmlformats.org/markup-compatibility/2006" xmlns:p14="http://schemas.microsoft.com/office/powerpoint/2010/main">
    <mc:Choice Requires="p14">
      <p:transition spd="slow" p14:dur="2000" advTm="12324"/>
    </mc:Choice>
    <mc:Fallback xmlns="">
      <p:transition spd="slow" advTm="1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B9849-9CC4-EEB2-C9CE-87A06700F45A}"/>
              </a:ext>
            </a:extLst>
          </p:cNvPr>
          <p:cNvPicPr>
            <a:picLocks noChangeAspect="1"/>
          </p:cNvPicPr>
          <p:nvPr/>
        </p:nvPicPr>
        <p:blipFill>
          <a:blip r:embed="rId5"/>
          <a:stretch>
            <a:fillRect/>
          </a:stretch>
        </p:blipFill>
        <p:spPr>
          <a:xfrm>
            <a:off x="533400" y="1524000"/>
            <a:ext cx="7664046" cy="3810000"/>
          </a:xfrm>
          <a:prstGeom prst="rect">
            <a:avLst/>
          </a:prstGeom>
        </p:spPr>
      </p:pic>
      <p:sp>
        <p:nvSpPr>
          <p:cNvPr id="6" name="TextBox 5">
            <a:extLst>
              <a:ext uri="{FF2B5EF4-FFF2-40B4-BE49-F238E27FC236}">
                <a16:creationId xmlns:a16="http://schemas.microsoft.com/office/drawing/2014/main" id="{1B80EB5E-102D-C84F-46A5-84CA5A586975}"/>
              </a:ext>
            </a:extLst>
          </p:cNvPr>
          <p:cNvSpPr txBox="1"/>
          <p:nvPr/>
        </p:nvSpPr>
        <p:spPr>
          <a:xfrm>
            <a:off x="340393" y="685800"/>
            <a:ext cx="8463214" cy="477054"/>
          </a:xfrm>
          <a:prstGeom prst="rect">
            <a:avLst/>
          </a:prstGeom>
          <a:noFill/>
        </p:spPr>
        <p:txBody>
          <a:bodyPr wrap="non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Per the USMLE (NBME) Website re: Personal Item Exemptions</a:t>
            </a:r>
          </a:p>
        </p:txBody>
      </p:sp>
      <p:pic>
        <p:nvPicPr>
          <p:cNvPr id="4" name="Recorded Sound">
            <a:hlinkClick r:id="" action="ppaction://media"/>
            <a:extLst>
              <a:ext uri="{FF2B5EF4-FFF2-40B4-BE49-F238E27FC236}">
                <a16:creationId xmlns:a16="http://schemas.microsoft.com/office/drawing/2014/main" id="{94161181-A35D-8B25-2A4E-3E2BCEB2ED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9925" y="629136"/>
            <a:ext cx="487363" cy="487363"/>
          </a:xfrm>
          <a:prstGeom prst="rect">
            <a:avLst/>
          </a:prstGeom>
        </p:spPr>
      </p:pic>
    </p:spTree>
    <p:extLst>
      <p:ext uri="{BB962C8B-B14F-4D97-AF65-F5344CB8AC3E}">
        <p14:creationId xmlns:p14="http://schemas.microsoft.com/office/powerpoint/2010/main" val="1430380871"/>
      </p:ext>
    </p:extLst>
  </p:cSld>
  <p:clrMapOvr>
    <a:masterClrMapping/>
  </p:clrMapOvr>
  <mc:AlternateContent xmlns:mc="http://schemas.openxmlformats.org/markup-compatibility/2006" xmlns:p14="http://schemas.microsoft.com/office/powerpoint/2010/main">
    <mc:Choice Requires="p14">
      <p:transition spd="slow" p14:dur="2000" advTm="25695"/>
    </mc:Choice>
    <mc:Fallback xmlns="">
      <p:transition spd="slow" advTm="2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1DFA-13B1-7A68-8380-2914D0819ADE}"/>
              </a:ext>
            </a:extLst>
          </p:cNvPr>
          <p:cNvSpPr>
            <a:spLocks noGrp="1"/>
          </p:cNvSpPr>
          <p:nvPr>
            <p:ph type="title"/>
          </p:nvPr>
        </p:nvSpPr>
        <p:spPr/>
        <p:txBody>
          <a:bodyPr/>
          <a:lstStyle/>
          <a:p>
            <a:r>
              <a:rPr lang="en-US" sz="4000" b="1" dirty="0"/>
              <a:t>Permitted Items (PIEs)</a:t>
            </a:r>
          </a:p>
        </p:txBody>
      </p:sp>
      <p:pic>
        <p:nvPicPr>
          <p:cNvPr id="5" name="Picture 4">
            <a:extLst>
              <a:ext uri="{FF2B5EF4-FFF2-40B4-BE49-F238E27FC236}">
                <a16:creationId xmlns:a16="http://schemas.microsoft.com/office/drawing/2014/main" id="{8B09B239-6E6C-73E7-6392-B65BD4165A38}"/>
              </a:ext>
            </a:extLst>
          </p:cNvPr>
          <p:cNvPicPr>
            <a:picLocks noChangeAspect="1"/>
          </p:cNvPicPr>
          <p:nvPr/>
        </p:nvPicPr>
        <p:blipFill>
          <a:blip r:embed="rId5"/>
          <a:stretch>
            <a:fillRect/>
          </a:stretch>
        </p:blipFill>
        <p:spPr>
          <a:xfrm>
            <a:off x="4357835" y="2286000"/>
            <a:ext cx="4564878" cy="2286000"/>
          </a:xfrm>
          <a:prstGeom prst="rect">
            <a:avLst/>
          </a:prstGeom>
        </p:spPr>
      </p:pic>
      <p:pic>
        <p:nvPicPr>
          <p:cNvPr id="6" name="Picture 5">
            <a:extLst>
              <a:ext uri="{FF2B5EF4-FFF2-40B4-BE49-F238E27FC236}">
                <a16:creationId xmlns:a16="http://schemas.microsoft.com/office/drawing/2014/main" id="{5A697F7E-575C-B038-A0DD-F1C8387BBE47}"/>
              </a:ext>
            </a:extLst>
          </p:cNvPr>
          <p:cNvPicPr>
            <a:picLocks noChangeAspect="1"/>
          </p:cNvPicPr>
          <p:nvPr/>
        </p:nvPicPr>
        <p:blipFill>
          <a:blip r:embed="rId6"/>
          <a:stretch>
            <a:fillRect/>
          </a:stretch>
        </p:blipFill>
        <p:spPr>
          <a:xfrm>
            <a:off x="221287" y="1156377"/>
            <a:ext cx="3941813" cy="4817081"/>
          </a:xfrm>
          <a:prstGeom prst="rect">
            <a:avLst/>
          </a:prstGeom>
        </p:spPr>
      </p:pic>
      <p:pic>
        <p:nvPicPr>
          <p:cNvPr id="7" name="Recorded Sound">
            <a:hlinkClick r:id="" action="ppaction://media"/>
            <a:extLst>
              <a:ext uri="{FF2B5EF4-FFF2-40B4-BE49-F238E27FC236}">
                <a16:creationId xmlns:a16="http://schemas.microsoft.com/office/drawing/2014/main" id="{C89903AD-5756-F900-7E4E-FAD09383D7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69014"/>
            <a:ext cx="487363" cy="487363"/>
          </a:xfrm>
          <a:prstGeom prst="rect">
            <a:avLst/>
          </a:prstGeom>
        </p:spPr>
      </p:pic>
    </p:spTree>
    <p:extLst>
      <p:ext uri="{BB962C8B-B14F-4D97-AF65-F5344CB8AC3E}">
        <p14:creationId xmlns:p14="http://schemas.microsoft.com/office/powerpoint/2010/main" val="2494586597"/>
      </p:ext>
    </p:extLst>
  </p:cSld>
  <p:clrMapOvr>
    <a:masterClrMapping/>
  </p:clrMapOvr>
  <mc:AlternateContent xmlns:mc="http://schemas.openxmlformats.org/markup-compatibility/2006" xmlns:p14="http://schemas.microsoft.com/office/powerpoint/2010/main">
    <mc:Choice Requires="p14">
      <p:transition spd="slow" p14:dur="2000" advTm="29984"/>
    </mc:Choice>
    <mc:Fallback xmlns="">
      <p:transition spd="slow" advTm="2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3978-2D81-220D-55E1-F8B3069A649A}"/>
              </a:ext>
            </a:extLst>
          </p:cNvPr>
          <p:cNvSpPr>
            <a:spLocks noGrp="1"/>
          </p:cNvSpPr>
          <p:nvPr>
            <p:ph type="title"/>
          </p:nvPr>
        </p:nvSpPr>
        <p:spPr>
          <a:xfrm>
            <a:off x="457200" y="472598"/>
            <a:ext cx="8229600" cy="715962"/>
          </a:xfrm>
        </p:spPr>
        <p:txBody>
          <a:bodyPr/>
          <a:lstStyle/>
          <a:p>
            <a:r>
              <a:rPr lang="en-US" sz="4000" b="1" dirty="0"/>
              <a:t>Permitted Items (PIEs)</a:t>
            </a:r>
          </a:p>
        </p:txBody>
      </p:sp>
      <p:pic>
        <p:nvPicPr>
          <p:cNvPr id="5" name="Content Placeholder 4">
            <a:extLst>
              <a:ext uri="{FF2B5EF4-FFF2-40B4-BE49-F238E27FC236}">
                <a16:creationId xmlns:a16="http://schemas.microsoft.com/office/drawing/2014/main" id="{4B0B2283-E599-E30A-25F7-8F2FD6434964}"/>
              </a:ext>
            </a:extLst>
          </p:cNvPr>
          <p:cNvPicPr>
            <a:picLocks noGrp="1" noChangeAspect="1"/>
          </p:cNvPicPr>
          <p:nvPr>
            <p:ph idx="1"/>
          </p:nvPr>
        </p:nvPicPr>
        <p:blipFill>
          <a:blip r:embed="rId5"/>
          <a:stretch>
            <a:fillRect/>
          </a:stretch>
        </p:blipFill>
        <p:spPr>
          <a:xfrm>
            <a:off x="2743200" y="1295400"/>
            <a:ext cx="3657600" cy="4732021"/>
          </a:xfrm>
        </p:spPr>
      </p:pic>
      <p:pic>
        <p:nvPicPr>
          <p:cNvPr id="6" name="Recorded Sound">
            <a:hlinkClick r:id="" action="ppaction://media"/>
            <a:extLst>
              <a:ext uri="{FF2B5EF4-FFF2-40B4-BE49-F238E27FC236}">
                <a16:creationId xmlns:a16="http://schemas.microsoft.com/office/drawing/2014/main" id="{F08DBA0D-5C64-2CC1-F216-3A2299A4C1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586897"/>
            <a:ext cx="487363" cy="487363"/>
          </a:xfrm>
          <a:prstGeom prst="rect">
            <a:avLst/>
          </a:prstGeom>
        </p:spPr>
      </p:pic>
    </p:spTree>
    <p:extLst>
      <p:ext uri="{BB962C8B-B14F-4D97-AF65-F5344CB8AC3E}">
        <p14:creationId xmlns:p14="http://schemas.microsoft.com/office/powerpoint/2010/main" val="3794563979"/>
      </p:ext>
    </p:extLst>
  </p:cSld>
  <p:clrMapOvr>
    <a:masterClrMapping/>
  </p:clrMapOvr>
  <mc:AlternateContent xmlns:mc="http://schemas.openxmlformats.org/markup-compatibility/2006" xmlns:p14="http://schemas.microsoft.com/office/powerpoint/2010/main">
    <mc:Choice Requires="p14">
      <p:transition spd="slow" p14:dur="2000" advTm="15964"/>
    </mc:Choice>
    <mc:Fallback xmlns="">
      <p:transition spd="slow" advTm="15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237104"/>
            <a:ext cx="8229600" cy="1143000"/>
          </a:xfrm>
        </p:spPr>
        <p:txBody>
          <a:bodyPr/>
          <a:lstStyle/>
          <a:p>
            <a:r>
              <a:rPr lang="en-US" sz="4000" b="1" dirty="0">
                <a:latin typeface="TimesNewRomanPSMT"/>
              </a:rPr>
              <a:t>Personal Item Exemption</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219200"/>
            <a:ext cx="9220200" cy="4929982"/>
          </a:xfrm>
        </p:spPr>
        <p:txBody>
          <a:bodyPr/>
          <a:lstStyle/>
          <a:p>
            <a:pPr algn="l"/>
            <a:r>
              <a:rPr lang="en-US" sz="2000" b="0" i="0" u="none" strike="noStrike" baseline="0" dirty="0">
                <a:solidFill>
                  <a:srgbClr val="000000"/>
                </a:solidFill>
                <a:latin typeface="Times New Roman" panose="02020603050405020304" pitchFamily="18" charset="0"/>
                <a:cs typeface="Times New Roman" panose="02020603050405020304" pitchFamily="18" charset="0"/>
              </a:rPr>
              <a:t>If you need to bring anything related to your disability and considered “non-standard” such as, </a:t>
            </a:r>
            <a:r>
              <a:rPr lang="en-US" sz="2000" b="1" i="0" u="none" strike="noStrike" baseline="0" dirty="0">
                <a:solidFill>
                  <a:srgbClr val="000000"/>
                </a:solidFill>
                <a:latin typeface="Times New Roman" panose="02020603050405020304" pitchFamily="18" charset="0"/>
                <a:cs typeface="Times New Roman" panose="02020603050405020304" pitchFamily="18" charset="0"/>
              </a:rPr>
              <a:t>you will need to have this approved </a:t>
            </a:r>
            <a:r>
              <a:rPr lang="en-US" sz="2000" b="1" i="0" u="sng" strike="noStrike" baseline="0" dirty="0">
                <a:solidFill>
                  <a:srgbClr val="000000"/>
                </a:solidFill>
                <a:latin typeface="Times New Roman" panose="02020603050405020304" pitchFamily="18" charset="0"/>
                <a:cs typeface="Times New Roman" panose="02020603050405020304" pitchFamily="18" charset="0"/>
              </a:rPr>
              <a:t>in advance </a:t>
            </a:r>
            <a:r>
              <a:rPr lang="en-US" sz="2000" b="1" i="0" u="none" strike="noStrike" baseline="0" dirty="0">
                <a:solidFill>
                  <a:srgbClr val="000000"/>
                </a:solidFill>
                <a:latin typeface="Times New Roman" panose="02020603050405020304" pitchFamily="18" charset="0"/>
                <a:cs typeface="Times New Roman" panose="02020603050405020304" pitchFamily="18" charset="0"/>
              </a:rPr>
              <a:t>of the exam</a:t>
            </a:r>
            <a:r>
              <a:rPr lang="en-US" sz="2000" b="0" i="0" u="none" strike="noStrike" baseline="0" dirty="0">
                <a:solidFill>
                  <a:srgbClr val="000000"/>
                </a:solidFill>
                <a:latin typeface="Times New Roman" panose="02020603050405020304" pitchFamily="18" charset="0"/>
                <a:cs typeface="Times New Roman" panose="02020603050405020304" pitchFamily="18" charset="0"/>
              </a:rPr>
              <a:t>. </a:t>
            </a:r>
          </a:p>
          <a:p>
            <a:pPr lvl="1"/>
            <a:r>
              <a:rPr lang="en-US" sz="1500" dirty="0">
                <a:solidFill>
                  <a:srgbClr val="000000"/>
                </a:solidFill>
                <a:latin typeface="TimesNewRomanPSMT"/>
              </a:rPr>
              <a:t>EX: </a:t>
            </a:r>
          </a:p>
          <a:p>
            <a:pPr lvl="2"/>
            <a:r>
              <a:rPr lang="en-US" sz="1000" b="0" i="0" u="none" strike="noStrike" baseline="0" dirty="0">
                <a:solidFill>
                  <a:srgbClr val="000000"/>
                </a:solidFill>
                <a:latin typeface="TimesNewRomanPSMT"/>
              </a:rPr>
              <a:t>Food/</a:t>
            </a:r>
            <a:r>
              <a:rPr lang="en-US" sz="1000" dirty="0">
                <a:solidFill>
                  <a:srgbClr val="000000"/>
                </a:solidFill>
                <a:latin typeface="TimesNewRomanPSMT"/>
              </a:rPr>
              <a:t>W</a:t>
            </a:r>
            <a:r>
              <a:rPr lang="en-US" sz="1000" b="0" i="0" u="none" strike="noStrike" baseline="0" dirty="0">
                <a:solidFill>
                  <a:srgbClr val="000000"/>
                </a:solidFill>
                <a:latin typeface="TimesNewRomanPSMT"/>
              </a:rPr>
              <a:t>ater/Medication</a:t>
            </a:r>
          </a:p>
          <a:p>
            <a:pPr lvl="2"/>
            <a:r>
              <a:rPr lang="en-US" sz="1000" dirty="0">
                <a:solidFill>
                  <a:srgbClr val="000000"/>
                </a:solidFill>
                <a:latin typeface="TimesNewRomanPSMT"/>
              </a:rPr>
              <a:t>S</a:t>
            </a:r>
            <a:r>
              <a:rPr lang="en-US" sz="1000" b="0" i="0" u="none" strike="noStrike" baseline="0" dirty="0">
                <a:solidFill>
                  <a:srgbClr val="000000"/>
                </a:solidFill>
                <a:latin typeface="TimesNewRomanPSMT"/>
              </a:rPr>
              <a:t>pecial cushion</a:t>
            </a:r>
          </a:p>
          <a:p>
            <a:pPr lvl="2"/>
            <a:r>
              <a:rPr lang="en-US" sz="1000" dirty="0">
                <a:solidFill>
                  <a:srgbClr val="000000"/>
                </a:solidFill>
                <a:latin typeface="TimesNewRomanPSMT"/>
              </a:rPr>
              <a:t>H</a:t>
            </a:r>
            <a:r>
              <a:rPr lang="en-US" sz="1000" b="0" i="0" u="none" strike="noStrike" baseline="0" dirty="0">
                <a:solidFill>
                  <a:srgbClr val="000000"/>
                </a:solidFill>
                <a:latin typeface="TimesNewRomanPSMT"/>
              </a:rPr>
              <a:t>earing aids or cochlear implants</a:t>
            </a:r>
          </a:p>
          <a:p>
            <a:pPr lvl="2"/>
            <a:r>
              <a:rPr lang="en-US" sz="1000" dirty="0">
                <a:solidFill>
                  <a:srgbClr val="000000"/>
                </a:solidFill>
                <a:latin typeface="TimesNewRomanPSMT"/>
              </a:rPr>
              <a:t>O</a:t>
            </a:r>
            <a:r>
              <a:rPr lang="en-US" sz="1000" b="0" i="0" u="none" strike="noStrike" baseline="0" dirty="0">
                <a:solidFill>
                  <a:srgbClr val="000000"/>
                </a:solidFill>
                <a:latin typeface="TimesNewRomanPSMT"/>
              </a:rPr>
              <a:t>ther medical devices</a:t>
            </a:r>
          </a:p>
          <a:p>
            <a:pPr algn="l"/>
            <a:r>
              <a:rPr lang="en-US" sz="1800" b="0" i="0" u="none" strike="noStrike" baseline="0" dirty="0">
                <a:solidFill>
                  <a:srgbClr val="000000"/>
                </a:solidFill>
                <a:latin typeface="TimesNewRomanPSMT"/>
              </a:rPr>
              <a:t>These requests generally do not require the same “burden of</a:t>
            </a:r>
            <a:r>
              <a:rPr lang="en-US" sz="1800" b="0" i="0" u="none" strike="noStrike" baseline="0" dirty="0">
                <a:solidFill>
                  <a:srgbClr val="000000"/>
                </a:solidFill>
                <a:latin typeface="Cambria" panose="02040503050406030204" pitchFamily="18" charset="0"/>
              </a:rPr>
              <a:t> </a:t>
            </a:r>
            <a:r>
              <a:rPr lang="en-US" sz="1800" b="0" i="0" u="none" strike="noStrike" baseline="0" dirty="0">
                <a:solidFill>
                  <a:srgbClr val="000000"/>
                </a:solidFill>
                <a:latin typeface="TimesNewRomanPSMT"/>
              </a:rPr>
              <a:t>proof” that other accommodations require. </a:t>
            </a:r>
          </a:p>
          <a:p>
            <a:pPr marL="0" indent="0" algn="l">
              <a:buNone/>
            </a:pPr>
            <a:endParaRPr lang="en-US" sz="500" b="0" i="0" u="none" strike="noStrike" baseline="0" dirty="0">
              <a:solidFill>
                <a:srgbClr val="000000"/>
              </a:solidFill>
              <a:latin typeface="TimesNewRomanPSMT"/>
            </a:endParaRPr>
          </a:p>
          <a:p>
            <a:pPr algn="l"/>
            <a:r>
              <a:rPr lang="en-US" sz="1800" b="0" i="0" u="none" strike="noStrike" baseline="0" dirty="0">
                <a:solidFill>
                  <a:srgbClr val="000000"/>
                </a:solidFill>
                <a:latin typeface="TimesNewRomanPSMT"/>
              </a:rPr>
              <a:t>Often the documentation requirement is a letter of support from a medical doctor stating the nature of the condition and the reason why the item is needed. </a:t>
            </a:r>
          </a:p>
          <a:p>
            <a:pPr marL="0" indent="0" algn="l">
              <a:buNone/>
            </a:pPr>
            <a:endParaRPr lang="en-US" sz="500" b="0" i="0" u="none" strike="noStrike" baseline="0" dirty="0">
              <a:solidFill>
                <a:srgbClr val="000000"/>
              </a:solidFill>
              <a:latin typeface="TimesNewRomanPSMT"/>
            </a:endParaRPr>
          </a:p>
          <a:p>
            <a:pPr algn="l"/>
            <a:r>
              <a:rPr lang="en-US" sz="1800" b="0" i="0" u="none" strike="noStrike" baseline="0" dirty="0">
                <a:solidFill>
                  <a:srgbClr val="000000"/>
                </a:solidFill>
                <a:latin typeface="TimesNewRomanPSMT"/>
              </a:rPr>
              <a:t>A good rule of thumb is to declare ANYTHING and allow the NBME to determine if such a declaration is not needed.</a:t>
            </a:r>
          </a:p>
          <a:p>
            <a:pPr marL="0" indent="0" algn="l">
              <a:buNone/>
            </a:pPr>
            <a:endParaRPr lang="en-US" sz="500" b="0" i="0" u="none" strike="noStrike" baseline="0" dirty="0">
              <a:solidFill>
                <a:srgbClr val="000000"/>
              </a:solidFill>
              <a:latin typeface="TimesNewRomanPSMT"/>
            </a:endParaRPr>
          </a:p>
          <a:p>
            <a:pPr algn="l"/>
            <a:r>
              <a:rPr lang="en-US" sz="1800" b="0" i="0" u="none" strike="noStrike" baseline="0" dirty="0">
                <a:solidFill>
                  <a:srgbClr val="000000"/>
                </a:solidFill>
                <a:latin typeface="TimesNewRomanPSMT"/>
              </a:rPr>
              <a:t>The NBME provides specific advice on this issue: </a:t>
            </a:r>
          </a:p>
          <a:p>
            <a:pPr lvl="1"/>
            <a:r>
              <a:rPr lang="en-US" sz="1400" b="0" i="0" u="none" strike="noStrike" baseline="0" dirty="0">
                <a:solidFill>
                  <a:srgbClr val="0000FF"/>
                </a:solidFill>
                <a:latin typeface="TimesNewRomanPSMT"/>
              </a:rPr>
              <a:t>http://www.usmle.org/test-accommodations/PIEs.html</a:t>
            </a:r>
            <a:endParaRPr lang="en-US" sz="1100" dirty="0">
              <a:latin typeface="TimesNewRomanPSMT"/>
            </a:endParaRP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EE27DB8C-D653-AAE4-04EE-201AEC39E2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731837"/>
            <a:ext cx="487363" cy="487363"/>
          </a:xfrm>
          <a:prstGeom prst="rect">
            <a:avLst/>
          </a:prstGeom>
        </p:spPr>
      </p:pic>
    </p:spTree>
    <p:extLst>
      <p:ext uri="{BB962C8B-B14F-4D97-AF65-F5344CB8AC3E}">
        <p14:creationId xmlns:p14="http://schemas.microsoft.com/office/powerpoint/2010/main" val="3734188323"/>
      </p:ext>
    </p:extLst>
  </p:cSld>
  <p:clrMapOvr>
    <a:masterClrMapping/>
  </p:clrMapOvr>
  <mc:AlternateContent xmlns:mc="http://schemas.openxmlformats.org/markup-compatibility/2006" xmlns:p14="http://schemas.microsoft.com/office/powerpoint/2010/main">
    <mc:Choice Requires="p14">
      <p:transition spd="slow" p14:dur="2000" advTm="29457"/>
    </mc:Choice>
    <mc:Fallback xmlns="">
      <p:transition spd="slow" advTm="2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76200" y="486796"/>
            <a:ext cx="9220200" cy="1143000"/>
          </a:xfrm>
        </p:spPr>
        <p:txBody>
          <a:bodyPr/>
          <a:lstStyle/>
          <a:p>
            <a:r>
              <a:rPr lang="en-US" sz="3500" b="1" dirty="0">
                <a:latin typeface="TimesNewRomanPSMT"/>
              </a:rPr>
              <a:t>Newly (or recently) Diagnosed w/o a History of Accommodations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38100" y="1737518"/>
            <a:ext cx="9220200" cy="4929982"/>
          </a:xfrm>
        </p:spPr>
        <p:txBody>
          <a:bodyPr/>
          <a:lstStyle/>
          <a:p>
            <a:pPr algn="l"/>
            <a:r>
              <a:rPr lang="en-US" sz="1800" b="0" i="0" u="none" strike="noStrike" baseline="0" dirty="0">
                <a:latin typeface="TimesNewRomanPSMT"/>
              </a:rPr>
              <a:t>If you do not have a history of accommodation or have been recently diagnosed with a disability you must answer the question “why now?” </a:t>
            </a:r>
          </a:p>
          <a:p>
            <a:pPr marL="0" indent="0" algn="l">
              <a:buNone/>
            </a:pPr>
            <a:endParaRPr lang="en-US" sz="1800" b="0" i="0" u="none" strike="noStrike" baseline="0" dirty="0">
              <a:latin typeface="TimesNewRomanPSMT"/>
            </a:endParaRPr>
          </a:p>
          <a:p>
            <a:pPr algn="l"/>
            <a:r>
              <a:rPr lang="en-US" sz="1800" b="0" i="0" u="none" strike="noStrike" baseline="0" dirty="0">
                <a:latin typeface="TimesNewRomanPSMT"/>
              </a:rPr>
              <a:t>The NBME will want to know why you have successfully gained entry to medical school without accommodations, but now have difficulty accessing the education curriculum.</a:t>
            </a:r>
          </a:p>
          <a:p>
            <a:pPr marL="0" indent="0" algn="l">
              <a:buNone/>
            </a:pPr>
            <a:endParaRPr lang="en-US" sz="1800" b="0" i="0" u="none" strike="noStrike" baseline="0" dirty="0">
              <a:latin typeface="TimesNewRomanPSMT"/>
            </a:endParaRPr>
          </a:p>
          <a:p>
            <a:pPr algn="l"/>
            <a:r>
              <a:rPr lang="en-US" sz="1800" b="0" i="0" u="none" strike="noStrike" baseline="0" dirty="0">
                <a:latin typeface="TimesNewRomanPSMT"/>
              </a:rPr>
              <a:t>The examiner who diagnosed you will also be required to speak to these issues. ENSURE that your evaluator is able/willing to provide a thorough assessment.</a:t>
            </a:r>
          </a:p>
          <a:p>
            <a:pPr algn="l"/>
            <a:endParaRPr lang="en-US" sz="1800" dirty="0">
              <a:latin typeface="TimesNewRomanPSMT"/>
            </a:endParaRPr>
          </a:p>
          <a:p>
            <a:pPr algn="l"/>
            <a:r>
              <a:rPr lang="en-US" sz="1800" b="1" dirty="0">
                <a:latin typeface="TimesNewRomanPSMT"/>
              </a:rPr>
              <a:t>Remember</a:t>
            </a:r>
            <a:r>
              <a:rPr lang="en-US" sz="1800" dirty="0">
                <a:latin typeface="TimesNewRomanPSMT"/>
              </a:rPr>
              <a:t>: Ensure the documentation/assessments utilized are &lt;3 years. The NBME will likely not consider older documentation</a:t>
            </a:r>
            <a:endParaRPr lang="en-US" sz="1100" dirty="0">
              <a:latin typeface="TimesNewRomanPSMT"/>
            </a:endParaRP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70A544AC-8599-F454-086D-ADD48FC9A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1029358"/>
            <a:ext cx="487363" cy="487363"/>
          </a:xfrm>
          <a:prstGeom prst="rect">
            <a:avLst/>
          </a:prstGeom>
        </p:spPr>
      </p:pic>
    </p:spTree>
    <p:extLst>
      <p:ext uri="{BB962C8B-B14F-4D97-AF65-F5344CB8AC3E}">
        <p14:creationId xmlns:p14="http://schemas.microsoft.com/office/powerpoint/2010/main" val="2426995038"/>
      </p:ext>
    </p:extLst>
  </p:cSld>
  <p:clrMapOvr>
    <a:masterClrMapping/>
  </p:clrMapOvr>
  <mc:AlternateContent xmlns:mc="http://schemas.openxmlformats.org/markup-compatibility/2006" xmlns:p14="http://schemas.microsoft.com/office/powerpoint/2010/main">
    <mc:Choice Requires="p14">
      <p:transition spd="slow" p14:dur="2000" advTm="47602"/>
    </mc:Choice>
    <mc:Fallback xmlns="">
      <p:transition spd="slow" advTm="4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76200" y="486796"/>
            <a:ext cx="9220200" cy="1143000"/>
          </a:xfrm>
        </p:spPr>
        <p:txBody>
          <a:bodyPr/>
          <a:lstStyle/>
          <a:p>
            <a:r>
              <a:rPr lang="en-US" sz="3200" b="1" dirty="0">
                <a:latin typeface="TimesNewRomanPSMT"/>
              </a:rPr>
              <a:t>Newly (or recently) Diagnosed SWD </a:t>
            </a:r>
            <a:br>
              <a:rPr lang="en-US" sz="3200" b="1" dirty="0">
                <a:latin typeface="TimesNewRomanPSMT"/>
              </a:rPr>
            </a:br>
            <a:r>
              <a:rPr lang="en-US" sz="3200" b="1" u="sng" dirty="0">
                <a:latin typeface="TimesNewRomanPSMT"/>
              </a:rPr>
              <a:t>Without</a:t>
            </a:r>
            <a:r>
              <a:rPr lang="en-US" sz="3200" b="1" dirty="0">
                <a:latin typeface="TimesNewRomanPSMT"/>
              </a:rPr>
              <a:t> History of Accommodations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524000"/>
            <a:ext cx="9220200" cy="4929982"/>
          </a:xfrm>
        </p:spPr>
        <p:txBody>
          <a:bodyPr/>
          <a:lstStyle/>
          <a:p>
            <a:pPr algn="l"/>
            <a:r>
              <a:rPr lang="en-US" sz="2000" dirty="0">
                <a:latin typeface="TimesNewRomanPSMT"/>
              </a:rPr>
              <a:t>A</a:t>
            </a:r>
            <a:r>
              <a:rPr lang="en-US" sz="2000" b="0" i="0" u="none" strike="noStrike" baseline="0" dirty="0">
                <a:latin typeface="TimesNewRomanPSMT"/>
              </a:rPr>
              <a:t>dvice/Tips from previous UA applicants with new diagnoses</a:t>
            </a:r>
          </a:p>
          <a:p>
            <a:pPr lvl="1"/>
            <a:r>
              <a:rPr lang="en-US" sz="1500" b="0" i="0" u="none" strike="noStrike" baseline="0" dirty="0">
                <a:latin typeface="TimesNewRomanPSMT"/>
              </a:rPr>
              <a:t>Consider obtaining multiple assessments (psychoeducation assessments, psychological evaluations)</a:t>
            </a:r>
            <a:endParaRPr lang="en-US" sz="1500" dirty="0">
              <a:latin typeface="TimesNewRomanPSMT"/>
            </a:endParaRPr>
          </a:p>
          <a:p>
            <a:pPr lvl="1"/>
            <a:r>
              <a:rPr lang="en-US" sz="1500" b="0" i="0" u="none" strike="noStrike" baseline="0" dirty="0">
                <a:latin typeface="TimesNewRomanPSMT"/>
              </a:rPr>
              <a:t>Ensure your evaluator is experienced with constructing appropriate reports</a:t>
            </a:r>
          </a:p>
          <a:p>
            <a:pPr lvl="1"/>
            <a:r>
              <a:rPr lang="en-US" sz="1500" dirty="0">
                <a:latin typeface="TimesNewRomanPSMT"/>
              </a:rPr>
              <a:t>If you do not have a documented childhood history of a disorder, consider obtaining letters of support from those who know you from childhood to attest to your level of impairment.</a:t>
            </a:r>
          </a:p>
          <a:p>
            <a:pPr lvl="1"/>
            <a:r>
              <a:rPr lang="en-US" sz="1500" dirty="0">
                <a:latin typeface="TimesNewRomanPSMT"/>
              </a:rPr>
              <a:t>Obtain letter of support which strengthen your case in establishing a history of your disorder</a:t>
            </a:r>
          </a:p>
          <a:p>
            <a:pPr lvl="2"/>
            <a:r>
              <a:rPr lang="en-US" sz="1100" b="0" i="0" u="none" strike="noStrike" baseline="0" dirty="0">
                <a:latin typeface="TimesNewRomanPSMT"/>
              </a:rPr>
              <a:t>Family</a:t>
            </a:r>
            <a:endParaRPr lang="en-US" sz="1100" dirty="0">
              <a:latin typeface="TimesNewRomanPSMT"/>
            </a:endParaRPr>
          </a:p>
          <a:p>
            <a:pPr lvl="2"/>
            <a:r>
              <a:rPr lang="en-US" sz="1100" b="0" i="0" u="none" strike="noStrike" baseline="0" dirty="0">
                <a:latin typeface="TimesNewRomanPSMT"/>
              </a:rPr>
              <a:t>Former employers/teachers/professors</a:t>
            </a:r>
          </a:p>
          <a:p>
            <a:pPr lvl="1"/>
            <a:r>
              <a:rPr lang="en-US" sz="1500" dirty="0">
                <a:latin typeface="TimesNewRomanPSMT"/>
              </a:rPr>
              <a:t>Start collecting your documentation EARLY.</a:t>
            </a:r>
          </a:p>
          <a:p>
            <a:pPr lvl="2"/>
            <a:r>
              <a:rPr lang="en-US" sz="1100" dirty="0">
                <a:latin typeface="TimesNewRomanPSMT"/>
              </a:rPr>
              <a:t>Achieved test results and secondary education documentation can take weeks to receive</a:t>
            </a:r>
          </a:p>
          <a:p>
            <a:pPr lvl="2"/>
            <a:r>
              <a:rPr lang="en-US" sz="1100" dirty="0">
                <a:latin typeface="TimesNewRomanPSMT"/>
              </a:rPr>
              <a:t>Medical records (particularly mental health records) can also be difficult to obtain</a:t>
            </a:r>
          </a:p>
          <a:p>
            <a:pPr lvl="1"/>
            <a:r>
              <a:rPr lang="en-US" sz="1500" dirty="0">
                <a:latin typeface="TimesNewRomanPSMT"/>
              </a:rPr>
              <a:t>Do some research beforehand on your specific disability/disorder.</a:t>
            </a:r>
          </a:p>
          <a:p>
            <a:pPr lvl="2"/>
            <a:r>
              <a:rPr lang="en-US" sz="1100" dirty="0">
                <a:latin typeface="TimesNewRomanPSMT"/>
              </a:rPr>
              <a:t>Many (inexperienced) practitioners may not be familiar with current literature relating to the appropriate of accommodations for your particular disorder. A working knowledge can be helpful.</a:t>
            </a:r>
          </a:p>
          <a:p>
            <a:pPr lvl="2"/>
            <a:r>
              <a:rPr lang="en-US" sz="1100" dirty="0">
                <a:latin typeface="TimesNewRomanPSMT"/>
              </a:rPr>
              <a:t>Knowledge of  “accepted” assessments/subtests can save you time/money</a:t>
            </a:r>
          </a:p>
          <a:p>
            <a:pPr lvl="1"/>
            <a:r>
              <a:rPr lang="en-US" sz="1500" dirty="0">
                <a:latin typeface="TimesNewRomanPSMT"/>
              </a:rPr>
              <a:t>Explore alternative accommodations which may be more appropriate for your specific case</a:t>
            </a:r>
          </a:p>
          <a:p>
            <a:pPr lvl="1"/>
            <a:r>
              <a:rPr lang="en-US" sz="1500" dirty="0">
                <a:latin typeface="TimesNewRomanPSMT"/>
              </a:rPr>
              <a:t>Determine if your desired accommodations is worth it</a:t>
            </a:r>
          </a:p>
          <a:p>
            <a:pPr lvl="2"/>
            <a:r>
              <a:rPr lang="en-US" sz="1100" dirty="0">
                <a:latin typeface="TimesNewRomanPSMT"/>
              </a:rPr>
              <a:t>Particularly if applying “late”, know this process is arduous and can take away time/energy from Step preparation (and ultimately not guaranteed).</a:t>
            </a:r>
          </a:p>
          <a:p>
            <a:pPr lvl="2"/>
            <a:endParaRPr lang="en-US" sz="1100" dirty="0">
              <a:latin typeface="TimesNewRomanPSMT"/>
            </a:endParaRPr>
          </a:p>
          <a:p>
            <a:pPr lvl="2"/>
            <a:endParaRPr lang="en-US" sz="1100" dirty="0">
              <a:latin typeface="TimesNewRomanPSMT"/>
            </a:endParaRPr>
          </a:p>
          <a:p>
            <a:pPr lvl="1"/>
            <a:endParaRPr lang="en-US" sz="1100" b="0" i="0" u="none" strike="noStrike" baseline="0" dirty="0">
              <a:latin typeface="TimesNewRomanPSMT"/>
            </a:endParaRPr>
          </a:p>
          <a:p>
            <a:pPr lvl="1"/>
            <a:endParaRPr lang="en-US" sz="1500" b="0" i="0" u="none" strike="noStrike" baseline="0" dirty="0">
              <a:latin typeface="TimesNewRomanPSMT"/>
            </a:endParaRP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8" name="Recorded Sound">
            <a:hlinkClick r:id="" action="ppaction://media"/>
            <a:extLst>
              <a:ext uri="{FF2B5EF4-FFF2-40B4-BE49-F238E27FC236}">
                <a16:creationId xmlns:a16="http://schemas.microsoft.com/office/drawing/2014/main" id="{81F63249-D0FB-49FB-A113-8EB12FD46D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0600" y="609600"/>
            <a:ext cx="487363" cy="487363"/>
          </a:xfrm>
          <a:prstGeom prst="rect">
            <a:avLst/>
          </a:prstGeom>
        </p:spPr>
      </p:pic>
      <p:pic>
        <p:nvPicPr>
          <p:cNvPr id="9" name="Recorded Sound">
            <a:hlinkClick r:id="" action="ppaction://media"/>
            <a:extLst>
              <a:ext uri="{FF2B5EF4-FFF2-40B4-BE49-F238E27FC236}">
                <a16:creationId xmlns:a16="http://schemas.microsoft.com/office/drawing/2014/main" id="{9062F9A2-C72E-D4DE-BF6E-489C3B15541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16043" y="1156245"/>
            <a:ext cx="487363" cy="487363"/>
          </a:xfrm>
          <a:prstGeom prst="rect">
            <a:avLst/>
          </a:prstGeom>
        </p:spPr>
      </p:pic>
    </p:spTree>
    <p:extLst>
      <p:ext uri="{BB962C8B-B14F-4D97-AF65-F5344CB8AC3E}">
        <p14:creationId xmlns:p14="http://schemas.microsoft.com/office/powerpoint/2010/main" val="2482024715"/>
      </p:ext>
    </p:extLst>
  </p:cSld>
  <p:clrMapOvr>
    <a:masterClrMapping/>
  </p:clrMapOvr>
  <mc:AlternateContent xmlns:mc="http://schemas.openxmlformats.org/markup-compatibility/2006" xmlns:p14="http://schemas.microsoft.com/office/powerpoint/2010/main">
    <mc:Choice Requires="p14">
      <p:transition spd="slow" p14:dur="2000" advTm="62202"/>
    </mc:Choice>
    <mc:Fallback xmlns="">
      <p:transition spd="slow" advTm="62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41" fill="hold"/>
                                        <p:tgtEl>
                                          <p:spTgt spid="8"/>
                                        </p:tgtEl>
                                      </p:cBhvr>
                                    </p:cmd>
                                  </p:childTnLst>
                                </p:cTn>
                              </p:par>
                            </p:childTnLst>
                          </p:cTn>
                        </p:par>
                        <p:par>
                          <p:cTn id="7" fill="hold">
                            <p:stCondLst>
                              <p:cond delay="65141"/>
                            </p:stCondLst>
                            <p:childTnLst>
                              <p:par>
                                <p:cTn id="8" presetID="1" presetClass="mediacall" presetSubtype="0" fill="hold" nodeType="afterEffect">
                                  <p:stCondLst>
                                    <p:cond delay="0"/>
                                  </p:stCondLst>
                                  <p:childTnLst>
                                    <p:cmd type="call" cmd="playFrom(0.0)">
                                      <p:cBhvr>
                                        <p:cTn id="9" dur="719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76200" y="190500"/>
            <a:ext cx="9220200" cy="1143000"/>
          </a:xfrm>
        </p:spPr>
        <p:txBody>
          <a:bodyPr/>
          <a:lstStyle/>
          <a:p>
            <a:r>
              <a:rPr lang="en-US" sz="3300" b="1" dirty="0">
                <a:latin typeface="TimesNewRomanPSMT"/>
              </a:rPr>
              <a:t>TIPS: Personal Statement</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066800"/>
            <a:ext cx="9220200" cy="4929982"/>
          </a:xfrm>
        </p:spPr>
        <p:txBody>
          <a:bodyPr/>
          <a:lstStyle/>
          <a:p>
            <a:pPr algn="l"/>
            <a:r>
              <a:rPr lang="en-US" sz="1600" dirty="0">
                <a:latin typeface="TimesNewRomanPSMT"/>
              </a:rPr>
              <a:t>This is your only opportunity to share your personal experience of living with a disability.</a:t>
            </a:r>
          </a:p>
          <a:p>
            <a:pPr lvl="2"/>
            <a:r>
              <a:rPr lang="en-US" sz="1200" dirty="0">
                <a:latin typeface="TimesNewRomanPSMT"/>
              </a:rPr>
              <a:t>This is often the most time-consuming part of the application process but one of the most important and compelling parts of the request. </a:t>
            </a:r>
          </a:p>
          <a:p>
            <a:r>
              <a:rPr lang="en-US" sz="2000" dirty="0">
                <a:latin typeface="TimesNewRomanPSMT"/>
              </a:rPr>
              <a:t>Points of Consideration</a:t>
            </a:r>
          </a:p>
          <a:p>
            <a:pPr marL="685800" lvl="1" indent="-228600">
              <a:buFont typeface="+mj-lt"/>
              <a:buAutoNum type="arabicPeriod"/>
            </a:pPr>
            <a:r>
              <a:rPr lang="en-US" sz="1600" dirty="0">
                <a:latin typeface="TimesNewRomanPSMT"/>
              </a:rPr>
              <a:t>Explain the nature of your disability and why you are requesting accommodations.</a:t>
            </a:r>
          </a:p>
          <a:p>
            <a:pPr marL="1085850" lvl="2"/>
            <a:r>
              <a:rPr lang="en-US" sz="1200" dirty="0">
                <a:latin typeface="TimesNewRomanPSMT"/>
              </a:rPr>
              <a:t>Include a description of the day-to-day impact of your disability - not just the impact on academic tasks, like taking exams (e.g., impact on interpersonal relationships, employment, course withdrawals, personal organization, driving record, financial management, </a:t>
            </a:r>
            <a:r>
              <a:rPr lang="en-US" sz="1200" dirty="0" err="1">
                <a:latin typeface="TimesNewRomanPSMT"/>
              </a:rPr>
              <a:t>etc</a:t>
            </a:r>
            <a:r>
              <a:rPr lang="en-US" sz="1200" dirty="0">
                <a:latin typeface="TimesNewRomanPSMT"/>
              </a:rPr>
              <a:t>).</a:t>
            </a:r>
          </a:p>
          <a:p>
            <a:pPr marL="685800" lvl="1" indent="-228600">
              <a:buFont typeface="+mj-lt"/>
              <a:buAutoNum type="arabicPeriod"/>
            </a:pPr>
            <a:r>
              <a:rPr lang="en-US" sz="1600" dirty="0">
                <a:latin typeface="TimesNewRomanPSMT"/>
              </a:rPr>
              <a:t>Focus on your areas of difficulty rather than your strengths.</a:t>
            </a:r>
          </a:p>
          <a:p>
            <a:pPr lvl="2"/>
            <a:r>
              <a:rPr lang="en-US" sz="1200" dirty="0">
                <a:latin typeface="TimesNewRomanPSMT"/>
              </a:rPr>
              <a:t>This can feel awkward, because oftentimes students with disabilities are taught to put their “best foot forward” and emphasize their strengths when speaking about themselves. However, the personal statement is not the time to talk about how well you have been doing. It is actually the place to emphasize and highlight what has been difficult. It is essential that you connect your accommodations to any successes. </a:t>
            </a:r>
          </a:p>
          <a:p>
            <a:pPr lvl="2"/>
            <a:r>
              <a:rPr lang="en-US" sz="1200" dirty="0">
                <a:latin typeface="TimesNewRomanPSMT"/>
              </a:rPr>
              <a:t>The burden to prove that the requested accommodations are necessary is on the student. </a:t>
            </a:r>
          </a:p>
          <a:p>
            <a:pPr lvl="2"/>
            <a:r>
              <a:rPr lang="en-US" sz="1200" dirty="0">
                <a:latin typeface="TimesNewRomanPSMT"/>
              </a:rPr>
              <a:t>Be very clear about the barriers posed by the test, and the anticipated outcome if the accommodation you are requesting is not in place. The barrier must be grounded in the nature of your condition and substantiated by the documentation you are providing.</a:t>
            </a:r>
          </a:p>
          <a:p>
            <a:pPr marL="685800" lvl="1" indent="-228600">
              <a:buFont typeface="+mj-lt"/>
              <a:buAutoNum type="arabicPeriod"/>
            </a:pPr>
            <a:r>
              <a:rPr lang="en-US" sz="1600" dirty="0">
                <a:latin typeface="TimesNewRomanPSMT"/>
              </a:rPr>
              <a:t>Pay close attention to the language you use to describe your needs.</a:t>
            </a:r>
          </a:p>
          <a:p>
            <a:pPr lvl="2"/>
            <a:r>
              <a:rPr lang="en-US" sz="1200" dirty="0">
                <a:latin typeface="TimesNewRomanPSMT"/>
              </a:rPr>
              <a:t>The cover letter should not refer to a preference for an accommodation, but rather should emphasize your need for the accommodation. Your job is to explain why the accommodations you are requesting are necessary to ensure your access to the exam. For example, you should not say things like “I would do better with” or “to ensure my success,” as accommodations are designed to ensure access, not success. You should also avoid using phrases such as “learning differences,” as agencies are only interested in disabilities that require accommodations.</a:t>
            </a:r>
          </a:p>
        </p:txBody>
      </p:sp>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dirty="0"/>
              <a:t>https://www.usmle.org/step-exams/test-accommodations/guidelines</a:t>
            </a:r>
          </a:p>
        </p:txBody>
      </p:sp>
      <p:pic>
        <p:nvPicPr>
          <p:cNvPr id="7" name="Recorded Sound">
            <a:hlinkClick r:id="" action="ppaction://media"/>
            <a:extLst>
              <a:ext uri="{FF2B5EF4-FFF2-40B4-BE49-F238E27FC236}">
                <a16:creationId xmlns:a16="http://schemas.microsoft.com/office/drawing/2014/main" id="{63EBA71B-4106-F393-0C64-41C0CFDA42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7256" y="609917"/>
            <a:ext cx="487363" cy="487363"/>
          </a:xfrm>
          <a:prstGeom prst="rect">
            <a:avLst/>
          </a:prstGeom>
        </p:spPr>
      </p:pic>
      <p:pic>
        <p:nvPicPr>
          <p:cNvPr id="8" name="Recorded Sound">
            <a:hlinkClick r:id="" action="ppaction://media"/>
            <a:extLst>
              <a:ext uri="{FF2B5EF4-FFF2-40B4-BE49-F238E27FC236}">
                <a16:creationId xmlns:a16="http://schemas.microsoft.com/office/drawing/2014/main" id="{973210D5-8773-011D-F91F-39207CFF47B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7256" y="1652814"/>
            <a:ext cx="487363" cy="487363"/>
          </a:xfrm>
          <a:prstGeom prst="rect">
            <a:avLst/>
          </a:prstGeom>
        </p:spPr>
      </p:pic>
    </p:spTree>
    <p:extLst>
      <p:ext uri="{BB962C8B-B14F-4D97-AF65-F5344CB8AC3E}">
        <p14:creationId xmlns:p14="http://schemas.microsoft.com/office/powerpoint/2010/main" val="2829158698"/>
      </p:ext>
    </p:extLst>
  </p:cSld>
  <p:clrMapOvr>
    <a:masterClrMapping/>
  </p:clrMapOvr>
  <mc:AlternateContent xmlns:mc="http://schemas.openxmlformats.org/markup-compatibility/2006" xmlns:p14="http://schemas.microsoft.com/office/powerpoint/2010/main">
    <mc:Choice Requires="p14">
      <p:transition spd="slow" p14:dur="2000" advTm="66991"/>
    </mc:Choice>
    <mc:Fallback xmlns="">
      <p:transition spd="slow" advTm="6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91" fill="hold"/>
                                        <p:tgtEl>
                                          <p:spTgt spid="7"/>
                                        </p:tgtEl>
                                      </p:cBhvr>
                                    </p:cmd>
                                  </p:childTnLst>
                                </p:cTn>
                              </p:par>
                            </p:childTnLst>
                          </p:cTn>
                        </p:par>
                        <p:par>
                          <p:cTn id="7" fill="hold">
                            <p:stCondLst>
                              <p:cond delay="66991"/>
                            </p:stCondLst>
                            <p:childTnLst>
                              <p:par>
                                <p:cTn id="8" presetID="1" presetClass="mediacall" presetSubtype="0" fill="hold" nodeType="afterEffect">
                                  <p:stCondLst>
                                    <p:cond delay="0"/>
                                  </p:stCondLst>
                                  <p:childTnLst>
                                    <p:cmd type="call" cmd="playFrom(0.0)">
                                      <p:cBhvr>
                                        <p:cTn id="9" dur="682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618" y="609600"/>
            <a:ext cx="9144000" cy="755217"/>
          </a:xfrm>
        </p:spPr>
        <p:txBody>
          <a:bodyPr/>
          <a:lstStyle/>
          <a:p>
            <a:r>
              <a:rPr lang="en-US" sz="3300" b="1" dirty="0"/>
              <a:t>Important FYIs About Obtaining Accommodations for the USMLE Step Exam(s)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20444" y="1600200"/>
            <a:ext cx="9144000" cy="4929982"/>
          </a:xfrm>
        </p:spPr>
        <p:txBody>
          <a:bodyPr/>
          <a:lstStyle/>
          <a:p>
            <a:r>
              <a:rPr lang="en-US" sz="1800" b="0" i="0" u="none" strike="noStrike" baseline="0" dirty="0">
                <a:latin typeface="TimesNewRomanPSMT"/>
              </a:rPr>
              <a:t>Having previously received testing/academic accommodations in school and/or for standardized exams (</a:t>
            </a:r>
            <a:r>
              <a:rPr lang="en-US" sz="1800" dirty="0">
                <a:latin typeface="TimesNewRomanPSMT"/>
              </a:rPr>
              <a:t>MCAT), it</a:t>
            </a:r>
            <a:r>
              <a:rPr lang="en-US" sz="1800" b="0" i="0" u="none" strike="noStrike" baseline="0" dirty="0">
                <a:latin typeface="TimesNewRomanPSMT"/>
              </a:rPr>
              <a:t> </a:t>
            </a:r>
            <a:r>
              <a:rPr lang="en-US" sz="1800" b="0" i="0" u="sng" strike="noStrike" baseline="0" dirty="0">
                <a:latin typeface="TimesNewRomanPSMT"/>
              </a:rPr>
              <a:t>does not</a:t>
            </a:r>
            <a:r>
              <a:rPr lang="en-US" sz="1800" b="0" i="0" u="none" strike="noStrike" baseline="0" dirty="0">
                <a:latin typeface="TimesNewRomanPSMT"/>
              </a:rPr>
              <a:t> mean they will be granted by the USMLE.</a:t>
            </a:r>
          </a:p>
          <a:p>
            <a:pPr lvl="1"/>
            <a:r>
              <a:rPr lang="en-US" sz="1400" dirty="0">
                <a:latin typeface="TimesNewRomanPSMT"/>
              </a:rPr>
              <a:t>Having previously received them increases your chances but still does</a:t>
            </a:r>
            <a:endParaRPr lang="en-US" sz="1400" b="0" i="0" u="none" strike="noStrike" baseline="0" dirty="0">
              <a:latin typeface="TimesNewRomanPSMT"/>
            </a:endParaRPr>
          </a:p>
          <a:p>
            <a:pPr marL="0" indent="0">
              <a:buNone/>
            </a:pPr>
            <a:endParaRPr lang="en-US" sz="500" b="0" i="0" u="none" strike="noStrike" baseline="0" dirty="0">
              <a:latin typeface="TimesNewRomanPSMT"/>
            </a:endParaRPr>
          </a:p>
          <a:p>
            <a:r>
              <a:rPr lang="en-US" sz="1800" b="0" i="0" u="none" strike="noStrike" baseline="0" dirty="0">
                <a:latin typeface="TimesNewRomanPSMT"/>
              </a:rPr>
              <a:t>Accommodations requests for the Step examinations are made directly to the USMLE.</a:t>
            </a:r>
          </a:p>
          <a:p>
            <a:pPr lvl="1"/>
            <a:r>
              <a:rPr lang="en-US" sz="1400" dirty="0">
                <a:latin typeface="TimesNewRomanPSMT"/>
              </a:rPr>
              <a:t>This is different from the process of obtaining accommodations for University of Arizona (“in-house”) exams.</a:t>
            </a:r>
            <a:endParaRPr lang="en-US" sz="1400" b="0" i="0" u="none" strike="noStrike" baseline="0" dirty="0">
              <a:latin typeface="TimesNewRomanPSMT"/>
            </a:endParaRPr>
          </a:p>
          <a:p>
            <a:pPr lvl="1"/>
            <a:r>
              <a:rPr lang="en-US" sz="1400" dirty="0">
                <a:latin typeface="TimesNewRomanPSMT"/>
              </a:rPr>
              <a:t>There is a </a:t>
            </a:r>
            <a:r>
              <a:rPr lang="en-US" sz="1400" b="1" dirty="0">
                <a:latin typeface="TimesNewRomanPSMT"/>
              </a:rPr>
              <a:t>Higher threshold </a:t>
            </a:r>
            <a:r>
              <a:rPr lang="en-US" sz="1400" dirty="0">
                <a:latin typeface="TimesNewRomanPSMT"/>
              </a:rPr>
              <a:t>for approval relative to most other institutional DRCs.</a:t>
            </a:r>
          </a:p>
          <a:p>
            <a:pPr marL="457200" lvl="1" indent="0">
              <a:buNone/>
            </a:pPr>
            <a:endParaRPr lang="en-US" sz="500" dirty="0">
              <a:latin typeface="TimesNewRomanPSMT"/>
            </a:endParaRPr>
          </a:p>
          <a:p>
            <a:r>
              <a:rPr lang="en-US" sz="1800" dirty="0">
                <a:latin typeface="TimesNewRomanPSMT"/>
              </a:rPr>
              <a:t>Providing yourself sufficient time to navigate this process is essential to ensuring you remain on track to graduate on-time/progress without disruption.</a:t>
            </a:r>
          </a:p>
          <a:p>
            <a:pPr lvl="1"/>
            <a:r>
              <a:rPr lang="en-US" sz="1400" dirty="0">
                <a:latin typeface="TimesNewRomanPSMT"/>
              </a:rPr>
              <a:t>NOTE: Obtaining necessary documentation takes time (letters, official score reports).</a:t>
            </a:r>
          </a:p>
          <a:p>
            <a:pPr lvl="1"/>
            <a:r>
              <a:rPr lang="en-US" sz="1400" dirty="0">
                <a:latin typeface="TimesNewRomanPSMT"/>
              </a:rPr>
              <a:t>General rule of thumb: Anticipate this process will take longer than you plan it will.</a:t>
            </a:r>
          </a:p>
          <a:p>
            <a:endParaRPr lang="en-US" sz="500" dirty="0">
              <a:latin typeface="TimesNewRomanPSMT"/>
            </a:endParaRPr>
          </a:p>
          <a:p>
            <a:r>
              <a:rPr lang="en-US" sz="1800" dirty="0">
                <a:latin typeface="TimesNewRomanPSMT"/>
              </a:rPr>
              <a:t>Though there is no extra cost to the USMLE to apply for accommodations, the ancillary (out of pocket) costs can get expensive depending on your needs.</a:t>
            </a:r>
          </a:p>
          <a:p>
            <a:pPr lvl="1"/>
            <a:r>
              <a:rPr lang="en-US" sz="1400" dirty="0">
                <a:latin typeface="TimesNewRomanPSMT"/>
              </a:rPr>
              <a:t>Psychoeducational evaluations range from $1500-$5000+ (and not covered by most insurance plans).</a:t>
            </a:r>
          </a:p>
          <a:p>
            <a:pPr lvl="1"/>
            <a:r>
              <a:rPr lang="en-US" sz="1400" dirty="0">
                <a:latin typeface="TimesNewRomanPSMT"/>
              </a:rPr>
              <a:t>There are costs associated with obtaining official score reports from standardized tests and academic transcripts.</a:t>
            </a:r>
          </a:p>
          <a:p>
            <a:endParaRPr lang="en-US" sz="1800" dirty="0">
              <a:latin typeface="TimesNewRomanPSMT"/>
            </a:endParaRPr>
          </a:p>
        </p:txBody>
      </p:sp>
      <p:pic>
        <p:nvPicPr>
          <p:cNvPr id="4" name="Recorded Sound">
            <a:hlinkClick r:id="" action="ppaction://media"/>
            <a:extLst>
              <a:ext uri="{FF2B5EF4-FFF2-40B4-BE49-F238E27FC236}">
                <a16:creationId xmlns:a16="http://schemas.microsoft.com/office/drawing/2014/main" id="{6993AE3C-E8A8-49DD-CB58-5225398402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2019" y="609600"/>
            <a:ext cx="487363" cy="487363"/>
          </a:xfrm>
          <a:prstGeom prst="rect">
            <a:avLst/>
          </a:prstGeom>
        </p:spPr>
      </p:pic>
    </p:spTree>
    <p:extLst>
      <p:ext uri="{BB962C8B-B14F-4D97-AF65-F5344CB8AC3E}">
        <p14:creationId xmlns:p14="http://schemas.microsoft.com/office/powerpoint/2010/main" val="2389951623"/>
      </p:ext>
    </p:extLst>
  </p:cSld>
  <p:clrMapOvr>
    <a:masterClrMapping/>
  </p:clrMapOvr>
  <mc:AlternateContent xmlns:mc="http://schemas.openxmlformats.org/markup-compatibility/2006" xmlns:p14="http://schemas.microsoft.com/office/powerpoint/2010/main">
    <mc:Choice Requires="p14">
      <p:transition spd="slow" p14:dur="2000" advTm="95975"/>
    </mc:Choice>
    <mc:Fallback xmlns="">
      <p:transition spd="slow" advTm="9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1E34-EFB8-708E-0DCB-58DA1C373B77}"/>
              </a:ext>
            </a:extLst>
          </p:cNvPr>
          <p:cNvSpPr>
            <a:spLocks noGrp="1"/>
          </p:cNvSpPr>
          <p:nvPr>
            <p:ph type="title"/>
          </p:nvPr>
        </p:nvSpPr>
        <p:spPr>
          <a:xfrm>
            <a:off x="-76200" y="381000"/>
            <a:ext cx="9296400" cy="754063"/>
          </a:xfrm>
        </p:spPr>
        <p:txBody>
          <a:bodyPr/>
          <a:lstStyle/>
          <a:p>
            <a:r>
              <a:rPr lang="en-US" sz="3800" b="1" dirty="0"/>
              <a:t>Timeline/Order of Operations</a:t>
            </a:r>
          </a:p>
        </p:txBody>
      </p:sp>
      <p:sp>
        <p:nvSpPr>
          <p:cNvPr id="3" name="Content Placeholder 2">
            <a:extLst>
              <a:ext uri="{FF2B5EF4-FFF2-40B4-BE49-F238E27FC236}">
                <a16:creationId xmlns:a16="http://schemas.microsoft.com/office/drawing/2014/main" id="{13F863BE-3E72-EE9E-5147-3725D66760EC}"/>
              </a:ext>
            </a:extLst>
          </p:cNvPr>
          <p:cNvSpPr>
            <a:spLocks noGrp="1"/>
          </p:cNvSpPr>
          <p:nvPr>
            <p:ph idx="1"/>
          </p:nvPr>
        </p:nvSpPr>
        <p:spPr>
          <a:xfrm>
            <a:off x="0" y="1078635"/>
            <a:ext cx="9144000" cy="5017365"/>
          </a:xfrm>
        </p:spPr>
        <p:txBody>
          <a:bodyPr/>
          <a:lstStyle/>
          <a:p>
            <a:r>
              <a:rPr lang="en-US" sz="2200" dirty="0"/>
              <a:t>Submit application to USMLE for your examination designating your intent to apply for accommodations.</a:t>
            </a:r>
          </a:p>
          <a:p>
            <a:r>
              <a:rPr lang="en-US" sz="2200" dirty="0"/>
              <a:t>After ~one week, you will receive confirmation and instructions on how to submit your documentation to the USMLE Disability Resources.</a:t>
            </a:r>
          </a:p>
          <a:p>
            <a:pPr lvl="1"/>
            <a:r>
              <a:rPr lang="en-US" sz="1500" dirty="0"/>
              <a:t>NOTE: There is no time limit but it is STRONGLY advised that you have your application materials ready for submission when initially signing up to for the examination.</a:t>
            </a:r>
          </a:p>
          <a:p>
            <a:r>
              <a:rPr lang="en-US" sz="2200" dirty="0"/>
              <a:t>Submit application materials to the USMLE and indicate when ready for them to begin their formal review.</a:t>
            </a:r>
          </a:p>
          <a:p>
            <a:pPr lvl="1"/>
            <a:r>
              <a:rPr lang="en-US" sz="1500" dirty="0"/>
              <a:t>Once you give word, this is when the 60 business day clock begins</a:t>
            </a:r>
          </a:p>
          <a:p>
            <a:pPr lvl="1"/>
            <a:r>
              <a:rPr lang="en-US" sz="1500" dirty="0"/>
              <a:t>NOTE: Keep in mind once you give the go ahead that your application is “complete”, you can submit additional documentation but </a:t>
            </a:r>
            <a:r>
              <a:rPr lang="en-US" sz="1500" u="sng" dirty="0"/>
              <a:t>THE 60 BUSINESS DAY CLOCK RESETS</a:t>
            </a:r>
          </a:p>
          <a:p>
            <a:pPr lvl="1"/>
            <a:r>
              <a:rPr lang="en-US" sz="1500" dirty="0"/>
              <a:t>Keep in mind that the clock does not begin until disability services confirms they have all necessary documentation.</a:t>
            </a:r>
          </a:p>
          <a:p>
            <a:r>
              <a:rPr lang="en-US" sz="2400" dirty="0"/>
              <a:t>During the 60 business day waiting period</a:t>
            </a:r>
          </a:p>
          <a:p>
            <a:pPr lvl="1"/>
            <a:r>
              <a:rPr lang="en-US" sz="1500" dirty="0"/>
              <a:t>Keep an eye on your email as the USMLE may contact you with questions/clarification and may ask for additional documentation.</a:t>
            </a:r>
          </a:p>
        </p:txBody>
      </p:sp>
      <p:pic>
        <p:nvPicPr>
          <p:cNvPr id="6" name="Recorded Sound">
            <a:hlinkClick r:id="" action="ppaction://media"/>
            <a:extLst>
              <a:ext uri="{FF2B5EF4-FFF2-40B4-BE49-F238E27FC236}">
                <a16:creationId xmlns:a16="http://schemas.microsoft.com/office/drawing/2014/main" id="{F9606F82-4B0E-F8F6-73D2-3FD068E900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7256" y="591272"/>
            <a:ext cx="487363" cy="487363"/>
          </a:xfrm>
          <a:prstGeom prst="rect">
            <a:avLst/>
          </a:prstGeom>
        </p:spPr>
      </p:pic>
      <p:pic>
        <p:nvPicPr>
          <p:cNvPr id="7" name="Recorded Sound">
            <a:hlinkClick r:id="" action="ppaction://media"/>
            <a:extLst>
              <a:ext uri="{FF2B5EF4-FFF2-40B4-BE49-F238E27FC236}">
                <a16:creationId xmlns:a16="http://schemas.microsoft.com/office/drawing/2014/main" id="{8A21A727-65C1-06D9-DFB2-8D09837374D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7255" y="1532588"/>
            <a:ext cx="487363" cy="487363"/>
          </a:xfrm>
          <a:prstGeom prst="rect">
            <a:avLst/>
          </a:prstGeom>
        </p:spPr>
      </p:pic>
    </p:spTree>
    <p:extLst>
      <p:ext uri="{BB962C8B-B14F-4D97-AF65-F5344CB8AC3E}">
        <p14:creationId xmlns:p14="http://schemas.microsoft.com/office/powerpoint/2010/main" val="4020203977"/>
      </p:ext>
    </p:extLst>
  </p:cSld>
  <p:clrMapOvr>
    <a:masterClrMapping/>
  </p:clrMapOvr>
  <mc:AlternateContent xmlns:mc="http://schemas.openxmlformats.org/markup-compatibility/2006" xmlns:p14="http://schemas.microsoft.com/office/powerpoint/2010/main">
    <mc:Choice Requires="p14">
      <p:transition spd="slow" p14:dur="2000" advTm="55072"/>
    </mc:Choice>
    <mc:Fallback xmlns="">
      <p:transition spd="slow" advTm="5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72" fill="hold"/>
                                        <p:tgtEl>
                                          <p:spTgt spid="6"/>
                                        </p:tgtEl>
                                      </p:cBhvr>
                                    </p:cmd>
                                  </p:childTnLst>
                                </p:cTn>
                              </p:par>
                            </p:childTnLst>
                          </p:cTn>
                        </p:par>
                        <p:par>
                          <p:cTn id="7" fill="hold">
                            <p:stCondLst>
                              <p:cond delay="55072"/>
                            </p:stCondLst>
                            <p:childTnLst>
                              <p:par>
                                <p:cTn id="8" presetID="1" presetClass="mediacall" presetSubtype="0" fill="hold" nodeType="afterEffect">
                                  <p:stCondLst>
                                    <p:cond delay="0"/>
                                  </p:stCondLst>
                                  <p:childTnLst>
                                    <p:cmd type="call" cmd="playFrom(0.0)">
                                      <p:cBhvr>
                                        <p:cTn id="9" dur="816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1E34-EFB8-708E-0DCB-58DA1C373B77}"/>
              </a:ext>
            </a:extLst>
          </p:cNvPr>
          <p:cNvSpPr>
            <a:spLocks noGrp="1"/>
          </p:cNvSpPr>
          <p:nvPr>
            <p:ph type="title"/>
          </p:nvPr>
        </p:nvSpPr>
        <p:spPr>
          <a:xfrm>
            <a:off x="0" y="609600"/>
            <a:ext cx="9296400" cy="1143000"/>
          </a:xfrm>
        </p:spPr>
        <p:txBody>
          <a:bodyPr/>
          <a:lstStyle/>
          <a:p>
            <a:r>
              <a:rPr lang="en-US" sz="3800" b="1" dirty="0"/>
              <a:t>Considerations Once Your Application is Submitted</a:t>
            </a:r>
          </a:p>
        </p:txBody>
      </p:sp>
      <p:sp>
        <p:nvSpPr>
          <p:cNvPr id="3" name="Content Placeholder 2">
            <a:extLst>
              <a:ext uri="{FF2B5EF4-FFF2-40B4-BE49-F238E27FC236}">
                <a16:creationId xmlns:a16="http://schemas.microsoft.com/office/drawing/2014/main" id="{13F863BE-3E72-EE9E-5147-3725D66760EC}"/>
              </a:ext>
            </a:extLst>
          </p:cNvPr>
          <p:cNvSpPr>
            <a:spLocks noGrp="1"/>
          </p:cNvSpPr>
          <p:nvPr>
            <p:ph idx="1"/>
          </p:nvPr>
        </p:nvSpPr>
        <p:spPr>
          <a:xfrm>
            <a:off x="0" y="1828800"/>
            <a:ext cx="9144000" cy="4297363"/>
          </a:xfrm>
        </p:spPr>
        <p:txBody>
          <a:bodyPr/>
          <a:lstStyle/>
          <a:p>
            <a:r>
              <a:rPr lang="en-US" sz="2500" dirty="0"/>
              <a:t>Consider obtaining any additional evaluations/documentation which you feel could strengthen your application (for appeal).</a:t>
            </a:r>
          </a:p>
          <a:p>
            <a:r>
              <a:rPr lang="en-US" sz="2500" dirty="0"/>
              <a:t>If your decision waiting time falls within your dedicated study period.</a:t>
            </a:r>
          </a:p>
          <a:p>
            <a:pPr lvl="1"/>
            <a:r>
              <a:rPr lang="en-US" sz="2000" dirty="0"/>
              <a:t>Strongly consider preparing as though you will not be granted your requested accommodation.</a:t>
            </a:r>
          </a:p>
          <a:p>
            <a:r>
              <a:rPr lang="en-US" sz="2400" dirty="0"/>
              <a:t>Keep in touch with your learning specialist (and House Dean)</a:t>
            </a:r>
          </a:p>
          <a:p>
            <a:pPr lvl="1"/>
            <a:r>
              <a:rPr lang="en-US" sz="2000" dirty="0"/>
              <a:t>They can provide assistance/guidance on things such as clerkship (re)scheduling should a decision not be rendered in time (and/or scheduling of your exam gets tricky). </a:t>
            </a:r>
          </a:p>
          <a:p>
            <a:endParaRPr lang="en-US" sz="2400" dirty="0"/>
          </a:p>
        </p:txBody>
      </p:sp>
      <p:pic>
        <p:nvPicPr>
          <p:cNvPr id="6" name="Recorded Sound">
            <a:hlinkClick r:id="" action="ppaction://media"/>
            <a:extLst>
              <a:ext uri="{FF2B5EF4-FFF2-40B4-BE49-F238E27FC236}">
                <a16:creationId xmlns:a16="http://schemas.microsoft.com/office/drawing/2014/main" id="{48267E04-E688-3961-7992-4F57265C23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185454"/>
            <a:ext cx="487363" cy="487363"/>
          </a:xfrm>
          <a:prstGeom prst="rect">
            <a:avLst/>
          </a:prstGeom>
        </p:spPr>
      </p:pic>
      <p:pic>
        <p:nvPicPr>
          <p:cNvPr id="7" name="Recorded Sound">
            <a:hlinkClick r:id="" action="ppaction://media"/>
            <a:extLst>
              <a:ext uri="{FF2B5EF4-FFF2-40B4-BE49-F238E27FC236}">
                <a16:creationId xmlns:a16="http://schemas.microsoft.com/office/drawing/2014/main" id="{17ECC21D-8619-90A9-C92A-ADF0B2BE97F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34399" y="1810588"/>
            <a:ext cx="487363" cy="487363"/>
          </a:xfrm>
          <a:prstGeom prst="rect">
            <a:avLst/>
          </a:prstGeom>
        </p:spPr>
      </p:pic>
    </p:spTree>
    <p:extLst>
      <p:ext uri="{BB962C8B-B14F-4D97-AF65-F5344CB8AC3E}">
        <p14:creationId xmlns:p14="http://schemas.microsoft.com/office/powerpoint/2010/main" val="2595624370"/>
      </p:ext>
    </p:extLst>
  </p:cSld>
  <p:clrMapOvr>
    <a:masterClrMapping/>
  </p:clrMapOvr>
  <mc:AlternateContent xmlns:mc="http://schemas.openxmlformats.org/markup-compatibility/2006" xmlns:p14="http://schemas.microsoft.com/office/powerpoint/2010/main">
    <mc:Choice Requires="p14">
      <p:transition spd="slow" p14:dur="2000" advTm="36452"/>
    </mc:Choice>
    <mc:Fallback xmlns="">
      <p:transition spd="slow" advTm="3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52" fill="hold"/>
                                        <p:tgtEl>
                                          <p:spTgt spid="6"/>
                                        </p:tgtEl>
                                      </p:cBhvr>
                                    </p:cmd>
                                  </p:childTnLst>
                                </p:cTn>
                              </p:par>
                            </p:childTnLst>
                          </p:cTn>
                        </p:par>
                        <p:par>
                          <p:cTn id="7" fill="hold">
                            <p:stCondLst>
                              <p:cond delay="36452"/>
                            </p:stCondLst>
                            <p:childTnLst>
                              <p:par>
                                <p:cTn id="8" presetID="1" presetClass="mediacall" presetSubtype="0" fill="hold" nodeType="afterEffect">
                                  <p:stCondLst>
                                    <p:cond delay="0"/>
                                  </p:stCondLst>
                                  <p:childTnLst>
                                    <p:cmd type="call" cmd="playFrom(0.0)">
                                      <p:cBhvr>
                                        <p:cTn id="9" dur="332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9BA2-C091-F887-5988-A0B4D337C8B7}"/>
              </a:ext>
            </a:extLst>
          </p:cNvPr>
          <p:cNvSpPr>
            <a:spLocks noGrp="1"/>
          </p:cNvSpPr>
          <p:nvPr>
            <p:ph type="title"/>
          </p:nvPr>
        </p:nvSpPr>
        <p:spPr>
          <a:xfrm>
            <a:off x="0" y="274638"/>
            <a:ext cx="9296400" cy="1143000"/>
          </a:xfrm>
        </p:spPr>
        <p:txBody>
          <a:bodyPr/>
          <a:lstStyle/>
          <a:p>
            <a:r>
              <a:rPr lang="en-US" sz="3800" b="1" dirty="0"/>
              <a:t>If Your Application Is (partially) Denied</a:t>
            </a:r>
          </a:p>
        </p:txBody>
      </p:sp>
      <p:sp>
        <p:nvSpPr>
          <p:cNvPr id="3" name="Content Placeholder 2">
            <a:extLst>
              <a:ext uri="{FF2B5EF4-FFF2-40B4-BE49-F238E27FC236}">
                <a16:creationId xmlns:a16="http://schemas.microsoft.com/office/drawing/2014/main" id="{D819EA8F-C6E8-EF5F-12A5-755A06953EC9}"/>
              </a:ext>
            </a:extLst>
          </p:cNvPr>
          <p:cNvSpPr>
            <a:spLocks noGrp="1"/>
          </p:cNvSpPr>
          <p:nvPr>
            <p:ph idx="1"/>
          </p:nvPr>
        </p:nvSpPr>
        <p:spPr>
          <a:xfrm>
            <a:off x="0" y="1600200"/>
            <a:ext cx="9144000" cy="4525963"/>
          </a:xfrm>
        </p:spPr>
        <p:txBody>
          <a:bodyPr/>
          <a:lstStyle/>
          <a:p>
            <a:r>
              <a:rPr lang="en-US" dirty="0"/>
              <a:t>Request for reconsideration (appeal)</a:t>
            </a:r>
          </a:p>
          <a:p>
            <a:pPr lvl="1"/>
            <a:r>
              <a:rPr lang="en-US" dirty="0"/>
              <a:t>You are allowed ONE reconsideration review per registration. </a:t>
            </a:r>
          </a:p>
          <a:p>
            <a:pPr lvl="2"/>
            <a:r>
              <a:rPr lang="en-US" sz="1800" dirty="0">
                <a:hlinkClick r:id="rId5"/>
              </a:rPr>
              <a:t>RECONSIDERATION REQUEST FOR TEST ACCOMMODATIONS (usmle.org)</a:t>
            </a:r>
            <a:endParaRPr lang="en-US" sz="1800" dirty="0"/>
          </a:p>
          <a:p>
            <a:pPr lvl="1"/>
            <a:r>
              <a:rPr lang="en-US" dirty="0"/>
              <a:t>You must have a current eligibility period.</a:t>
            </a:r>
          </a:p>
          <a:p>
            <a:pPr lvl="2"/>
            <a:r>
              <a:rPr lang="en-US" sz="2000" dirty="0"/>
              <a:t>Your reconsideration will be </a:t>
            </a:r>
            <a:r>
              <a:rPr lang="en-US" sz="2000"/>
              <a:t>discontinued if:</a:t>
            </a:r>
            <a:endParaRPr lang="en-US" sz="2000" dirty="0"/>
          </a:p>
          <a:p>
            <a:pPr lvl="3"/>
            <a:r>
              <a:rPr lang="en-US" sz="1500" dirty="0"/>
              <a:t>Your eligibility expires.</a:t>
            </a:r>
          </a:p>
          <a:p>
            <a:pPr lvl="3"/>
            <a:r>
              <a:rPr lang="en-US" sz="1500" dirty="0"/>
              <a:t>You test before completion of the review</a:t>
            </a:r>
          </a:p>
          <a:p>
            <a:pPr lvl="1"/>
            <a:r>
              <a:rPr lang="en-US" sz="2400" dirty="0"/>
              <a:t>It is YOUR responsibility to monitor your registration status and eligibility periods throughout the ENTIRE process.</a:t>
            </a:r>
          </a:p>
          <a:p>
            <a:pPr lvl="3"/>
            <a:endParaRPr lang="en-US" dirty="0"/>
          </a:p>
        </p:txBody>
      </p:sp>
      <p:pic>
        <p:nvPicPr>
          <p:cNvPr id="6" name="Recorded Sound">
            <a:hlinkClick r:id="" action="ppaction://media"/>
            <a:extLst>
              <a:ext uri="{FF2B5EF4-FFF2-40B4-BE49-F238E27FC236}">
                <a16:creationId xmlns:a16="http://schemas.microsoft.com/office/drawing/2014/main" id="{EAF63AAB-9C7F-E812-9F21-200654C9AA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4386" y="1112837"/>
            <a:ext cx="487363" cy="487363"/>
          </a:xfrm>
          <a:prstGeom prst="rect">
            <a:avLst/>
          </a:prstGeom>
        </p:spPr>
      </p:pic>
    </p:spTree>
    <p:extLst>
      <p:ext uri="{BB962C8B-B14F-4D97-AF65-F5344CB8AC3E}">
        <p14:creationId xmlns:p14="http://schemas.microsoft.com/office/powerpoint/2010/main" val="1626474246"/>
      </p:ext>
    </p:extLst>
  </p:cSld>
  <p:clrMapOvr>
    <a:masterClrMapping/>
  </p:clrMapOvr>
  <mc:AlternateContent xmlns:mc="http://schemas.openxmlformats.org/markup-compatibility/2006" xmlns:p14="http://schemas.microsoft.com/office/powerpoint/2010/main">
    <mc:Choice Requires="p14">
      <p:transition spd="slow" p14:dur="2000" advTm="52317"/>
    </mc:Choice>
    <mc:Fallback xmlns="">
      <p:transition spd="slow" advTm="5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2F74-C05A-3919-E4A8-C3CED565382A}"/>
              </a:ext>
            </a:extLst>
          </p:cNvPr>
          <p:cNvSpPr>
            <a:spLocks noGrp="1"/>
          </p:cNvSpPr>
          <p:nvPr>
            <p:ph type="title"/>
          </p:nvPr>
        </p:nvSpPr>
        <p:spPr/>
        <p:txBody>
          <a:bodyPr/>
          <a:lstStyle/>
          <a:p>
            <a:r>
              <a:rPr lang="en-US" sz="4000" b="1" dirty="0"/>
              <a:t>The Reconsideration Process</a:t>
            </a:r>
          </a:p>
        </p:txBody>
      </p:sp>
      <p:pic>
        <p:nvPicPr>
          <p:cNvPr id="5" name="Content Placeholder 4">
            <a:extLst>
              <a:ext uri="{FF2B5EF4-FFF2-40B4-BE49-F238E27FC236}">
                <a16:creationId xmlns:a16="http://schemas.microsoft.com/office/drawing/2014/main" id="{E832B7D5-8575-D927-814F-4F96C9E0C57E}"/>
              </a:ext>
            </a:extLst>
          </p:cNvPr>
          <p:cNvPicPr>
            <a:picLocks noGrp="1" noChangeAspect="1"/>
          </p:cNvPicPr>
          <p:nvPr>
            <p:ph idx="1"/>
          </p:nvPr>
        </p:nvPicPr>
        <p:blipFill>
          <a:blip r:embed="rId5"/>
          <a:stretch>
            <a:fillRect/>
          </a:stretch>
        </p:blipFill>
        <p:spPr>
          <a:xfrm>
            <a:off x="4247322" y="1981200"/>
            <a:ext cx="4887442" cy="3048000"/>
          </a:xfrm>
        </p:spPr>
      </p:pic>
      <p:sp>
        <p:nvSpPr>
          <p:cNvPr id="6" name="TextBox 5">
            <a:extLst>
              <a:ext uri="{FF2B5EF4-FFF2-40B4-BE49-F238E27FC236}">
                <a16:creationId xmlns:a16="http://schemas.microsoft.com/office/drawing/2014/main" id="{DE2B031B-6B2E-CD6B-E7CD-A18C3651A323}"/>
              </a:ext>
            </a:extLst>
          </p:cNvPr>
          <p:cNvSpPr txBox="1"/>
          <p:nvPr/>
        </p:nvSpPr>
        <p:spPr>
          <a:xfrm>
            <a:off x="6400800" y="6518686"/>
            <a:ext cx="3888934" cy="369332"/>
          </a:xfrm>
          <a:prstGeom prst="rect">
            <a:avLst/>
          </a:prstGeom>
          <a:noFill/>
        </p:spPr>
        <p:txBody>
          <a:bodyPr wrap="square" rtlCol="0">
            <a:spAutoFit/>
          </a:bodyPr>
          <a:lstStyle/>
          <a:p>
            <a:r>
              <a:rPr lang="en-US" dirty="0">
                <a:hlinkClick r:id="rId6"/>
              </a:rPr>
              <a:t>Reconsideration | USMLE</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FE5272F-EF3C-DC15-3A07-428F5686C796}"/>
              </a:ext>
            </a:extLst>
          </p:cNvPr>
          <p:cNvSpPr txBox="1"/>
          <p:nvPr/>
        </p:nvSpPr>
        <p:spPr>
          <a:xfrm>
            <a:off x="0" y="1295400"/>
            <a:ext cx="3965134" cy="4567917"/>
          </a:xfrm>
          <a:prstGeom prst="rect">
            <a:avLst/>
          </a:prstGeom>
          <a:noFill/>
        </p:spPr>
        <p:txBody>
          <a:bodyPr wrap="square" rtlCol="0">
            <a:spAutoFit/>
          </a:bodyPr>
          <a:lstStyle/>
          <a:p>
            <a:pPr marL="342900" indent="-342900">
              <a:spcAft>
                <a:spcPts val="500"/>
              </a:spcAft>
              <a:buFont typeface="+mj-lt"/>
              <a:buAutoNum type="arabicPeriod"/>
            </a:pPr>
            <a:r>
              <a:rPr lang="en-US" dirty="0">
                <a:latin typeface="Times New Roman" panose="02020603050405020304" pitchFamily="18" charset="0"/>
                <a:cs typeface="Times New Roman" panose="02020603050405020304" pitchFamily="18" charset="0"/>
              </a:rPr>
              <a:t>Review the letter provided by the USMLE detailing their rationale.</a:t>
            </a:r>
          </a:p>
          <a:p>
            <a:pPr marL="342900" indent="-342900">
              <a:spcAft>
                <a:spcPts val="500"/>
              </a:spcAft>
              <a:buFont typeface="+mj-lt"/>
              <a:buAutoNum type="arabicPeriod"/>
            </a:pPr>
            <a:r>
              <a:rPr lang="en-US" dirty="0">
                <a:latin typeface="Times New Roman" panose="02020603050405020304" pitchFamily="18" charset="0"/>
                <a:cs typeface="Times New Roman" panose="02020603050405020304" pitchFamily="18" charset="0"/>
              </a:rPr>
              <a:t>Contact your learning specialist to discuss whether an appeal may be appropriate for your case.</a:t>
            </a:r>
          </a:p>
          <a:p>
            <a:pPr marL="342900" indent="-342900">
              <a:spcAft>
                <a:spcPts val="500"/>
              </a:spcAft>
              <a:buFont typeface="+mj-lt"/>
              <a:buAutoNum type="arabicPeriod"/>
            </a:pPr>
            <a:r>
              <a:rPr lang="en-US" dirty="0">
                <a:latin typeface="Times New Roman" panose="02020603050405020304" pitchFamily="18" charset="0"/>
                <a:cs typeface="Times New Roman" panose="02020603050405020304" pitchFamily="18" charset="0"/>
              </a:rPr>
              <a:t>Consider if consultation with a disability lawyer may be appropriate.</a:t>
            </a:r>
          </a:p>
          <a:p>
            <a:pPr marL="342900" indent="-342900">
              <a:spcAft>
                <a:spcPts val="500"/>
              </a:spcAft>
              <a:buFont typeface="+mj-lt"/>
              <a:buAutoNum type="arabicPeriod"/>
            </a:pPr>
            <a:r>
              <a:rPr lang="en-US" dirty="0">
                <a:latin typeface="Times New Roman" panose="02020603050405020304" pitchFamily="18" charset="0"/>
                <a:cs typeface="Times New Roman" panose="02020603050405020304" pitchFamily="18" charset="0"/>
              </a:rPr>
              <a:t>Review the </a:t>
            </a:r>
            <a:r>
              <a:rPr lang="en-US" dirty="0">
                <a:latin typeface="Times New Roman" panose="02020603050405020304" pitchFamily="18" charset="0"/>
                <a:cs typeface="Times New Roman" panose="02020603050405020304" pitchFamily="18" charset="0"/>
                <a:hlinkClick r:id="rId7"/>
              </a:rPr>
              <a:t>RECONSIDERATION REQUEST</a:t>
            </a:r>
            <a:r>
              <a:rPr lang="en-US" dirty="0">
                <a:latin typeface="Times New Roman" panose="02020603050405020304" pitchFamily="18" charset="0"/>
                <a:cs typeface="Times New Roman" panose="02020603050405020304" pitchFamily="18" charset="0"/>
              </a:rPr>
              <a:t> form from the USMLE website.</a:t>
            </a:r>
          </a:p>
          <a:p>
            <a:pPr marL="342900" indent="-342900">
              <a:spcAft>
                <a:spcPts val="500"/>
              </a:spcAft>
              <a:buFont typeface="+mj-lt"/>
              <a:buAutoNum type="arabicPeriod"/>
            </a:pPr>
            <a:r>
              <a:rPr lang="en-US" dirty="0">
                <a:latin typeface="Times New Roman" panose="02020603050405020304" pitchFamily="18" charset="0"/>
                <a:cs typeface="Times New Roman" panose="02020603050405020304" pitchFamily="18" charset="0"/>
              </a:rPr>
              <a:t>Obtain any supplemental documentation needed which may be helpful to strengthen your application.</a:t>
            </a:r>
          </a:p>
          <a:p>
            <a:pPr marL="342900" indent="-342900">
              <a:buFont typeface="+mj-lt"/>
              <a:buAutoNum type="arabicPeriod"/>
            </a:pPr>
            <a:endParaRPr lang="en-US" dirty="0"/>
          </a:p>
        </p:txBody>
      </p:sp>
      <p:pic>
        <p:nvPicPr>
          <p:cNvPr id="8" name="Recorded Sound">
            <a:hlinkClick r:id="" action="ppaction://media"/>
            <a:extLst>
              <a:ext uri="{FF2B5EF4-FFF2-40B4-BE49-F238E27FC236}">
                <a16:creationId xmlns:a16="http://schemas.microsoft.com/office/drawing/2014/main" id="{7CF8E2CC-637C-139D-8533-ED9730D146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1803" y="685800"/>
            <a:ext cx="487363" cy="487363"/>
          </a:xfrm>
          <a:prstGeom prst="rect">
            <a:avLst/>
          </a:prstGeom>
        </p:spPr>
      </p:pic>
    </p:spTree>
    <p:extLst>
      <p:ext uri="{BB962C8B-B14F-4D97-AF65-F5344CB8AC3E}">
        <p14:creationId xmlns:p14="http://schemas.microsoft.com/office/powerpoint/2010/main" val="1084760324"/>
      </p:ext>
    </p:extLst>
  </p:cSld>
  <p:clrMapOvr>
    <a:masterClrMapping/>
  </p:clrMapOvr>
  <mc:AlternateContent xmlns:mc="http://schemas.openxmlformats.org/markup-compatibility/2006" xmlns:p14="http://schemas.microsoft.com/office/powerpoint/2010/main">
    <mc:Choice Requires="p14">
      <p:transition spd="slow" p14:dur="2000" advTm="49119"/>
    </mc:Choice>
    <mc:Fallback xmlns="">
      <p:transition spd="slow" advTm="4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D4F8C-A9BA-E8FD-1E09-7C62479DD40D}"/>
              </a:ext>
            </a:extLst>
          </p:cNvPr>
          <p:cNvSpPr>
            <a:spLocks noGrp="1"/>
          </p:cNvSpPr>
          <p:nvPr>
            <p:ph type="title"/>
          </p:nvPr>
        </p:nvSpPr>
        <p:spPr>
          <a:xfrm>
            <a:off x="-60036" y="457200"/>
            <a:ext cx="9220200" cy="792162"/>
          </a:xfrm>
        </p:spPr>
        <p:txBody>
          <a:bodyPr/>
          <a:lstStyle/>
          <a:p>
            <a:r>
              <a:rPr lang="en-US" dirty="0"/>
              <a:t>Summary</a:t>
            </a:r>
          </a:p>
        </p:txBody>
      </p:sp>
      <p:sp>
        <p:nvSpPr>
          <p:cNvPr id="3" name="Content Placeholder 2">
            <a:extLst>
              <a:ext uri="{FF2B5EF4-FFF2-40B4-BE49-F238E27FC236}">
                <a16:creationId xmlns:a16="http://schemas.microsoft.com/office/drawing/2014/main" id="{A21E5855-47DA-93C3-189B-EC9566C7B17D}"/>
              </a:ext>
            </a:extLst>
          </p:cNvPr>
          <p:cNvSpPr>
            <a:spLocks noGrp="1"/>
          </p:cNvSpPr>
          <p:nvPr>
            <p:ph idx="1"/>
          </p:nvPr>
        </p:nvSpPr>
        <p:spPr>
          <a:xfrm>
            <a:off x="0" y="1249362"/>
            <a:ext cx="9160164" cy="4525963"/>
          </a:xfrm>
        </p:spPr>
        <p:txBody>
          <a:bodyPr/>
          <a:lstStyle/>
          <a:p>
            <a:r>
              <a:rPr lang="en-US" sz="2500" dirty="0"/>
              <a:t>Accommodations are not guaranteed.</a:t>
            </a:r>
          </a:p>
          <a:p>
            <a:r>
              <a:rPr lang="en-US" sz="2500" dirty="0"/>
              <a:t>Start the process early and stay on schedule. </a:t>
            </a:r>
          </a:p>
          <a:p>
            <a:pPr lvl="1"/>
            <a:r>
              <a:rPr lang="en-US" sz="2100" dirty="0"/>
              <a:t>The process is arduous.</a:t>
            </a:r>
          </a:p>
          <a:p>
            <a:r>
              <a:rPr lang="en-US" sz="2500" dirty="0"/>
              <a:t>Documentation of your diagnosis is key!</a:t>
            </a:r>
          </a:p>
          <a:p>
            <a:pPr lvl="1"/>
            <a:r>
              <a:rPr lang="en-US" sz="2000" dirty="0"/>
              <a:t>Generally speaking: The more, the better.</a:t>
            </a:r>
          </a:p>
          <a:p>
            <a:r>
              <a:rPr lang="en-US" sz="2500" dirty="0"/>
              <a:t>Your learning specialist is your ally. Keep them informed.</a:t>
            </a:r>
          </a:p>
          <a:p>
            <a:r>
              <a:rPr lang="en-US" sz="2500" dirty="0"/>
              <a:t>Knowledge is power. </a:t>
            </a:r>
          </a:p>
          <a:p>
            <a:pPr lvl="1"/>
            <a:r>
              <a:rPr lang="en-US" sz="2000" dirty="0"/>
              <a:t>Conducting research ahead of time on your condition and what experts consider as “reasonable accommodations” can expedite the process and save you some later headaches.</a:t>
            </a:r>
          </a:p>
          <a:p>
            <a:r>
              <a:rPr lang="en-US" sz="2400" dirty="0"/>
              <a:t>To the extent you can, reach out to peers who have previously gone through the process to provide additional advice/guidance.</a:t>
            </a:r>
          </a:p>
          <a:p>
            <a:endParaRPr lang="en-US" dirty="0"/>
          </a:p>
        </p:txBody>
      </p:sp>
      <p:pic>
        <p:nvPicPr>
          <p:cNvPr id="6" name="Recorded Sound">
            <a:hlinkClick r:id="" action="ppaction://media"/>
            <a:extLst>
              <a:ext uri="{FF2B5EF4-FFF2-40B4-BE49-F238E27FC236}">
                <a16:creationId xmlns:a16="http://schemas.microsoft.com/office/drawing/2014/main" id="{1A4E48E3-E523-BF4D-1624-85A284EC0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9220" y="609600"/>
            <a:ext cx="487363" cy="487363"/>
          </a:xfrm>
          <a:prstGeom prst="rect">
            <a:avLst/>
          </a:prstGeom>
        </p:spPr>
      </p:pic>
    </p:spTree>
    <p:extLst>
      <p:ext uri="{BB962C8B-B14F-4D97-AF65-F5344CB8AC3E}">
        <p14:creationId xmlns:p14="http://schemas.microsoft.com/office/powerpoint/2010/main" val="1994285135"/>
      </p:ext>
    </p:extLst>
  </p:cSld>
  <p:clrMapOvr>
    <a:masterClrMapping/>
  </p:clrMapOvr>
  <mc:AlternateContent xmlns:mc="http://schemas.openxmlformats.org/markup-compatibility/2006" xmlns:p14="http://schemas.microsoft.com/office/powerpoint/2010/main">
    <mc:Choice Requires="p14">
      <p:transition spd="slow" p14:dur="2000" advTm="84891"/>
    </mc:Choice>
    <mc:Fallback xmlns="">
      <p:transition spd="slow" advTm="8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2635-9DEB-CA34-A2B8-7F848B31FBA8}"/>
              </a:ext>
            </a:extLst>
          </p:cNvPr>
          <p:cNvSpPr>
            <a:spLocks noGrp="1"/>
          </p:cNvSpPr>
          <p:nvPr>
            <p:ph type="title"/>
          </p:nvPr>
        </p:nvSpPr>
        <p:spPr>
          <a:xfrm>
            <a:off x="466436" y="457200"/>
            <a:ext cx="8229600" cy="792162"/>
          </a:xfrm>
        </p:spPr>
        <p:txBody>
          <a:bodyPr/>
          <a:lstStyle/>
          <a:p>
            <a:r>
              <a:rPr lang="en-US" dirty="0"/>
              <a:t>Additional Resources</a:t>
            </a:r>
          </a:p>
        </p:txBody>
      </p:sp>
      <p:sp>
        <p:nvSpPr>
          <p:cNvPr id="3" name="Content Placeholder 2">
            <a:extLst>
              <a:ext uri="{FF2B5EF4-FFF2-40B4-BE49-F238E27FC236}">
                <a16:creationId xmlns:a16="http://schemas.microsoft.com/office/drawing/2014/main" id="{DF4D737F-C00A-87A5-395C-80D451DCC77E}"/>
              </a:ext>
            </a:extLst>
          </p:cNvPr>
          <p:cNvSpPr>
            <a:spLocks noGrp="1"/>
          </p:cNvSpPr>
          <p:nvPr>
            <p:ph idx="1"/>
          </p:nvPr>
        </p:nvSpPr>
        <p:spPr>
          <a:xfrm>
            <a:off x="9236" y="1371600"/>
            <a:ext cx="9144000" cy="4525963"/>
          </a:xfrm>
        </p:spPr>
        <p:txBody>
          <a:bodyPr/>
          <a:lstStyle/>
          <a:p>
            <a:pPr marL="0" indent="0">
              <a:buNone/>
            </a:pPr>
            <a:r>
              <a:rPr lang="en-US" sz="2500" dirty="0"/>
              <a:t>We are working on creating UACOM-specific documentation to further assist you through this process. Thank you for your patience.</a:t>
            </a:r>
          </a:p>
          <a:p>
            <a:pPr marL="0" indent="0">
              <a:buNone/>
            </a:pPr>
            <a:endParaRPr lang="en-US" sz="2500" dirty="0">
              <a:hlinkClick r:id="rId5"/>
            </a:endParaRPr>
          </a:p>
          <a:p>
            <a:r>
              <a:rPr lang="en-US" sz="1400" dirty="0">
                <a:hlinkClick r:id="rId5"/>
              </a:rPr>
              <a:t>Docs With Disabilities Podcast</a:t>
            </a:r>
            <a:endParaRPr lang="en-US" sz="1400" dirty="0"/>
          </a:p>
          <a:p>
            <a:r>
              <a:rPr lang="en-US" sz="1400" dirty="0"/>
              <a:t>Meeks, L. M., Jain, N. R., &amp; Laird, E. P. (2020). Equal Access for Students with Disabilities: The Guide for Health Science and Professional Education, 2nd Edition. Springer Publishing. https://doi.org/10.1891/9780826182234</a:t>
            </a:r>
          </a:p>
          <a:p>
            <a:pPr lvl="1"/>
            <a:endParaRPr lang="en-US" dirty="0"/>
          </a:p>
          <a:p>
            <a:endParaRPr lang="en-US" dirty="0"/>
          </a:p>
        </p:txBody>
      </p:sp>
      <p:pic>
        <p:nvPicPr>
          <p:cNvPr id="6" name="Recorded Sound">
            <a:hlinkClick r:id="" action="ppaction://media"/>
            <a:extLst>
              <a:ext uri="{FF2B5EF4-FFF2-40B4-BE49-F238E27FC236}">
                <a16:creationId xmlns:a16="http://schemas.microsoft.com/office/drawing/2014/main" id="{D9F83ACD-C5E4-61B0-BB71-1D0C76928C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9220" y="609599"/>
            <a:ext cx="487363" cy="487363"/>
          </a:xfrm>
          <a:prstGeom prst="rect">
            <a:avLst/>
          </a:prstGeom>
        </p:spPr>
      </p:pic>
    </p:spTree>
    <p:extLst>
      <p:ext uri="{BB962C8B-B14F-4D97-AF65-F5344CB8AC3E}">
        <p14:creationId xmlns:p14="http://schemas.microsoft.com/office/powerpoint/2010/main" val="1069769485"/>
      </p:ext>
    </p:extLst>
  </p:cSld>
  <p:clrMapOvr>
    <a:masterClrMapping/>
  </p:clrMapOvr>
  <mc:AlternateContent xmlns:mc="http://schemas.openxmlformats.org/markup-compatibility/2006" xmlns:p14="http://schemas.microsoft.com/office/powerpoint/2010/main">
    <mc:Choice Requires="p14">
      <p:transition spd="slow" p14:dur="2000" advTm="52745"/>
    </mc:Choice>
    <mc:Fallback xmlns="">
      <p:transition spd="slow" advTm="5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5978-75C4-DD79-D5F5-D9672544E0BF}"/>
              </a:ext>
            </a:extLst>
          </p:cNvPr>
          <p:cNvSpPr>
            <a:spLocks noGrp="1"/>
          </p:cNvSpPr>
          <p:nvPr>
            <p:ph type="title"/>
          </p:nvPr>
        </p:nvSpPr>
        <p:spPr>
          <a:xfrm>
            <a:off x="457200" y="495299"/>
            <a:ext cx="8229600" cy="838200"/>
          </a:xfrm>
        </p:spPr>
        <p:txBody>
          <a:bodyPr/>
          <a:lstStyle/>
          <a:p>
            <a:r>
              <a:rPr lang="en-US" sz="4000" b="1" dirty="0"/>
              <a:t>MOST IMPORTANT ADVICE</a:t>
            </a:r>
          </a:p>
        </p:txBody>
      </p:sp>
      <p:sp>
        <p:nvSpPr>
          <p:cNvPr id="3" name="Content Placeholder 2">
            <a:extLst>
              <a:ext uri="{FF2B5EF4-FFF2-40B4-BE49-F238E27FC236}">
                <a16:creationId xmlns:a16="http://schemas.microsoft.com/office/drawing/2014/main" id="{CB497DC0-7DEC-0694-E4C8-3B7504560EA5}"/>
              </a:ext>
            </a:extLst>
          </p:cNvPr>
          <p:cNvSpPr>
            <a:spLocks noGrp="1"/>
          </p:cNvSpPr>
          <p:nvPr>
            <p:ph idx="1"/>
          </p:nvPr>
        </p:nvSpPr>
        <p:spPr>
          <a:xfrm>
            <a:off x="152400" y="1417638"/>
            <a:ext cx="4191000" cy="4525963"/>
          </a:xfrm>
        </p:spPr>
        <p:txBody>
          <a:bodyPr/>
          <a:lstStyle/>
          <a:p>
            <a:r>
              <a:rPr lang="en-US" dirty="0"/>
              <a:t>START EARLY</a:t>
            </a:r>
          </a:p>
          <a:p>
            <a:r>
              <a:rPr lang="en-US" dirty="0"/>
              <a:t>START EARLY</a:t>
            </a:r>
          </a:p>
          <a:p>
            <a:r>
              <a:rPr lang="en-US" dirty="0"/>
              <a:t>START EARLY</a:t>
            </a:r>
          </a:p>
        </p:txBody>
      </p:sp>
      <p:pic>
        <p:nvPicPr>
          <p:cNvPr id="4" name="Recorded Sound">
            <a:hlinkClick r:id="" action="ppaction://media"/>
            <a:extLst>
              <a:ext uri="{FF2B5EF4-FFF2-40B4-BE49-F238E27FC236}">
                <a16:creationId xmlns:a16="http://schemas.microsoft.com/office/drawing/2014/main" id="{9C71CC41-5C6D-209C-997B-1C75B449C3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7210" y="687773"/>
            <a:ext cx="487363" cy="487363"/>
          </a:xfrm>
          <a:prstGeom prst="rect">
            <a:avLst/>
          </a:prstGeom>
        </p:spPr>
      </p:pic>
    </p:spTree>
    <p:extLst>
      <p:ext uri="{BB962C8B-B14F-4D97-AF65-F5344CB8AC3E}">
        <p14:creationId xmlns:p14="http://schemas.microsoft.com/office/powerpoint/2010/main" val="2236307779"/>
      </p:ext>
    </p:extLst>
  </p:cSld>
  <p:clrMapOvr>
    <a:masterClrMapping/>
  </p:clrMapOvr>
  <mc:AlternateContent xmlns:mc="http://schemas.openxmlformats.org/markup-compatibility/2006" xmlns:p14="http://schemas.microsoft.com/office/powerpoint/2010/main">
    <mc:Choice Requires="p14">
      <p:transition spd="slow" p14:dur="2000" advTm="3552"/>
    </mc:Choice>
    <mc:Fallback xmlns="">
      <p:transition spd="slow" advTm="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p:txBody>
          <a:bodyPr/>
          <a:lstStyle/>
          <a:p>
            <a:r>
              <a:rPr lang="en-US" sz="4000" b="1" dirty="0"/>
              <a:t>Why Start Early?</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295400"/>
            <a:ext cx="9144000" cy="4929982"/>
          </a:xfrm>
        </p:spPr>
        <p:txBody>
          <a:bodyPr/>
          <a:lstStyle/>
          <a:p>
            <a:pPr algn="l"/>
            <a:r>
              <a:rPr lang="en-US" sz="1800" b="0" i="0" u="none" strike="noStrike" baseline="0" dirty="0">
                <a:latin typeface="TimesNewRomanPSMT"/>
              </a:rPr>
              <a:t>Allows ample time to complete any </a:t>
            </a:r>
            <a:r>
              <a:rPr lang="en-US" sz="1800" b="0" i="0" u="sng" strike="noStrike" baseline="0" dirty="0">
                <a:latin typeface="TimesNewRomanPSMT"/>
              </a:rPr>
              <a:t>medical evaluations</a:t>
            </a:r>
            <a:r>
              <a:rPr lang="en-US" sz="1800" b="0" i="0" u="none" strike="noStrike" baseline="0" dirty="0">
                <a:latin typeface="TimesNewRomanPSMT"/>
              </a:rPr>
              <a:t> to strengthen your application.</a:t>
            </a:r>
          </a:p>
          <a:p>
            <a:pPr algn="l"/>
            <a:endParaRPr lang="en-US" sz="500" b="0" i="0" u="none" strike="noStrike" baseline="0" dirty="0">
              <a:latin typeface="TimesNewRomanPSMT"/>
            </a:endParaRPr>
          </a:p>
          <a:p>
            <a:pPr algn="l"/>
            <a:r>
              <a:rPr lang="en-US" sz="1800" b="0" i="0" u="none" strike="noStrike" baseline="0" dirty="0">
                <a:latin typeface="TimesNewRomanPSMT"/>
              </a:rPr>
              <a:t>All individuals applying for accommodations are be required to fill out a detailed application and must include their USMLE number.</a:t>
            </a:r>
            <a:endParaRPr lang="en-US" sz="1400" b="0" i="0" u="none" strike="noStrike" baseline="0" dirty="0">
              <a:latin typeface="TimesNewRomanPSMT"/>
            </a:endParaRPr>
          </a:p>
          <a:p>
            <a:pPr algn="l"/>
            <a:endParaRPr lang="en-US" sz="500" dirty="0">
              <a:latin typeface="TimesNewRomanPSMT"/>
            </a:endParaRPr>
          </a:p>
          <a:p>
            <a:pPr algn="l"/>
            <a:r>
              <a:rPr lang="en-US" sz="1800" b="0" i="0" u="none" strike="noStrike" baseline="0" dirty="0">
                <a:latin typeface="TimesNewRomanPSMT"/>
              </a:rPr>
              <a:t>While  application is under review you </a:t>
            </a:r>
            <a:r>
              <a:rPr lang="en-US" sz="1800" b="1" i="1" u="none" strike="noStrike" baseline="0" dirty="0">
                <a:latin typeface="TimesNewRomanPS-BoldItalicMT"/>
              </a:rPr>
              <a:t>will </a:t>
            </a:r>
            <a:r>
              <a:rPr lang="en-US" sz="1800" b="1" i="1" u="sng" strike="noStrike" baseline="0" dirty="0">
                <a:latin typeface="TimesNewRomanPS-BoldItalicMT"/>
              </a:rPr>
              <a:t>NOT</a:t>
            </a:r>
            <a:r>
              <a:rPr lang="en-US" sz="1800" b="1" i="1" u="none" strike="noStrike" baseline="0" dirty="0">
                <a:latin typeface="TimesNewRomanPS-BoldItalicMT"/>
              </a:rPr>
              <a:t> </a:t>
            </a:r>
            <a:r>
              <a:rPr lang="en-US" sz="1800" b="0" i="0" u="none" strike="noStrike" baseline="0" dirty="0">
                <a:latin typeface="TimesNewRomanPSMT"/>
              </a:rPr>
              <a:t>be able to schedule your exam. </a:t>
            </a:r>
          </a:p>
          <a:p>
            <a:pPr lvl="1"/>
            <a:r>
              <a:rPr lang="en-US" sz="1400" b="0" i="0" u="none" strike="noStrike" baseline="0" dirty="0">
                <a:latin typeface="TimesNewRomanPSMT"/>
              </a:rPr>
              <a:t>If you are approved for accommodations, you will receive a registration ticket within 5 days of the approval and only then can you register for the exam.</a:t>
            </a:r>
          </a:p>
          <a:p>
            <a:pPr marL="457200" lvl="1" indent="0">
              <a:buNone/>
            </a:pPr>
            <a:endParaRPr lang="en-US" sz="500" b="0" i="0" u="none" strike="noStrike" baseline="0" dirty="0">
              <a:latin typeface="TimesNewRomanPSMT"/>
            </a:endParaRPr>
          </a:p>
          <a:p>
            <a:r>
              <a:rPr lang="en-US" sz="1800" dirty="0">
                <a:latin typeface="TimesNewRomanPSMT"/>
              </a:rPr>
              <a:t>Extended processing time for application</a:t>
            </a:r>
          </a:p>
          <a:p>
            <a:pPr lvl="1"/>
            <a:r>
              <a:rPr lang="en-US" sz="1400" dirty="0">
                <a:latin typeface="TimesNewRomanPSMT"/>
              </a:rPr>
              <a:t>NBME typically utilizes a </a:t>
            </a:r>
            <a:r>
              <a:rPr lang="en-US" sz="1400" u="sng" dirty="0">
                <a:latin typeface="TimesNewRomanPSMT"/>
              </a:rPr>
              <a:t>minimum</a:t>
            </a:r>
            <a:r>
              <a:rPr lang="en-US" sz="1400" dirty="0">
                <a:latin typeface="TimesNewRomanPSMT"/>
              </a:rPr>
              <a:t> of 60 business days (and often times longer) to render an initial decision.</a:t>
            </a:r>
          </a:p>
          <a:p>
            <a:endParaRPr lang="en-US" sz="500" dirty="0">
              <a:latin typeface="TimesNewRomanPSMT"/>
            </a:endParaRPr>
          </a:p>
          <a:p>
            <a:r>
              <a:rPr lang="en-US" sz="1800" dirty="0">
                <a:latin typeface="TimesNewRomanPSMT"/>
              </a:rPr>
              <a:t>Time for appeals</a:t>
            </a:r>
          </a:p>
          <a:p>
            <a:pPr lvl="1"/>
            <a:r>
              <a:rPr lang="en-US" sz="1400" dirty="0">
                <a:latin typeface="TimesNewRomanPSMT"/>
              </a:rPr>
              <a:t>Unfortunately, many students who apply for accommodations are either denied or only granted partial accommodations.</a:t>
            </a:r>
          </a:p>
          <a:p>
            <a:pPr lvl="1"/>
            <a:r>
              <a:rPr lang="en-US" sz="1400" dirty="0">
                <a:latin typeface="TimesNewRomanPSMT"/>
              </a:rPr>
              <a:t>Beginning early allows you the best chance to avoid having to take leave of absence (LOA) or academic delay should the process extend longer than anticipated.</a:t>
            </a:r>
          </a:p>
          <a:p>
            <a:pPr lvl="1"/>
            <a:endParaRPr lang="en-US" sz="1400" dirty="0">
              <a:latin typeface="TimesNewRomanPSMT"/>
            </a:endParaRPr>
          </a:p>
          <a:p>
            <a:pPr lvl="1"/>
            <a:endParaRPr lang="en-US" sz="1400" b="0" i="0" u="none" strike="noStrike" baseline="0" dirty="0">
              <a:latin typeface="TimesNewRomanPSMT"/>
            </a:endParaRPr>
          </a:p>
        </p:txBody>
      </p:sp>
      <p:pic>
        <p:nvPicPr>
          <p:cNvPr id="4" name="Recorded Sound">
            <a:hlinkClick r:id="" action="ppaction://media"/>
            <a:extLst>
              <a:ext uri="{FF2B5EF4-FFF2-40B4-BE49-F238E27FC236}">
                <a16:creationId xmlns:a16="http://schemas.microsoft.com/office/drawing/2014/main" id="{A733FFDF-A073-5F3B-967F-E39B2D51B7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1719" y="632618"/>
            <a:ext cx="487363" cy="487363"/>
          </a:xfrm>
          <a:prstGeom prst="rect">
            <a:avLst/>
          </a:prstGeom>
        </p:spPr>
      </p:pic>
    </p:spTree>
    <p:extLst>
      <p:ext uri="{BB962C8B-B14F-4D97-AF65-F5344CB8AC3E}">
        <p14:creationId xmlns:p14="http://schemas.microsoft.com/office/powerpoint/2010/main" val="386965758"/>
      </p:ext>
    </p:extLst>
  </p:cSld>
  <p:clrMapOvr>
    <a:masterClrMapping/>
  </p:clrMapOvr>
  <mc:AlternateContent xmlns:mc="http://schemas.openxmlformats.org/markup-compatibility/2006" xmlns:p14="http://schemas.microsoft.com/office/powerpoint/2010/main">
    <mc:Choice Requires="p14">
      <p:transition spd="slow" p14:dur="2000" advTm="46318"/>
    </mc:Choice>
    <mc:Fallback xmlns="">
      <p:transition spd="slow" advTm="4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p:txBody>
          <a:bodyPr/>
          <a:lstStyle/>
          <a:p>
            <a:r>
              <a:rPr lang="en-US" b="1" dirty="0"/>
              <a:t>First Steps</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16164" y="1415329"/>
            <a:ext cx="9144000" cy="4929982"/>
          </a:xfrm>
        </p:spPr>
        <p:txBody>
          <a:bodyPr/>
          <a:lstStyle/>
          <a:p>
            <a:r>
              <a:rPr lang="en-US" sz="2000" dirty="0">
                <a:latin typeface="TimesNewRomanPSMT"/>
              </a:rPr>
              <a:t>Schedule an appointment with a Learning Specialist (LS) to discuss your intent to apply for accommodations.</a:t>
            </a:r>
          </a:p>
          <a:p>
            <a:pPr lvl="1"/>
            <a:r>
              <a:rPr lang="en-US" sz="1500" dirty="0">
                <a:latin typeface="TimesNewRomanPSMT"/>
              </a:rPr>
              <a:t>We strongly encourage you to meet and discuss even if you’re undecided if you want to use them on the exam. </a:t>
            </a:r>
          </a:p>
          <a:p>
            <a:pPr lvl="1"/>
            <a:r>
              <a:rPr lang="en-US" sz="1500" dirty="0">
                <a:latin typeface="TimesNewRomanPSMT"/>
              </a:rPr>
              <a:t>Your LS can provide is equipped to assist you through most aspects of the application process and can pr</a:t>
            </a:r>
          </a:p>
          <a:p>
            <a:pPr marL="0" indent="0">
              <a:buNone/>
            </a:pPr>
            <a:endParaRPr lang="en-US" sz="500" dirty="0">
              <a:latin typeface="TimesNewRomanPSMT"/>
            </a:endParaRPr>
          </a:p>
          <a:p>
            <a:r>
              <a:rPr lang="en-US" sz="2000" dirty="0">
                <a:latin typeface="TimesNewRomanPSMT"/>
              </a:rPr>
              <a:t>If you have not already done so, register for accommodations through the University of Arizona Disability Resource Center (DRC).</a:t>
            </a:r>
          </a:p>
          <a:p>
            <a:pPr lvl="1"/>
            <a:r>
              <a:rPr lang="en-US" sz="1500" b="0" i="0" u="none" strike="noStrike" baseline="0" dirty="0"/>
              <a:t>We </a:t>
            </a:r>
            <a:r>
              <a:rPr lang="en-US" sz="1500" b="0" i="0" u="sng" strike="noStrike" baseline="0" dirty="0"/>
              <a:t>STRONGLY</a:t>
            </a:r>
            <a:r>
              <a:rPr lang="en-US" sz="1500" b="0" i="0" u="none" strike="noStrike" baseline="0" dirty="0"/>
              <a:t> advise doing so prior to starting your 1</a:t>
            </a:r>
            <a:r>
              <a:rPr lang="en-US" sz="1500" b="0" i="0" u="none" strike="noStrike" baseline="30000" dirty="0"/>
              <a:t>st</a:t>
            </a:r>
            <a:r>
              <a:rPr lang="en-US" sz="1500" b="0" i="0" u="none" strike="noStrike" baseline="0" dirty="0"/>
              <a:t> year (pre-clerkship) coursework.</a:t>
            </a:r>
          </a:p>
          <a:p>
            <a:pPr lvl="1"/>
            <a:r>
              <a:rPr lang="en-US" sz="1500" b="1" dirty="0"/>
              <a:t>Website</a:t>
            </a:r>
            <a:r>
              <a:rPr lang="en-US" sz="1500" dirty="0"/>
              <a:t>: </a:t>
            </a:r>
            <a:r>
              <a:rPr lang="en-US" sz="1100" dirty="0">
                <a:hlinkClick r:id="rId5"/>
              </a:rPr>
              <a:t>Connect with DRC | Disability Resource Center (arizona.edu)</a:t>
            </a:r>
            <a:endParaRPr lang="en-US" sz="1100" dirty="0"/>
          </a:p>
          <a:p>
            <a:pPr lvl="1"/>
            <a:endParaRPr lang="en-US" sz="1500" b="0" i="0" u="none" strike="noStrike" baseline="0" dirty="0"/>
          </a:p>
          <a:p>
            <a:r>
              <a:rPr lang="en-US" sz="2000" b="0" i="0" u="none" strike="noStrike" baseline="0" dirty="0">
                <a:latin typeface="TimesNewRomanPSMT"/>
              </a:rPr>
              <a:t>If you have previously received testing/academic accommodations at any point in your academic history, obtain as much documentation to being to your DRC and LS meetings.</a:t>
            </a:r>
          </a:p>
        </p:txBody>
      </p:sp>
      <p:pic>
        <p:nvPicPr>
          <p:cNvPr id="6" name="Recorded Sound">
            <a:hlinkClick r:id="" action="ppaction://media"/>
            <a:extLst>
              <a:ext uri="{FF2B5EF4-FFF2-40B4-BE49-F238E27FC236}">
                <a16:creationId xmlns:a16="http://schemas.microsoft.com/office/drawing/2014/main" id="{4499A7B4-9D2F-2929-1B45-8552F27C0B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3942" y="602456"/>
            <a:ext cx="487363" cy="487363"/>
          </a:xfrm>
          <a:prstGeom prst="rect">
            <a:avLst/>
          </a:prstGeom>
        </p:spPr>
      </p:pic>
    </p:spTree>
    <p:extLst>
      <p:ext uri="{BB962C8B-B14F-4D97-AF65-F5344CB8AC3E}">
        <p14:creationId xmlns:p14="http://schemas.microsoft.com/office/powerpoint/2010/main" val="230775221"/>
      </p:ext>
    </p:extLst>
  </p:cSld>
  <p:clrMapOvr>
    <a:masterClrMapping/>
  </p:clrMapOvr>
  <mc:AlternateContent xmlns:mc="http://schemas.openxmlformats.org/markup-compatibility/2006" xmlns:p14="http://schemas.microsoft.com/office/powerpoint/2010/main">
    <mc:Choice Requires="p14">
      <p:transition spd="slow" p14:dur="2000" advTm="72989"/>
    </mc:Choice>
    <mc:Fallback xmlns="">
      <p:transition spd="slow" advTm="7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F9282-DFF6-20A1-9AC3-9BA7319FDA5F}"/>
              </a:ext>
            </a:extLst>
          </p:cNvPr>
          <p:cNvSpPr txBox="1"/>
          <p:nvPr/>
        </p:nvSpPr>
        <p:spPr>
          <a:xfrm>
            <a:off x="5676900" y="6559778"/>
            <a:ext cx="3886200" cy="215444"/>
          </a:xfrm>
          <a:prstGeom prst="rect">
            <a:avLst/>
          </a:prstGeom>
          <a:noFill/>
        </p:spPr>
        <p:txBody>
          <a:bodyPr wrap="square" rtlCol="0">
            <a:spAutoFit/>
          </a:bodyPr>
          <a:lstStyle/>
          <a:p>
            <a:r>
              <a:rPr lang="en-US" sz="800" b="1"/>
              <a:t>https://www.usmle.org/step-exams/test-accommodations/guidelines</a:t>
            </a:r>
            <a:endParaRPr lang="en-US" sz="800" b="1" dirty="0"/>
          </a:p>
        </p:txBody>
      </p:sp>
      <p:pic>
        <p:nvPicPr>
          <p:cNvPr id="7" name="Picture 6">
            <a:extLst>
              <a:ext uri="{FF2B5EF4-FFF2-40B4-BE49-F238E27FC236}">
                <a16:creationId xmlns:a16="http://schemas.microsoft.com/office/drawing/2014/main" id="{5E8F1137-506A-5618-E114-2CAB76E49CDB}"/>
              </a:ext>
            </a:extLst>
          </p:cNvPr>
          <p:cNvPicPr>
            <a:picLocks noChangeAspect="1"/>
          </p:cNvPicPr>
          <p:nvPr/>
        </p:nvPicPr>
        <p:blipFill>
          <a:blip r:embed="rId5"/>
          <a:stretch>
            <a:fillRect/>
          </a:stretch>
        </p:blipFill>
        <p:spPr>
          <a:xfrm>
            <a:off x="1123468" y="609600"/>
            <a:ext cx="6897063" cy="5477639"/>
          </a:xfrm>
          <a:prstGeom prst="rect">
            <a:avLst/>
          </a:prstGeom>
        </p:spPr>
      </p:pic>
      <p:pic>
        <p:nvPicPr>
          <p:cNvPr id="5" name="Recorded Sound">
            <a:hlinkClick r:id="" action="ppaction://media"/>
            <a:extLst>
              <a:ext uri="{FF2B5EF4-FFF2-40B4-BE49-F238E27FC236}">
                <a16:creationId xmlns:a16="http://schemas.microsoft.com/office/drawing/2014/main" id="{76A1187F-1F96-83D0-3249-9B74D30F07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685800"/>
            <a:ext cx="487363" cy="487363"/>
          </a:xfrm>
          <a:prstGeom prst="rect">
            <a:avLst/>
          </a:prstGeom>
        </p:spPr>
      </p:pic>
    </p:spTree>
    <p:extLst>
      <p:ext uri="{BB962C8B-B14F-4D97-AF65-F5344CB8AC3E}">
        <p14:creationId xmlns:p14="http://schemas.microsoft.com/office/powerpoint/2010/main" val="1819512980"/>
      </p:ext>
    </p:extLst>
  </p:cSld>
  <p:clrMapOvr>
    <a:masterClrMapping/>
  </p:clrMapOvr>
  <mc:AlternateContent xmlns:mc="http://schemas.openxmlformats.org/markup-compatibility/2006" xmlns:p14="http://schemas.microsoft.com/office/powerpoint/2010/main">
    <mc:Choice Requires="p14">
      <p:transition spd="slow" p14:dur="2000" advTm="30330"/>
    </mc:Choice>
    <mc:Fallback xmlns="">
      <p:transition spd="slow" advTm="3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a:xfrm>
            <a:off x="457200" y="494659"/>
            <a:ext cx="8229600" cy="639762"/>
          </a:xfrm>
        </p:spPr>
        <p:txBody>
          <a:bodyPr/>
          <a:lstStyle/>
          <a:p>
            <a:r>
              <a:rPr lang="en-US" dirty="0"/>
              <a:t>The Application</a:t>
            </a:r>
          </a:p>
        </p:txBody>
      </p:sp>
      <p:sp>
        <p:nvSpPr>
          <p:cNvPr id="3" name="Content Placeholder 2">
            <a:extLst>
              <a:ext uri="{FF2B5EF4-FFF2-40B4-BE49-F238E27FC236}">
                <a16:creationId xmlns:a16="http://schemas.microsoft.com/office/drawing/2014/main" id="{DBDB6760-245C-A1E8-EA39-4B8EEFC4785F}"/>
              </a:ext>
            </a:extLst>
          </p:cNvPr>
          <p:cNvSpPr>
            <a:spLocks noGrp="1"/>
          </p:cNvSpPr>
          <p:nvPr>
            <p:ph idx="1"/>
          </p:nvPr>
        </p:nvSpPr>
        <p:spPr>
          <a:xfrm>
            <a:off x="0" y="1166018"/>
            <a:ext cx="9144000" cy="4929982"/>
          </a:xfrm>
        </p:spPr>
        <p:txBody>
          <a:bodyPr/>
          <a:lstStyle/>
          <a:p>
            <a:pPr algn="l"/>
            <a:r>
              <a:rPr lang="en-US" dirty="0"/>
              <a:t>The application consists of the following (per USMLE Website):</a:t>
            </a:r>
          </a:p>
          <a:p>
            <a:pPr lvl="1"/>
            <a:endParaRPr lang="en-US" dirty="0"/>
          </a:p>
        </p:txBody>
      </p:sp>
      <p:pic>
        <p:nvPicPr>
          <p:cNvPr id="5" name="Picture 4">
            <a:extLst>
              <a:ext uri="{FF2B5EF4-FFF2-40B4-BE49-F238E27FC236}">
                <a16:creationId xmlns:a16="http://schemas.microsoft.com/office/drawing/2014/main" id="{6443B841-6B26-4F6B-607D-9F830F4D5DC4}"/>
              </a:ext>
            </a:extLst>
          </p:cNvPr>
          <p:cNvPicPr>
            <a:picLocks noChangeAspect="1"/>
          </p:cNvPicPr>
          <p:nvPr/>
        </p:nvPicPr>
        <p:blipFill>
          <a:blip r:embed="rId5"/>
          <a:stretch>
            <a:fillRect/>
          </a:stretch>
        </p:blipFill>
        <p:spPr>
          <a:xfrm>
            <a:off x="1676400" y="2799203"/>
            <a:ext cx="6105961" cy="2892779"/>
          </a:xfrm>
          <a:prstGeom prst="rect">
            <a:avLst/>
          </a:prstGeom>
        </p:spPr>
      </p:pic>
      <p:sp>
        <p:nvSpPr>
          <p:cNvPr id="7" name="TextBox 6">
            <a:extLst>
              <a:ext uri="{FF2B5EF4-FFF2-40B4-BE49-F238E27FC236}">
                <a16:creationId xmlns:a16="http://schemas.microsoft.com/office/drawing/2014/main" id="{5BCB6948-4486-D948-0D87-60BB8A39987F}"/>
              </a:ext>
            </a:extLst>
          </p:cNvPr>
          <p:cNvSpPr txBox="1"/>
          <p:nvPr/>
        </p:nvSpPr>
        <p:spPr>
          <a:xfrm>
            <a:off x="6705600" y="6514068"/>
            <a:ext cx="4641272" cy="369332"/>
          </a:xfrm>
          <a:prstGeom prst="rect">
            <a:avLst/>
          </a:prstGeom>
          <a:noFill/>
        </p:spPr>
        <p:txBody>
          <a:bodyPr wrap="square">
            <a:spAutoFit/>
          </a:bodyPr>
          <a:lstStyle/>
          <a:p>
            <a:r>
              <a:rPr lang="en-US" dirty="0">
                <a:hlinkClick r:id="rId6"/>
              </a:rPr>
              <a:t>Guidelines | USMLE</a:t>
            </a:r>
            <a:endParaRPr lang="en-US" dirty="0"/>
          </a:p>
        </p:txBody>
      </p:sp>
      <p:pic>
        <p:nvPicPr>
          <p:cNvPr id="8" name="Recorded Sound">
            <a:hlinkClick r:id="" action="ppaction://media"/>
            <a:extLst>
              <a:ext uri="{FF2B5EF4-FFF2-40B4-BE49-F238E27FC236}">
                <a16:creationId xmlns:a16="http://schemas.microsoft.com/office/drawing/2014/main" id="{1E18E746-60B8-C5B7-1428-EAB26DEDB8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623591"/>
            <a:ext cx="487363" cy="487363"/>
          </a:xfrm>
          <a:prstGeom prst="rect">
            <a:avLst/>
          </a:prstGeom>
        </p:spPr>
      </p:pic>
    </p:spTree>
    <p:extLst>
      <p:ext uri="{BB962C8B-B14F-4D97-AF65-F5344CB8AC3E}">
        <p14:creationId xmlns:p14="http://schemas.microsoft.com/office/powerpoint/2010/main" val="1939354240"/>
      </p:ext>
    </p:extLst>
  </p:cSld>
  <p:clrMapOvr>
    <a:masterClrMapping/>
  </p:clrMapOvr>
  <mc:AlternateContent xmlns:mc="http://schemas.openxmlformats.org/markup-compatibility/2006" xmlns:p14="http://schemas.microsoft.com/office/powerpoint/2010/main">
    <mc:Choice Requires="p14">
      <p:transition spd="slow" p14:dur="2000" advTm="29693"/>
    </mc:Choice>
    <mc:Fallback xmlns="">
      <p:transition spd="slow" advTm="2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2BF-97DB-1413-E182-51C2C700166C}"/>
              </a:ext>
            </a:extLst>
          </p:cNvPr>
          <p:cNvSpPr>
            <a:spLocks noGrp="1"/>
          </p:cNvSpPr>
          <p:nvPr>
            <p:ph type="title"/>
          </p:nvPr>
        </p:nvSpPr>
        <p:spPr/>
        <p:txBody>
          <a:bodyPr/>
          <a:lstStyle/>
          <a:p>
            <a:r>
              <a:rPr lang="en-US" sz="4000" b="1" dirty="0"/>
              <a:t>UA Letter of Support</a:t>
            </a:r>
          </a:p>
        </p:txBody>
      </p:sp>
      <p:pic>
        <p:nvPicPr>
          <p:cNvPr id="5" name="Content Placeholder 4">
            <a:extLst>
              <a:ext uri="{FF2B5EF4-FFF2-40B4-BE49-F238E27FC236}">
                <a16:creationId xmlns:a16="http://schemas.microsoft.com/office/drawing/2014/main" id="{EF1B0E05-3D66-85CE-1CB8-23684EBCE2D9}"/>
              </a:ext>
            </a:extLst>
          </p:cNvPr>
          <p:cNvPicPr>
            <a:picLocks noGrp="1" noChangeAspect="1"/>
          </p:cNvPicPr>
          <p:nvPr>
            <p:ph idx="1"/>
          </p:nvPr>
        </p:nvPicPr>
        <p:blipFill>
          <a:blip r:embed="rId5"/>
          <a:stretch>
            <a:fillRect/>
          </a:stretch>
        </p:blipFill>
        <p:spPr>
          <a:xfrm>
            <a:off x="1380679" y="2044478"/>
            <a:ext cx="6382641" cy="3172268"/>
          </a:xfrm>
        </p:spPr>
      </p:pic>
      <p:pic>
        <p:nvPicPr>
          <p:cNvPr id="6" name="Recorded Sound">
            <a:hlinkClick r:id="" action="ppaction://media"/>
            <a:extLst>
              <a:ext uri="{FF2B5EF4-FFF2-40B4-BE49-F238E27FC236}">
                <a16:creationId xmlns:a16="http://schemas.microsoft.com/office/drawing/2014/main" id="{D0CC5870-757C-1EC2-ABC2-5666F67954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118" y="685800"/>
            <a:ext cx="487363" cy="487363"/>
          </a:xfrm>
          <a:prstGeom prst="rect">
            <a:avLst/>
          </a:prstGeom>
        </p:spPr>
      </p:pic>
    </p:spTree>
    <p:extLst>
      <p:ext uri="{BB962C8B-B14F-4D97-AF65-F5344CB8AC3E}">
        <p14:creationId xmlns:p14="http://schemas.microsoft.com/office/powerpoint/2010/main" val="3912214050"/>
      </p:ext>
    </p:extLst>
  </p:cSld>
  <p:clrMapOvr>
    <a:masterClrMapping/>
  </p:clrMapOvr>
  <mc:AlternateContent xmlns:mc="http://schemas.openxmlformats.org/markup-compatibility/2006" xmlns:p14="http://schemas.microsoft.com/office/powerpoint/2010/main">
    <mc:Choice Requires="p14">
      <p:transition spd="slow" p14:dur="2000" advTm="32340"/>
    </mc:Choice>
    <mc:Fallback xmlns="">
      <p:transition spd="slow" advTm="3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51388</TotalTime>
  <Words>4284</Words>
  <Application>Microsoft Office PowerPoint</Application>
  <PresentationFormat>On-screen Show (4:3)</PresentationFormat>
  <Paragraphs>339</Paragraphs>
  <Slides>35</Slides>
  <Notes>35</Notes>
  <HiddenSlides>0</HiddenSlides>
  <MMClips>39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vt:lpstr>
      <vt:lpstr>Times New Roman</vt:lpstr>
      <vt:lpstr>TimesNewRomanPS-BoldItalicMT</vt:lpstr>
      <vt:lpstr>TimesNewRomanPSMT</vt:lpstr>
      <vt:lpstr>Office Theme</vt:lpstr>
      <vt:lpstr>Applying for USMLE Accommodations 101</vt:lpstr>
      <vt:lpstr>Acknowledgements</vt:lpstr>
      <vt:lpstr>Important FYIs About Obtaining Accommodations for the USMLE Step Exam(s)</vt:lpstr>
      <vt:lpstr>MOST IMPORTANT ADVICE</vt:lpstr>
      <vt:lpstr>Why Start Early?</vt:lpstr>
      <vt:lpstr>First Steps</vt:lpstr>
      <vt:lpstr>PowerPoint Presentation</vt:lpstr>
      <vt:lpstr>The Application</vt:lpstr>
      <vt:lpstr>UA Letter of Support</vt:lpstr>
      <vt:lpstr>Application Contents</vt:lpstr>
      <vt:lpstr>CPTA Form</vt:lpstr>
      <vt:lpstr>Application Contents</vt:lpstr>
      <vt:lpstr>Application Contents</vt:lpstr>
      <vt:lpstr>Other Supporting Documents</vt:lpstr>
      <vt:lpstr>Types of Accommodations</vt:lpstr>
      <vt:lpstr>Available Options</vt:lpstr>
      <vt:lpstr>Extended Time</vt:lpstr>
      <vt:lpstr>Additional/Extended Rest Breaks</vt:lpstr>
      <vt:lpstr>Additional Break Time for Nursing/Breastfeeding</vt:lpstr>
      <vt:lpstr>Multiple Day Testing</vt:lpstr>
      <vt:lpstr>Testing in Private Environment</vt:lpstr>
      <vt:lpstr>Assistive Software/Technology</vt:lpstr>
      <vt:lpstr>PowerPoint Presentation</vt:lpstr>
      <vt:lpstr>Permitted Items (PIEs)</vt:lpstr>
      <vt:lpstr>Permitted Items (PIEs)</vt:lpstr>
      <vt:lpstr>Personal Item Exemption</vt:lpstr>
      <vt:lpstr>Newly (or recently) Diagnosed w/o a History of Accommodations</vt:lpstr>
      <vt:lpstr>Newly (or recently) Diagnosed SWD  Without History of Accommodations</vt:lpstr>
      <vt:lpstr>TIPS: Personal Statement</vt:lpstr>
      <vt:lpstr>Timeline/Order of Operations</vt:lpstr>
      <vt:lpstr>Considerations Once Your Application is Submitted</vt:lpstr>
      <vt:lpstr>If Your Application Is (partially) Denied</vt:lpstr>
      <vt:lpstr>The Reconsideration Process</vt:lpstr>
      <vt:lpstr>Summary</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Debra Bowles</dc:creator>
  <cp:lastModifiedBy>Honeyman, Derek D - (honeyman)</cp:lastModifiedBy>
  <cp:revision>180</cp:revision>
  <dcterms:created xsi:type="dcterms:W3CDTF">2008-01-25T22:26:28Z</dcterms:created>
  <dcterms:modified xsi:type="dcterms:W3CDTF">2023-06-20T18:23:44Z</dcterms:modified>
</cp:coreProperties>
</file>